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065" r:id="rId1"/>
  </p:sldMasterIdLst>
  <p:notesMasterIdLst>
    <p:notesMasterId r:id="rId30"/>
  </p:notesMasterIdLst>
  <p:sldIdLst>
    <p:sldId id="256" r:id="rId2"/>
    <p:sldId id="257" r:id="rId3"/>
    <p:sldId id="258" r:id="rId4"/>
    <p:sldId id="285" r:id="rId5"/>
    <p:sldId id="274" r:id="rId6"/>
    <p:sldId id="286" r:id="rId7"/>
    <p:sldId id="260" r:id="rId8"/>
    <p:sldId id="283" r:id="rId9"/>
    <p:sldId id="272" r:id="rId10"/>
    <p:sldId id="284" r:id="rId11"/>
    <p:sldId id="262" r:id="rId12"/>
    <p:sldId id="267" r:id="rId13"/>
    <p:sldId id="268" r:id="rId14"/>
    <p:sldId id="269" r:id="rId15"/>
    <p:sldId id="270" r:id="rId16"/>
    <p:sldId id="289" r:id="rId17"/>
    <p:sldId id="271" r:id="rId18"/>
    <p:sldId id="263" r:id="rId19"/>
    <p:sldId id="276" r:id="rId20"/>
    <p:sldId id="275" r:id="rId21"/>
    <p:sldId id="264" r:id="rId22"/>
    <p:sldId id="290" r:id="rId23"/>
    <p:sldId id="277" r:id="rId24"/>
    <p:sldId id="278" r:id="rId25"/>
    <p:sldId id="279" r:id="rId26"/>
    <p:sldId id="280" r:id="rId27"/>
    <p:sldId id="265" r:id="rId28"/>
    <p:sldId id="281" r:id="rId29"/>
  </p:sldIdLst>
  <p:sldSz cx="9144000" cy="6858000" type="screen4x3"/>
  <p:notesSz cx="6858000" cy="9144000"/>
  <p:defaultTextStyle>
    <a:defPPr>
      <a:defRPr lang="de-DE"/>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33"/>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50" d="100"/>
          <a:sy n="150" d="100"/>
        </p:scale>
        <p:origin x="2016" y="12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fontAlgn="auto" hangingPunct="1">
              <a:spcBef>
                <a:spcPts val="0"/>
              </a:spcBef>
              <a:spcAft>
                <a:spcPts val="0"/>
              </a:spcAft>
              <a:defRPr sz="1200">
                <a:latin typeface="Arial" charset="0"/>
              </a:defRPr>
            </a:lvl1pPr>
          </a:lstStyle>
          <a:p>
            <a:pPr>
              <a:defRPr/>
            </a:pPr>
            <a:endParaRPr lang="de-DE"/>
          </a:p>
        </p:txBody>
      </p:sp>
      <p:sp>
        <p:nvSpPr>
          <p:cNvPr id="1229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fontAlgn="auto" hangingPunct="1">
              <a:spcBef>
                <a:spcPts val="0"/>
              </a:spcBef>
              <a:spcAft>
                <a:spcPts val="0"/>
              </a:spcAft>
              <a:defRPr sz="1200">
                <a:latin typeface="Arial" charset="0"/>
              </a:defRPr>
            </a:lvl1pPr>
          </a:lstStyle>
          <a:p>
            <a:pPr>
              <a:defRPr/>
            </a:pPr>
            <a:endParaRPr lang="de-DE"/>
          </a:p>
        </p:txBody>
      </p:sp>
      <p:sp>
        <p:nvSpPr>
          <p:cNvPr id="20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1229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fontAlgn="auto" hangingPunct="1">
              <a:spcBef>
                <a:spcPts val="0"/>
              </a:spcBef>
              <a:spcAft>
                <a:spcPts val="0"/>
              </a:spcAft>
              <a:defRPr sz="1200">
                <a:latin typeface="Arial" charset="0"/>
              </a:defRPr>
            </a:lvl1pPr>
          </a:lstStyle>
          <a:p>
            <a:pPr>
              <a:defRPr/>
            </a:pPr>
            <a:endParaRPr lang="de-DE"/>
          </a:p>
        </p:txBody>
      </p:sp>
      <p:sp>
        <p:nvSpPr>
          <p:cNvPr id="1229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fontAlgn="auto" hangingPunct="1">
              <a:spcBef>
                <a:spcPts val="0"/>
              </a:spcBef>
              <a:spcAft>
                <a:spcPts val="0"/>
              </a:spcAft>
              <a:defRPr sz="1200">
                <a:latin typeface="+mn-lt"/>
              </a:defRPr>
            </a:lvl1pPr>
          </a:lstStyle>
          <a:p>
            <a:pPr>
              <a:defRPr/>
            </a:pPr>
            <a:fld id="{0FF96835-A0D6-4CCA-B7A6-A277148172E1}" type="slidenum">
              <a:rPr lang="de-DE"/>
              <a:pPr>
                <a:defRPr/>
              </a:pPr>
              <a:t>‹Nr.›</a:t>
            </a:fld>
            <a:endParaRPr 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Folienbildplatzhalter 1"/>
          <p:cNvSpPr>
            <a:spLocks noGrp="1" noRot="1" noChangeAspect="1" noTextEdit="1"/>
          </p:cNvSpPr>
          <p:nvPr>
            <p:ph type="sldImg"/>
          </p:nvPr>
        </p:nvSpPr>
        <p:spPr>
          <a:ln/>
        </p:spPr>
      </p:sp>
      <p:sp>
        <p:nvSpPr>
          <p:cNvPr id="409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latin typeface="Arial" panose="020B0604020202020204" pitchFamily="34" charset="0"/>
            </a:endParaRPr>
          </a:p>
        </p:txBody>
      </p:sp>
      <p:sp>
        <p:nvSpPr>
          <p:cNvPr id="410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2DEE8998-E968-437B-945E-104984367D1A}" type="slidenum">
              <a:rPr lang="de-DE" altLang="de-DE" smtClean="0">
                <a:latin typeface="Arial" panose="020B0604020202020204" pitchFamily="34" charset="0"/>
              </a:rPr>
              <a:pPr fontAlgn="base">
                <a:spcBef>
                  <a:spcPct val="0"/>
                </a:spcBef>
                <a:spcAft>
                  <a:spcPct val="0"/>
                </a:spcAft>
              </a:pPr>
              <a:t>1</a:t>
            </a:fld>
            <a:endParaRPr lang="de-DE" altLang="de-DE">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olienbildplatzhalter 1"/>
          <p:cNvSpPr>
            <a:spLocks noGrp="1" noRot="1" noChangeAspect="1" noTextEdit="1"/>
          </p:cNvSpPr>
          <p:nvPr>
            <p:ph type="sldImg"/>
          </p:nvPr>
        </p:nvSpPr>
        <p:spPr>
          <a:ln/>
        </p:spPr>
      </p:sp>
      <p:sp>
        <p:nvSpPr>
          <p:cNvPr id="921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latin typeface="Arial" panose="020B0604020202020204" pitchFamily="34" charset="0"/>
            </a:endParaRPr>
          </a:p>
        </p:txBody>
      </p:sp>
      <p:sp>
        <p:nvSpPr>
          <p:cNvPr id="922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2F8AF110-441B-46E1-8F3E-2498690B487B}" type="slidenum">
              <a:rPr lang="de-DE" altLang="de-DE" smtClean="0">
                <a:latin typeface="Arial" panose="020B0604020202020204" pitchFamily="34" charset="0"/>
              </a:rPr>
              <a:pPr fontAlgn="base">
                <a:spcBef>
                  <a:spcPct val="0"/>
                </a:spcBef>
                <a:spcAft>
                  <a:spcPct val="0"/>
                </a:spcAft>
              </a:pPr>
              <a:t>5</a:t>
            </a:fld>
            <a:endParaRPr lang="de-DE" altLang="de-DE">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Folienbildplatzhalter 1"/>
          <p:cNvSpPr>
            <a:spLocks noGrp="1" noRot="1" noChangeAspect="1" noTextEdit="1"/>
          </p:cNvSpPr>
          <p:nvPr>
            <p:ph type="sldImg"/>
          </p:nvPr>
        </p:nvSpPr>
        <p:spPr>
          <a:ln/>
        </p:spPr>
      </p:sp>
      <p:sp>
        <p:nvSpPr>
          <p:cNvPr id="2150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latin typeface="Arial" panose="020B0604020202020204" pitchFamily="34" charset="0"/>
            </a:endParaRPr>
          </a:p>
        </p:txBody>
      </p:sp>
      <p:sp>
        <p:nvSpPr>
          <p:cNvPr id="2150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CE283EF-6328-4FA3-9B19-813C579CCE56}" type="slidenum">
              <a:rPr lang="de-DE" altLang="de-DE" smtClean="0">
                <a:latin typeface="Arial" panose="020B0604020202020204" pitchFamily="34" charset="0"/>
              </a:rPr>
              <a:pPr fontAlgn="base">
                <a:spcBef>
                  <a:spcPct val="0"/>
                </a:spcBef>
                <a:spcAft>
                  <a:spcPct val="0"/>
                </a:spcAft>
              </a:pPr>
              <a:t>16</a:t>
            </a:fld>
            <a:endParaRPr lang="de-DE" altLang="de-DE">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Folienbildplatzhalter 1"/>
          <p:cNvSpPr>
            <a:spLocks noGrp="1" noRot="1" noChangeAspect="1" noTextEdit="1"/>
          </p:cNvSpPr>
          <p:nvPr>
            <p:ph type="sldImg"/>
          </p:nvPr>
        </p:nvSpPr>
        <p:spPr>
          <a:ln/>
        </p:spPr>
      </p:sp>
      <p:sp>
        <p:nvSpPr>
          <p:cNvPr id="3277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latin typeface="Arial" panose="020B0604020202020204" pitchFamily="34" charset="0"/>
            </a:endParaRPr>
          </a:p>
        </p:txBody>
      </p:sp>
      <p:sp>
        <p:nvSpPr>
          <p:cNvPr id="3277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2C840B05-A996-4A72-A76B-F08257AA6ADF}" type="slidenum">
              <a:rPr lang="de-DE" altLang="de-DE" smtClean="0">
                <a:latin typeface="Arial" panose="020B0604020202020204" pitchFamily="34" charset="0"/>
              </a:rPr>
              <a:pPr fontAlgn="base">
                <a:spcBef>
                  <a:spcPct val="0"/>
                </a:spcBef>
                <a:spcAft>
                  <a:spcPct val="0"/>
                </a:spcAft>
              </a:pPr>
              <a:t>26</a:t>
            </a:fld>
            <a:endParaRPr lang="de-DE" altLang="de-DE">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143000" y="1122363"/>
            <a:ext cx="6858000" cy="2387600"/>
          </a:xfrm>
        </p:spPr>
        <p:txBody>
          <a:bodyPr anchor="b"/>
          <a:lstStyle>
            <a:lvl1pPr algn="ctr">
              <a:defRPr sz="4500"/>
            </a:lvl1pPr>
          </a:lstStyle>
          <a:p>
            <a:r>
              <a:rPr lang="de-DE"/>
              <a:t>Titelmasterformat durch Klicken bearbeiten</a:t>
            </a:r>
          </a:p>
        </p:txBody>
      </p:sp>
      <p:sp>
        <p:nvSpPr>
          <p:cNvPr id="3" name="Untertitel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lvl1pPr>
              <a:defRPr/>
            </a:lvl1pPr>
          </a:lstStyle>
          <a:p>
            <a:pPr>
              <a:defRPr/>
            </a:pPr>
            <a:endParaRPr lang="de-DE"/>
          </a:p>
        </p:txBody>
      </p:sp>
      <p:sp>
        <p:nvSpPr>
          <p:cNvPr id="5" name="Fußzeilenplatzhalter 4"/>
          <p:cNvSpPr>
            <a:spLocks noGrp="1"/>
          </p:cNvSpPr>
          <p:nvPr>
            <p:ph type="ftr" sz="quarter" idx="11"/>
          </p:nvPr>
        </p:nvSpPr>
        <p:spPr/>
        <p:txBody>
          <a:bodyPr/>
          <a:lstStyle>
            <a:lvl1pPr>
              <a:defRPr/>
            </a:lvl1pPr>
          </a:lstStyle>
          <a:p>
            <a:pPr>
              <a:defRPr/>
            </a:pPr>
            <a:r>
              <a:rPr lang="de-DE"/>
              <a:t>Jura in Würzburg</a:t>
            </a:r>
          </a:p>
        </p:txBody>
      </p:sp>
      <p:sp>
        <p:nvSpPr>
          <p:cNvPr id="6" name="Foliennummernplatzhalter 5"/>
          <p:cNvSpPr>
            <a:spLocks noGrp="1"/>
          </p:cNvSpPr>
          <p:nvPr>
            <p:ph type="sldNum" sz="quarter" idx="12"/>
          </p:nvPr>
        </p:nvSpPr>
        <p:spPr/>
        <p:txBody>
          <a:bodyPr/>
          <a:lstStyle>
            <a:lvl1pPr>
              <a:defRPr/>
            </a:lvl1pPr>
          </a:lstStyle>
          <a:p>
            <a:pPr>
              <a:defRPr/>
            </a:pPr>
            <a:fld id="{B06B9E44-9C39-44A4-9EDF-A4A34B61C3AC}" type="slidenum">
              <a:rPr lang="de-DE"/>
              <a:pPr>
                <a:defRPr/>
              </a:pPr>
              <a:t>‹Nr.›</a:t>
            </a:fld>
            <a:endParaRPr lang="de-DE"/>
          </a:p>
        </p:txBody>
      </p:sp>
    </p:spTree>
    <p:extLst>
      <p:ext uri="{BB962C8B-B14F-4D97-AF65-F5344CB8AC3E}">
        <p14:creationId xmlns:p14="http://schemas.microsoft.com/office/powerpoint/2010/main" val="7723300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pPr>
              <a:defRPr/>
            </a:pPr>
            <a:endParaRPr lang="de-DE"/>
          </a:p>
        </p:txBody>
      </p:sp>
      <p:sp>
        <p:nvSpPr>
          <p:cNvPr id="5" name="Fußzeilenplatzhalter 4"/>
          <p:cNvSpPr>
            <a:spLocks noGrp="1"/>
          </p:cNvSpPr>
          <p:nvPr>
            <p:ph type="ftr" sz="quarter" idx="11"/>
          </p:nvPr>
        </p:nvSpPr>
        <p:spPr/>
        <p:txBody>
          <a:bodyPr/>
          <a:lstStyle>
            <a:lvl1pPr>
              <a:defRPr/>
            </a:lvl1pPr>
          </a:lstStyle>
          <a:p>
            <a:pPr>
              <a:defRPr/>
            </a:pPr>
            <a:r>
              <a:rPr lang="de-DE"/>
              <a:t>Jura in Würzburg</a:t>
            </a:r>
          </a:p>
        </p:txBody>
      </p:sp>
      <p:sp>
        <p:nvSpPr>
          <p:cNvPr id="6" name="Foliennummernplatzhalter 5"/>
          <p:cNvSpPr>
            <a:spLocks noGrp="1"/>
          </p:cNvSpPr>
          <p:nvPr>
            <p:ph type="sldNum" sz="quarter" idx="12"/>
          </p:nvPr>
        </p:nvSpPr>
        <p:spPr/>
        <p:txBody>
          <a:bodyPr/>
          <a:lstStyle>
            <a:lvl1pPr>
              <a:defRPr/>
            </a:lvl1pPr>
          </a:lstStyle>
          <a:p>
            <a:pPr>
              <a:defRPr/>
            </a:pPr>
            <a:fld id="{E51A06E9-B9DC-4063-9210-A1A1365CA7DF}" type="slidenum">
              <a:rPr lang="de-DE"/>
              <a:pPr>
                <a:defRPr/>
              </a:pPr>
              <a:t>‹Nr.›</a:t>
            </a:fld>
            <a:endParaRPr lang="de-DE"/>
          </a:p>
        </p:txBody>
      </p:sp>
    </p:spTree>
    <p:extLst>
      <p:ext uri="{BB962C8B-B14F-4D97-AF65-F5344CB8AC3E}">
        <p14:creationId xmlns:p14="http://schemas.microsoft.com/office/powerpoint/2010/main" val="31478397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43675" y="365125"/>
            <a:ext cx="1971675" cy="5811838"/>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628650" y="365125"/>
            <a:ext cx="5800725" cy="5811838"/>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pPr>
              <a:defRPr/>
            </a:pPr>
            <a:endParaRPr lang="de-DE"/>
          </a:p>
        </p:txBody>
      </p:sp>
      <p:sp>
        <p:nvSpPr>
          <p:cNvPr id="5" name="Fußzeilenplatzhalter 4"/>
          <p:cNvSpPr>
            <a:spLocks noGrp="1"/>
          </p:cNvSpPr>
          <p:nvPr>
            <p:ph type="ftr" sz="quarter" idx="11"/>
          </p:nvPr>
        </p:nvSpPr>
        <p:spPr/>
        <p:txBody>
          <a:bodyPr/>
          <a:lstStyle>
            <a:lvl1pPr>
              <a:defRPr/>
            </a:lvl1pPr>
          </a:lstStyle>
          <a:p>
            <a:pPr>
              <a:defRPr/>
            </a:pPr>
            <a:r>
              <a:rPr lang="de-DE"/>
              <a:t>Jura in Würzburg</a:t>
            </a:r>
          </a:p>
        </p:txBody>
      </p:sp>
      <p:sp>
        <p:nvSpPr>
          <p:cNvPr id="6" name="Foliennummernplatzhalter 5"/>
          <p:cNvSpPr>
            <a:spLocks noGrp="1"/>
          </p:cNvSpPr>
          <p:nvPr>
            <p:ph type="sldNum" sz="quarter" idx="12"/>
          </p:nvPr>
        </p:nvSpPr>
        <p:spPr/>
        <p:txBody>
          <a:bodyPr/>
          <a:lstStyle>
            <a:lvl1pPr>
              <a:defRPr/>
            </a:lvl1pPr>
          </a:lstStyle>
          <a:p>
            <a:pPr>
              <a:defRPr/>
            </a:pPr>
            <a:fld id="{E0C0E893-1BF8-4726-BF47-0FE862FA0D85}" type="slidenum">
              <a:rPr lang="de-DE"/>
              <a:pPr>
                <a:defRPr/>
              </a:pPr>
              <a:t>‹Nr.›</a:t>
            </a:fld>
            <a:endParaRPr lang="de-DE"/>
          </a:p>
        </p:txBody>
      </p:sp>
    </p:spTree>
    <p:extLst>
      <p:ext uri="{BB962C8B-B14F-4D97-AF65-F5344CB8AC3E}">
        <p14:creationId xmlns:p14="http://schemas.microsoft.com/office/powerpoint/2010/main" val="20138217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pPr>
              <a:defRPr/>
            </a:pPr>
            <a:endParaRPr lang="de-DE"/>
          </a:p>
        </p:txBody>
      </p:sp>
      <p:sp>
        <p:nvSpPr>
          <p:cNvPr id="5" name="Fußzeilenplatzhalter 4"/>
          <p:cNvSpPr>
            <a:spLocks noGrp="1"/>
          </p:cNvSpPr>
          <p:nvPr>
            <p:ph type="ftr" sz="quarter" idx="11"/>
          </p:nvPr>
        </p:nvSpPr>
        <p:spPr/>
        <p:txBody>
          <a:bodyPr/>
          <a:lstStyle>
            <a:lvl1pPr>
              <a:defRPr/>
            </a:lvl1pPr>
          </a:lstStyle>
          <a:p>
            <a:pPr>
              <a:defRPr/>
            </a:pPr>
            <a:r>
              <a:rPr lang="de-DE"/>
              <a:t>Jura in Würzburg</a:t>
            </a:r>
          </a:p>
        </p:txBody>
      </p:sp>
      <p:sp>
        <p:nvSpPr>
          <p:cNvPr id="6" name="Foliennummernplatzhalter 5"/>
          <p:cNvSpPr>
            <a:spLocks noGrp="1"/>
          </p:cNvSpPr>
          <p:nvPr>
            <p:ph type="sldNum" sz="quarter" idx="12"/>
          </p:nvPr>
        </p:nvSpPr>
        <p:spPr/>
        <p:txBody>
          <a:bodyPr/>
          <a:lstStyle>
            <a:lvl1pPr>
              <a:defRPr/>
            </a:lvl1pPr>
          </a:lstStyle>
          <a:p>
            <a:pPr>
              <a:defRPr/>
            </a:pPr>
            <a:fld id="{6BB65960-3155-4513-81DF-8AAFF71F3721}" type="slidenum">
              <a:rPr lang="de-DE"/>
              <a:pPr>
                <a:defRPr/>
              </a:pPr>
              <a:t>‹Nr.›</a:t>
            </a:fld>
            <a:endParaRPr lang="de-DE"/>
          </a:p>
        </p:txBody>
      </p:sp>
    </p:spTree>
    <p:extLst>
      <p:ext uri="{BB962C8B-B14F-4D97-AF65-F5344CB8AC3E}">
        <p14:creationId xmlns:p14="http://schemas.microsoft.com/office/powerpoint/2010/main" val="1842824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23888" y="1709739"/>
            <a:ext cx="7886700" cy="2852737"/>
          </a:xfrm>
        </p:spPr>
        <p:txBody>
          <a:bodyPr anchor="b"/>
          <a:lstStyle>
            <a:lvl1pPr>
              <a:defRPr sz="4500"/>
            </a:lvl1pPr>
          </a:lstStyle>
          <a:p>
            <a:r>
              <a:rPr lang="de-DE"/>
              <a:t>Titelmasterformat durch Klicken bearbeiten</a:t>
            </a:r>
          </a:p>
        </p:txBody>
      </p:sp>
      <p:sp>
        <p:nvSpPr>
          <p:cNvPr id="3" name="Textplatzhalt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de-DE"/>
              <a:t>Formatvorlagen des Textmasters bearbeiten</a:t>
            </a:r>
          </a:p>
        </p:txBody>
      </p:sp>
      <p:sp>
        <p:nvSpPr>
          <p:cNvPr id="4" name="Datumsplatzhalter 3"/>
          <p:cNvSpPr>
            <a:spLocks noGrp="1"/>
          </p:cNvSpPr>
          <p:nvPr>
            <p:ph type="dt" sz="half" idx="10"/>
          </p:nvPr>
        </p:nvSpPr>
        <p:spPr/>
        <p:txBody>
          <a:bodyPr/>
          <a:lstStyle>
            <a:lvl1pPr>
              <a:defRPr/>
            </a:lvl1pPr>
          </a:lstStyle>
          <a:p>
            <a:pPr>
              <a:defRPr/>
            </a:pPr>
            <a:endParaRPr lang="de-DE"/>
          </a:p>
        </p:txBody>
      </p:sp>
      <p:sp>
        <p:nvSpPr>
          <p:cNvPr id="5" name="Fußzeilenplatzhalter 4"/>
          <p:cNvSpPr>
            <a:spLocks noGrp="1"/>
          </p:cNvSpPr>
          <p:nvPr>
            <p:ph type="ftr" sz="quarter" idx="11"/>
          </p:nvPr>
        </p:nvSpPr>
        <p:spPr/>
        <p:txBody>
          <a:bodyPr/>
          <a:lstStyle>
            <a:lvl1pPr>
              <a:defRPr/>
            </a:lvl1pPr>
          </a:lstStyle>
          <a:p>
            <a:pPr>
              <a:defRPr/>
            </a:pPr>
            <a:r>
              <a:rPr lang="de-DE"/>
              <a:t>Jura in Würzburg</a:t>
            </a:r>
          </a:p>
        </p:txBody>
      </p:sp>
      <p:sp>
        <p:nvSpPr>
          <p:cNvPr id="6" name="Foliennummernplatzhalter 5"/>
          <p:cNvSpPr>
            <a:spLocks noGrp="1"/>
          </p:cNvSpPr>
          <p:nvPr>
            <p:ph type="sldNum" sz="quarter" idx="12"/>
          </p:nvPr>
        </p:nvSpPr>
        <p:spPr/>
        <p:txBody>
          <a:bodyPr/>
          <a:lstStyle>
            <a:lvl1pPr>
              <a:defRPr/>
            </a:lvl1pPr>
          </a:lstStyle>
          <a:p>
            <a:pPr>
              <a:defRPr/>
            </a:pPr>
            <a:fld id="{FAED0732-F012-4424-8A75-7AA8DCDC7E47}" type="slidenum">
              <a:rPr lang="de-DE"/>
              <a:pPr>
                <a:defRPr/>
              </a:pPr>
              <a:t>‹Nr.›</a:t>
            </a:fld>
            <a:endParaRPr lang="de-DE"/>
          </a:p>
        </p:txBody>
      </p:sp>
    </p:spTree>
    <p:extLst>
      <p:ext uri="{BB962C8B-B14F-4D97-AF65-F5344CB8AC3E}">
        <p14:creationId xmlns:p14="http://schemas.microsoft.com/office/powerpoint/2010/main" val="1348254669"/>
      </p:ext>
    </p:extLst>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628650" y="1825625"/>
            <a:ext cx="38862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29150" y="1825625"/>
            <a:ext cx="38862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3"/>
          <p:cNvSpPr>
            <a:spLocks noGrp="1"/>
          </p:cNvSpPr>
          <p:nvPr>
            <p:ph type="dt" sz="half" idx="10"/>
          </p:nvPr>
        </p:nvSpPr>
        <p:spPr/>
        <p:txBody>
          <a:bodyPr/>
          <a:lstStyle>
            <a:lvl1pPr>
              <a:defRPr/>
            </a:lvl1pPr>
          </a:lstStyle>
          <a:p>
            <a:pPr>
              <a:defRPr/>
            </a:pPr>
            <a:endParaRPr lang="de-DE"/>
          </a:p>
        </p:txBody>
      </p:sp>
      <p:sp>
        <p:nvSpPr>
          <p:cNvPr id="6" name="Fußzeilenplatzhalter 4"/>
          <p:cNvSpPr>
            <a:spLocks noGrp="1"/>
          </p:cNvSpPr>
          <p:nvPr>
            <p:ph type="ftr" sz="quarter" idx="11"/>
          </p:nvPr>
        </p:nvSpPr>
        <p:spPr/>
        <p:txBody>
          <a:bodyPr/>
          <a:lstStyle>
            <a:lvl1pPr>
              <a:defRPr/>
            </a:lvl1pPr>
          </a:lstStyle>
          <a:p>
            <a:pPr>
              <a:defRPr/>
            </a:pPr>
            <a:r>
              <a:rPr lang="de-DE"/>
              <a:t>Jura in Würzburg</a:t>
            </a:r>
          </a:p>
        </p:txBody>
      </p:sp>
      <p:sp>
        <p:nvSpPr>
          <p:cNvPr id="7" name="Foliennummernplatzhalter 5"/>
          <p:cNvSpPr>
            <a:spLocks noGrp="1"/>
          </p:cNvSpPr>
          <p:nvPr>
            <p:ph type="sldNum" sz="quarter" idx="12"/>
          </p:nvPr>
        </p:nvSpPr>
        <p:spPr/>
        <p:txBody>
          <a:bodyPr/>
          <a:lstStyle>
            <a:lvl1pPr>
              <a:defRPr/>
            </a:lvl1pPr>
          </a:lstStyle>
          <a:p>
            <a:pPr>
              <a:defRPr/>
            </a:pPr>
            <a:fld id="{BFD62E78-B502-42AA-AB14-F8371D2CFFB7}" type="slidenum">
              <a:rPr lang="de-DE"/>
              <a:pPr>
                <a:defRPr/>
              </a:pPr>
              <a:t>‹Nr.›</a:t>
            </a:fld>
            <a:endParaRPr lang="de-DE"/>
          </a:p>
        </p:txBody>
      </p:sp>
    </p:spTree>
    <p:extLst>
      <p:ext uri="{BB962C8B-B14F-4D97-AF65-F5344CB8AC3E}">
        <p14:creationId xmlns:p14="http://schemas.microsoft.com/office/powerpoint/2010/main" val="293881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629841" y="365126"/>
            <a:ext cx="7886700" cy="1325563"/>
          </a:xfrm>
        </p:spPr>
        <p:txBody>
          <a:bodyPr/>
          <a:lstStyle/>
          <a:p>
            <a:r>
              <a:rPr lang="de-DE"/>
              <a:t>Titelmasterformat durch Klicken bearbeiten</a:t>
            </a:r>
          </a:p>
        </p:txBody>
      </p:sp>
      <p:sp>
        <p:nvSpPr>
          <p:cNvPr id="3" name="Textplatzhalt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a:t>Formatvorlagen des Textmasters bearbeiten</a:t>
            </a:r>
          </a:p>
        </p:txBody>
      </p:sp>
      <p:sp>
        <p:nvSpPr>
          <p:cNvPr id="4" name="Inhaltsplatzhalter 3"/>
          <p:cNvSpPr>
            <a:spLocks noGrp="1"/>
          </p:cNvSpPr>
          <p:nvPr>
            <p:ph sz="half" idx="2"/>
          </p:nvPr>
        </p:nvSpPr>
        <p:spPr>
          <a:xfrm>
            <a:off x="629842" y="2505075"/>
            <a:ext cx="3868340"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a:t>Formatvorlagen des Textmasters bearbeiten</a:t>
            </a:r>
          </a:p>
        </p:txBody>
      </p:sp>
      <p:sp>
        <p:nvSpPr>
          <p:cNvPr id="6" name="Inhaltsplatzhalter 5"/>
          <p:cNvSpPr>
            <a:spLocks noGrp="1"/>
          </p:cNvSpPr>
          <p:nvPr>
            <p:ph sz="quarter" idx="4"/>
          </p:nvPr>
        </p:nvSpPr>
        <p:spPr>
          <a:xfrm>
            <a:off x="4629150" y="2505075"/>
            <a:ext cx="3887391"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3"/>
          <p:cNvSpPr>
            <a:spLocks noGrp="1"/>
          </p:cNvSpPr>
          <p:nvPr>
            <p:ph type="dt" sz="half" idx="10"/>
          </p:nvPr>
        </p:nvSpPr>
        <p:spPr/>
        <p:txBody>
          <a:bodyPr/>
          <a:lstStyle>
            <a:lvl1pPr>
              <a:defRPr/>
            </a:lvl1pPr>
          </a:lstStyle>
          <a:p>
            <a:pPr>
              <a:defRPr/>
            </a:pPr>
            <a:endParaRPr lang="de-DE"/>
          </a:p>
        </p:txBody>
      </p:sp>
      <p:sp>
        <p:nvSpPr>
          <p:cNvPr id="8" name="Fußzeilenplatzhalter 4"/>
          <p:cNvSpPr>
            <a:spLocks noGrp="1"/>
          </p:cNvSpPr>
          <p:nvPr>
            <p:ph type="ftr" sz="quarter" idx="11"/>
          </p:nvPr>
        </p:nvSpPr>
        <p:spPr/>
        <p:txBody>
          <a:bodyPr/>
          <a:lstStyle>
            <a:lvl1pPr>
              <a:defRPr/>
            </a:lvl1pPr>
          </a:lstStyle>
          <a:p>
            <a:pPr>
              <a:defRPr/>
            </a:pPr>
            <a:r>
              <a:rPr lang="de-DE"/>
              <a:t>Jura in Würzburg</a:t>
            </a:r>
          </a:p>
        </p:txBody>
      </p:sp>
      <p:sp>
        <p:nvSpPr>
          <p:cNvPr id="9" name="Foliennummernplatzhalter 5"/>
          <p:cNvSpPr>
            <a:spLocks noGrp="1"/>
          </p:cNvSpPr>
          <p:nvPr>
            <p:ph type="sldNum" sz="quarter" idx="12"/>
          </p:nvPr>
        </p:nvSpPr>
        <p:spPr/>
        <p:txBody>
          <a:bodyPr/>
          <a:lstStyle>
            <a:lvl1pPr>
              <a:defRPr/>
            </a:lvl1pPr>
          </a:lstStyle>
          <a:p>
            <a:pPr>
              <a:defRPr/>
            </a:pPr>
            <a:fld id="{D8F56C70-9C62-4999-B6A2-7A409924EA19}" type="slidenum">
              <a:rPr lang="de-DE"/>
              <a:pPr>
                <a:defRPr/>
              </a:pPr>
              <a:t>‹Nr.›</a:t>
            </a:fld>
            <a:endParaRPr lang="de-DE"/>
          </a:p>
        </p:txBody>
      </p:sp>
    </p:spTree>
    <p:extLst>
      <p:ext uri="{BB962C8B-B14F-4D97-AF65-F5344CB8AC3E}">
        <p14:creationId xmlns:p14="http://schemas.microsoft.com/office/powerpoint/2010/main" val="4580235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3"/>
          <p:cNvSpPr>
            <a:spLocks noGrp="1"/>
          </p:cNvSpPr>
          <p:nvPr>
            <p:ph type="dt" sz="half" idx="10"/>
          </p:nvPr>
        </p:nvSpPr>
        <p:spPr/>
        <p:txBody>
          <a:bodyPr/>
          <a:lstStyle>
            <a:lvl1pPr>
              <a:defRPr/>
            </a:lvl1pPr>
          </a:lstStyle>
          <a:p>
            <a:pPr>
              <a:defRPr/>
            </a:pPr>
            <a:endParaRPr lang="de-DE"/>
          </a:p>
        </p:txBody>
      </p:sp>
      <p:sp>
        <p:nvSpPr>
          <p:cNvPr id="4" name="Fußzeilenplatzhalter 4"/>
          <p:cNvSpPr>
            <a:spLocks noGrp="1"/>
          </p:cNvSpPr>
          <p:nvPr>
            <p:ph type="ftr" sz="quarter" idx="11"/>
          </p:nvPr>
        </p:nvSpPr>
        <p:spPr/>
        <p:txBody>
          <a:bodyPr/>
          <a:lstStyle>
            <a:lvl1pPr>
              <a:defRPr/>
            </a:lvl1pPr>
          </a:lstStyle>
          <a:p>
            <a:pPr>
              <a:defRPr/>
            </a:pPr>
            <a:r>
              <a:rPr lang="de-DE"/>
              <a:t>Jura in Würzburg</a:t>
            </a:r>
          </a:p>
        </p:txBody>
      </p:sp>
      <p:sp>
        <p:nvSpPr>
          <p:cNvPr id="5" name="Foliennummernplatzhalter 5"/>
          <p:cNvSpPr>
            <a:spLocks noGrp="1"/>
          </p:cNvSpPr>
          <p:nvPr>
            <p:ph type="sldNum" sz="quarter" idx="12"/>
          </p:nvPr>
        </p:nvSpPr>
        <p:spPr/>
        <p:txBody>
          <a:bodyPr/>
          <a:lstStyle>
            <a:lvl1pPr>
              <a:defRPr/>
            </a:lvl1pPr>
          </a:lstStyle>
          <a:p>
            <a:pPr>
              <a:defRPr/>
            </a:pPr>
            <a:fld id="{40D571D5-41A0-448E-AE09-0073FB1B102A}" type="slidenum">
              <a:rPr lang="de-DE"/>
              <a:pPr>
                <a:defRPr/>
              </a:pPr>
              <a:t>‹Nr.›</a:t>
            </a:fld>
            <a:endParaRPr lang="de-DE"/>
          </a:p>
        </p:txBody>
      </p:sp>
    </p:spTree>
    <p:extLst>
      <p:ext uri="{BB962C8B-B14F-4D97-AF65-F5344CB8AC3E}">
        <p14:creationId xmlns:p14="http://schemas.microsoft.com/office/powerpoint/2010/main" val="2966142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p:cNvSpPr>
            <a:spLocks noGrp="1"/>
          </p:cNvSpPr>
          <p:nvPr>
            <p:ph type="dt" sz="half" idx="10"/>
          </p:nvPr>
        </p:nvSpPr>
        <p:spPr/>
        <p:txBody>
          <a:bodyPr/>
          <a:lstStyle>
            <a:lvl1pPr>
              <a:defRPr/>
            </a:lvl1pPr>
          </a:lstStyle>
          <a:p>
            <a:pPr>
              <a:defRPr/>
            </a:pPr>
            <a:endParaRPr lang="de-DE"/>
          </a:p>
        </p:txBody>
      </p:sp>
      <p:sp>
        <p:nvSpPr>
          <p:cNvPr id="3" name="Fußzeilenplatzhalter 4"/>
          <p:cNvSpPr>
            <a:spLocks noGrp="1"/>
          </p:cNvSpPr>
          <p:nvPr>
            <p:ph type="ftr" sz="quarter" idx="11"/>
          </p:nvPr>
        </p:nvSpPr>
        <p:spPr/>
        <p:txBody>
          <a:bodyPr/>
          <a:lstStyle>
            <a:lvl1pPr>
              <a:defRPr/>
            </a:lvl1pPr>
          </a:lstStyle>
          <a:p>
            <a:pPr>
              <a:defRPr/>
            </a:pPr>
            <a:r>
              <a:rPr lang="de-DE"/>
              <a:t>Jura in Würzburg</a:t>
            </a:r>
          </a:p>
        </p:txBody>
      </p:sp>
      <p:sp>
        <p:nvSpPr>
          <p:cNvPr id="4" name="Foliennummernplatzhalter 5"/>
          <p:cNvSpPr>
            <a:spLocks noGrp="1"/>
          </p:cNvSpPr>
          <p:nvPr>
            <p:ph type="sldNum" sz="quarter" idx="12"/>
          </p:nvPr>
        </p:nvSpPr>
        <p:spPr/>
        <p:txBody>
          <a:bodyPr/>
          <a:lstStyle>
            <a:lvl1pPr>
              <a:defRPr/>
            </a:lvl1pPr>
          </a:lstStyle>
          <a:p>
            <a:pPr>
              <a:defRPr/>
            </a:pPr>
            <a:fld id="{47741E29-854F-4CEE-9E91-CBFB47A38ADB}" type="slidenum">
              <a:rPr lang="de-DE"/>
              <a:pPr>
                <a:defRPr/>
              </a:pPr>
              <a:t>‹Nr.›</a:t>
            </a:fld>
            <a:endParaRPr lang="de-DE"/>
          </a:p>
        </p:txBody>
      </p:sp>
    </p:spTree>
    <p:extLst>
      <p:ext uri="{BB962C8B-B14F-4D97-AF65-F5344CB8AC3E}">
        <p14:creationId xmlns:p14="http://schemas.microsoft.com/office/powerpoint/2010/main" val="40820957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29841" y="457200"/>
            <a:ext cx="2949178" cy="1600200"/>
          </a:xfrm>
        </p:spPr>
        <p:txBody>
          <a:bodyPr anchor="b"/>
          <a:lstStyle>
            <a:lvl1pPr>
              <a:defRPr sz="2400"/>
            </a:lvl1pPr>
          </a:lstStyle>
          <a:p>
            <a:r>
              <a:rPr lang="de-DE"/>
              <a:t>Titelmasterformat durch Klicken bearbeiten</a:t>
            </a:r>
          </a:p>
        </p:txBody>
      </p:sp>
      <p:sp>
        <p:nvSpPr>
          <p:cNvPr id="3" name="Inhaltsplatzhalt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e-DE"/>
              <a:t>Formatvorlagen des Textmasters bearbeiten</a:t>
            </a:r>
          </a:p>
        </p:txBody>
      </p:sp>
      <p:sp>
        <p:nvSpPr>
          <p:cNvPr id="5" name="Datumsplatzhalter 3"/>
          <p:cNvSpPr>
            <a:spLocks noGrp="1"/>
          </p:cNvSpPr>
          <p:nvPr>
            <p:ph type="dt" sz="half" idx="10"/>
          </p:nvPr>
        </p:nvSpPr>
        <p:spPr/>
        <p:txBody>
          <a:bodyPr/>
          <a:lstStyle>
            <a:lvl1pPr>
              <a:defRPr/>
            </a:lvl1pPr>
          </a:lstStyle>
          <a:p>
            <a:pPr>
              <a:defRPr/>
            </a:pPr>
            <a:endParaRPr lang="de-DE"/>
          </a:p>
        </p:txBody>
      </p:sp>
      <p:sp>
        <p:nvSpPr>
          <p:cNvPr id="6" name="Fußzeilenplatzhalter 4"/>
          <p:cNvSpPr>
            <a:spLocks noGrp="1"/>
          </p:cNvSpPr>
          <p:nvPr>
            <p:ph type="ftr" sz="quarter" idx="11"/>
          </p:nvPr>
        </p:nvSpPr>
        <p:spPr/>
        <p:txBody>
          <a:bodyPr/>
          <a:lstStyle>
            <a:lvl1pPr>
              <a:defRPr/>
            </a:lvl1pPr>
          </a:lstStyle>
          <a:p>
            <a:pPr>
              <a:defRPr/>
            </a:pPr>
            <a:r>
              <a:rPr lang="de-DE"/>
              <a:t>Jura in Würzburg</a:t>
            </a:r>
          </a:p>
        </p:txBody>
      </p:sp>
      <p:sp>
        <p:nvSpPr>
          <p:cNvPr id="7" name="Foliennummernplatzhalter 5"/>
          <p:cNvSpPr>
            <a:spLocks noGrp="1"/>
          </p:cNvSpPr>
          <p:nvPr>
            <p:ph type="sldNum" sz="quarter" idx="12"/>
          </p:nvPr>
        </p:nvSpPr>
        <p:spPr/>
        <p:txBody>
          <a:bodyPr/>
          <a:lstStyle>
            <a:lvl1pPr>
              <a:defRPr/>
            </a:lvl1pPr>
          </a:lstStyle>
          <a:p>
            <a:pPr>
              <a:defRPr/>
            </a:pPr>
            <a:fld id="{0B8A19D0-133E-49FF-8D89-C7A9C07BCB5A}" type="slidenum">
              <a:rPr lang="de-DE"/>
              <a:pPr>
                <a:defRPr/>
              </a:pPr>
              <a:t>‹Nr.›</a:t>
            </a:fld>
            <a:endParaRPr lang="de-DE"/>
          </a:p>
        </p:txBody>
      </p:sp>
    </p:spTree>
    <p:extLst>
      <p:ext uri="{BB962C8B-B14F-4D97-AF65-F5344CB8AC3E}">
        <p14:creationId xmlns:p14="http://schemas.microsoft.com/office/powerpoint/2010/main" val="1569252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29841" y="457200"/>
            <a:ext cx="2949178" cy="1600200"/>
          </a:xfrm>
        </p:spPr>
        <p:txBody>
          <a:bodyPr anchor="b"/>
          <a:lstStyle>
            <a:lvl1pPr>
              <a:defRPr sz="2400"/>
            </a:lvl1pPr>
          </a:lstStyle>
          <a:p>
            <a:r>
              <a:rPr lang="de-DE"/>
              <a:t>Titelmasterformat durch Klicken bearbeiten</a:t>
            </a:r>
          </a:p>
        </p:txBody>
      </p:sp>
      <p:sp>
        <p:nvSpPr>
          <p:cNvPr id="3" name="Bildplatzhalt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de-DE" noProof="0"/>
          </a:p>
        </p:txBody>
      </p:sp>
      <p:sp>
        <p:nvSpPr>
          <p:cNvPr id="4" name="Textplatzhalt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e-DE"/>
              <a:t>Formatvorlagen des Textmasters bearbeiten</a:t>
            </a:r>
          </a:p>
        </p:txBody>
      </p:sp>
      <p:sp>
        <p:nvSpPr>
          <p:cNvPr id="5" name="Datumsplatzhalter 3"/>
          <p:cNvSpPr>
            <a:spLocks noGrp="1"/>
          </p:cNvSpPr>
          <p:nvPr>
            <p:ph type="dt" sz="half" idx="10"/>
          </p:nvPr>
        </p:nvSpPr>
        <p:spPr/>
        <p:txBody>
          <a:bodyPr/>
          <a:lstStyle>
            <a:lvl1pPr>
              <a:defRPr/>
            </a:lvl1pPr>
          </a:lstStyle>
          <a:p>
            <a:pPr>
              <a:defRPr/>
            </a:pPr>
            <a:endParaRPr lang="de-DE"/>
          </a:p>
        </p:txBody>
      </p:sp>
      <p:sp>
        <p:nvSpPr>
          <p:cNvPr id="6" name="Fußzeilenplatzhalter 4"/>
          <p:cNvSpPr>
            <a:spLocks noGrp="1"/>
          </p:cNvSpPr>
          <p:nvPr>
            <p:ph type="ftr" sz="quarter" idx="11"/>
          </p:nvPr>
        </p:nvSpPr>
        <p:spPr/>
        <p:txBody>
          <a:bodyPr/>
          <a:lstStyle>
            <a:lvl1pPr>
              <a:defRPr/>
            </a:lvl1pPr>
          </a:lstStyle>
          <a:p>
            <a:pPr>
              <a:defRPr/>
            </a:pPr>
            <a:r>
              <a:rPr lang="de-DE"/>
              <a:t>Jura in Würzburg</a:t>
            </a:r>
          </a:p>
        </p:txBody>
      </p:sp>
      <p:sp>
        <p:nvSpPr>
          <p:cNvPr id="7" name="Foliennummernplatzhalter 5"/>
          <p:cNvSpPr>
            <a:spLocks noGrp="1"/>
          </p:cNvSpPr>
          <p:nvPr>
            <p:ph type="sldNum" sz="quarter" idx="12"/>
          </p:nvPr>
        </p:nvSpPr>
        <p:spPr/>
        <p:txBody>
          <a:bodyPr/>
          <a:lstStyle>
            <a:lvl1pPr>
              <a:defRPr/>
            </a:lvl1pPr>
          </a:lstStyle>
          <a:p>
            <a:pPr>
              <a:defRPr/>
            </a:pPr>
            <a:fld id="{66FF1FAB-8C6C-485C-9CCE-8AC21C3C4F36}" type="slidenum">
              <a:rPr lang="de-DE"/>
              <a:pPr>
                <a:defRPr/>
              </a:pPr>
              <a:t>‹Nr.›</a:t>
            </a:fld>
            <a:endParaRPr lang="de-DE"/>
          </a:p>
        </p:txBody>
      </p:sp>
    </p:spTree>
    <p:extLst>
      <p:ext uri="{BB962C8B-B14F-4D97-AF65-F5344CB8AC3E}">
        <p14:creationId xmlns:p14="http://schemas.microsoft.com/office/powerpoint/2010/main" val="2316773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elplatzhalter 1"/>
          <p:cNvSpPr>
            <a:spLocks noGrp="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Titelmasterformat durch Klicken bearbeiten</a:t>
            </a:r>
          </a:p>
        </p:txBody>
      </p:sp>
      <p:sp>
        <p:nvSpPr>
          <p:cNvPr id="3" name="Textplatzhalt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defRPr>
            </a:lvl1pPr>
          </a:lstStyle>
          <a:p>
            <a:pPr>
              <a:defRPr/>
            </a:pPr>
            <a:endParaRPr lang="de-DE"/>
          </a:p>
        </p:txBody>
      </p:sp>
      <p:sp>
        <p:nvSpPr>
          <p:cNvPr id="5" name="Fußzeilenplatzhalt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eaLnBrk="1" fontAlgn="auto" hangingPunct="1">
              <a:spcBef>
                <a:spcPts val="0"/>
              </a:spcBef>
              <a:spcAft>
                <a:spcPts val="0"/>
              </a:spcAft>
              <a:defRPr sz="900" smtClean="0">
                <a:solidFill>
                  <a:schemeClr val="tx1">
                    <a:tint val="75000"/>
                  </a:schemeClr>
                </a:solidFill>
                <a:latin typeface="+mn-lt"/>
              </a:defRPr>
            </a:lvl1pPr>
          </a:lstStyle>
          <a:p>
            <a:pPr>
              <a:defRPr/>
            </a:pPr>
            <a:r>
              <a:rPr lang="de-DE"/>
              <a:t>Jura in Würzburg</a:t>
            </a:r>
          </a:p>
        </p:txBody>
      </p:sp>
      <p:sp>
        <p:nvSpPr>
          <p:cNvPr id="6" name="Foliennummernplatzhalt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eaLnBrk="1" fontAlgn="auto" hangingPunct="1">
              <a:spcBef>
                <a:spcPts val="0"/>
              </a:spcBef>
              <a:spcAft>
                <a:spcPts val="0"/>
              </a:spcAft>
              <a:defRPr sz="900" smtClean="0">
                <a:solidFill>
                  <a:schemeClr val="tx1">
                    <a:tint val="75000"/>
                  </a:schemeClr>
                </a:solidFill>
                <a:latin typeface="+mn-lt"/>
              </a:defRPr>
            </a:lvl1pPr>
          </a:lstStyle>
          <a:p>
            <a:pPr>
              <a:defRPr/>
            </a:pPr>
            <a:fld id="{841EFFE2-EB05-4E7E-BD55-30D7731E1C84}" type="slidenum">
              <a:rPr lang="de-DE"/>
              <a:pPr>
                <a:defRPr/>
              </a:pPr>
              <a:t>‹Nr.›</a:t>
            </a:fld>
            <a:endParaRPr lang="de-DE"/>
          </a:p>
        </p:txBody>
      </p:sp>
    </p:spTree>
  </p:cSld>
  <p:clrMap bg1="lt1" tx1="dk1" bg2="lt2" tx2="dk2" accent1="accent1" accent2="accent2" accent3="accent3" accent4="accent4" accent5="accent5" accent6="accent6" hlink="hlink" folHlink="folHlink"/>
  <p:sldLayoutIdLst>
    <p:sldLayoutId id="2147484066" r:id="rId1"/>
    <p:sldLayoutId id="2147484067" r:id="rId2"/>
    <p:sldLayoutId id="2147484068" r:id="rId3"/>
    <p:sldLayoutId id="2147484069" r:id="rId4"/>
    <p:sldLayoutId id="2147484070" r:id="rId5"/>
    <p:sldLayoutId id="2147484071" r:id="rId6"/>
    <p:sldLayoutId id="2147484072" r:id="rId7"/>
    <p:sldLayoutId id="2147484073" r:id="rId8"/>
    <p:sldLayoutId id="2147484074" r:id="rId9"/>
    <p:sldLayoutId id="2147484075" r:id="rId10"/>
    <p:sldLayoutId id="2147484076" r:id="rId11"/>
  </p:sldLayoutIdLst>
  <p:hf hdr="0" dt="0"/>
  <p:txStyles>
    <p:titleStyle>
      <a:lvl1pPr algn="l" defTabSz="685800" rtl="0" fontAlgn="base">
        <a:lnSpc>
          <a:spcPct val="90000"/>
        </a:lnSpc>
        <a:spcBef>
          <a:spcPct val="0"/>
        </a:spcBef>
        <a:spcAft>
          <a:spcPct val="0"/>
        </a:spcAft>
        <a:defRPr sz="3300" kern="1200">
          <a:solidFill>
            <a:schemeClr val="tx1"/>
          </a:solidFill>
          <a:latin typeface="+mj-lt"/>
          <a:ea typeface="+mj-ea"/>
          <a:cs typeface="+mj-cs"/>
        </a:defRPr>
      </a:lvl1pPr>
      <a:lvl2pPr algn="l" defTabSz="685800" rtl="0" fontAlgn="base">
        <a:lnSpc>
          <a:spcPct val="90000"/>
        </a:lnSpc>
        <a:spcBef>
          <a:spcPct val="0"/>
        </a:spcBef>
        <a:spcAft>
          <a:spcPct val="0"/>
        </a:spcAft>
        <a:defRPr sz="3300">
          <a:solidFill>
            <a:schemeClr val="tx1"/>
          </a:solidFill>
          <a:latin typeface="Calibri Light" panose="020F0302020204030204" pitchFamily="34" charset="0"/>
        </a:defRPr>
      </a:lvl2pPr>
      <a:lvl3pPr algn="l" defTabSz="685800" rtl="0" fontAlgn="base">
        <a:lnSpc>
          <a:spcPct val="90000"/>
        </a:lnSpc>
        <a:spcBef>
          <a:spcPct val="0"/>
        </a:spcBef>
        <a:spcAft>
          <a:spcPct val="0"/>
        </a:spcAft>
        <a:defRPr sz="3300">
          <a:solidFill>
            <a:schemeClr val="tx1"/>
          </a:solidFill>
          <a:latin typeface="Calibri Light" panose="020F0302020204030204" pitchFamily="34" charset="0"/>
        </a:defRPr>
      </a:lvl3pPr>
      <a:lvl4pPr algn="l" defTabSz="685800" rtl="0" fontAlgn="base">
        <a:lnSpc>
          <a:spcPct val="90000"/>
        </a:lnSpc>
        <a:spcBef>
          <a:spcPct val="0"/>
        </a:spcBef>
        <a:spcAft>
          <a:spcPct val="0"/>
        </a:spcAft>
        <a:defRPr sz="3300">
          <a:solidFill>
            <a:schemeClr val="tx1"/>
          </a:solidFill>
          <a:latin typeface="Calibri Light" panose="020F0302020204030204" pitchFamily="34" charset="0"/>
        </a:defRPr>
      </a:lvl4pPr>
      <a:lvl5pPr algn="l" defTabSz="685800" rtl="0" fontAlgn="base">
        <a:lnSpc>
          <a:spcPct val="90000"/>
        </a:lnSpc>
        <a:spcBef>
          <a:spcPct val="0"/>
        </a:spcBef>
        <a:spcAft>
          <a:spcPct val="0"/>
        </a:spcAft>
        <a:defRPr sz="3300">
          <a:solidFill>
            <a:schemeClr val="tx1"/>
          </a:solidFill>
          <a:latin typeface="Calibri Light" panose="020F0302020204030204" pitchFamily="34" charset="0"/>
        </a:defRPr>
      </a:lvl5pPr>
      <a:lvl6pPr marL="457200" algn="l" defTabSz="685800" rtl="0" fontAlgn="base">
        <a:lnSpc>
          <a:spcPct val="90000"/>
        </a:lnSpc>
        <a:spcBef>
          <a:spcPct val="0"/>
        </a:spcBef>
        <a:spcAft>
          <a:spcPct val="0"/>
        </a:spcAft>
        <a:defRPr sz="3300">
          <a:solidFill>
            <a:schemeClr val="tx1"/>
          </a:solidFill>
          <a:latin typeface="Calibri Light" panose="020F0302020204030204" pitchFamily="34" charset="0"/>
        </a:defRPr>
      </a:lvl6pPr>
      <a:lvl7pPr marL="914400" algn="l" defTabSz="685800" rtl="0" fontAlgn="base">
        <a:lnSpc>
          <a:spcPct val="90000"/>
        </a:lnSpc>
        <a:spcBef>
          <a:spcPct val="0"/>
        </a:spcBef>
        <a:spcAft>
          <a:spcPct val="0"/>
        </a:spcAft>
        <a:defRPr sz="3300">
          <a:solidFill>
            <a:schemeClr val="tx1"/>
          </a:solidFill>
          <a:latin typeface="Calibri Light" panose="020F0302020204030204" pitchFamily="34" charset="0"/>
        </a:defRPr>
      </a:lvl7pPr>
      <a:lvl8pPr marL="1371600" algn="l" defTabSz="685800" rtl="0" fontAlgn="base">
        <a:lnSpc>
          <a:spcPct val="90000"/>
        </a:lnSpc>
        <a:spcBef>
          <a:spcPct val="0"/>
        </a:spcBef>
        <a:spcAft>
          <a:spcPct val="0"/>
        </a:spcAft>
        <a:defRPr sz="3300">
          <a:solidFill>
            <a:schemeClr val="tx1"/>
          </a:solidFill>
          <a:latin typeface="Calibri Light" panose="020F0302020204030204" pitchFamily="34" charset="0"/>
        </a:defRPr>
      </a:lvl8pPr>
      <a:lvl9pPr marL="1828800" algn="l" defTabSz="685800" rtl="0" fontAlgn="base">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defTabSz="685800" rtl="0" fontAlgn="base">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fontAlgn="base">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defTabSz="685800" rtl="0" fontAlgn="base">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fontAlgn="base">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fontAlgn="base">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de-D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emf"/></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mohrsiebeck.com/zeitschrift/juristenzeitung-jz" TargetMode="External"/><Relationship Id="rId2" Type="http://schemas.openxmlformats.org/officeDocument/2006/relationships/hyperlink" Target="https://www.bibliothek.uni-wuerzburg.de/startseite" TargetMode="External"/><Relationship Id="rId1" Type="http://schemas.openxmlformats.org/officeDocument/2006/relationships/slideLayout" Target="../slideLayouts/slideLayout2.xml"/><Relationship Id="rId5" Type="http://schemas.openxmlformats.org/officeDocument/2006/relationships/hyperlink" Target="https://beck-online.beck.de/?vpath=bibdata%2fzeits%2fNSTZ%2fcont%2fNSTZ%2ehtm" TargetMode="External"/><Relationship Id="rId4" Type="http://schemas.openxmlformats.org/officeDocument/2006/relationships/hyperlink" Target="https://www.springer.com/journal/350"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www.juristen-alumni-wuerzburg.d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Grp="1" noChangeArrowheads="1"/>
          </p:cNvSpPr>
          <p:nvPr>
            <p:ph type="ctrTitle"/>
          </p:nvPr>
        </p:nvSpPr>
        <p:spPr>
          <a:xfrm>
            <a:off x="611188" y="549275"/>
            <a:ext cx="7847012" cy="3095625"/>
          </a:xfrm>
          <a:solidFill>
            <a:schemeClr val="accent4"/>
          </a:solidFill>
        </p:spPr>
        <p:txBody>
          <a:bodyPr rtlCol="0">
            <a:noAutofit/>
          </a:bodyPr>
          <a:lstStyle/>
          <a:p>
            <a:pPr fontAlgn="auto">
              <a:spcAft>
                <a:spcPts val="0"/>
              </a:spcAft>
              <a:defRPr/>
            </a:pPr>
            <a:r>
              <a:rPr lang="de-DE" sz="4000" b="1" dirty="0"/>
              <a:t>Das Studium der Rechtswissenschaft </a:t>
            </a:r>
            <a:br>
              <a:rPr lang="de-DE" sz="4000" b="1" dirty="0"/>
            </a:br>
            <a:r>
              <a:rPr lang="de-DE" sz="4000" b="1" dirty="0"/>
              <a:t>an der Juristischen Fakultät der Universität Würzburg</a:t>
            </a:r>
            <a:br>
              <a:rPr lang="de-DE" sz="4000" b="1"/>
            </a:br>
            <a:r>
              <a:rPr lang="de-DE" sz="2400" b="1"/>
              <a:t>17.10.2022</a:t>
            </a:r>
            <a:endParaRPr lang="de-DE" sz="2400" b="1" dirty="0"/>
          </a:p>
        </p:txBody>
      </p:sp>
      <p:sp>
        <p:nvSpPr>
          <p:cNvPr id="3075" name="Rectangle 3"/>
          <p:cNvSpPr>
            <a:spLocks noGrp="1" noChangeArrowheads="1"/>
          </p:cNvSpPr>
          <p:nvPr>
            <p:ph type="subTitle" idx="1"/>
          </p:nvPr>
        </p:nvSpPr>
        <p:spPr bwMode="auto">
          <a:xfrm>
            <a:off x="4067175" y="3933825"/>
            <a:ext cx="4716463" cy="1752600"/>
          </a:xfrm>
        </p:spPr>
        <p:txBody>
          <a:bodyPr wrap="square" numCol="1" anchor="t" anchorCtr="0" compatLnSpc="1">
            <a:prstTxWarp prst="textNoShape">
              <a:avLst/>
            </a:prstTxWarp>
          </a:bodyPr>
          <a:lstStyle/>
          <a:p>
            <a:pPr>
              <a:spcBef>
                <a:spcPct val="0"/>
              </a:spcBef>
            </a:pPr>
            <a:endParaRPr lang="de-DE" altLang="de-DE" sz="2400" dirty="0"/>
          </a:p>
          <a:p>
            <a:pPr>
              <a:spcBef>
                <a:spcPct val="0"/>
              </a:spcBef>
            </a:pPr>
            <a:r>
              <a:rPr lang="de-DE" altLang="de-DE" sz="2400" dirty="0"/>
              <a:t>Prof. Dr. Dr. Eric Hilgendorf</a:t>
            </a:r>
          </a:p>
        </p:txBody>
      </p:sp>
      <p:graphicFrame>
        <p:nvGraphicFramePr>
          <p:cNvPr id="3076" name="Objekt 1"/>
          <p:cNvGraphicFramePr>
            <a:graphicFrameLocks noChangeAspect="1"/>
          </p:cNvGraphicFramePr>
          <p:nvPr/>
        </p:nvGraphicFramePr>
        <p:xfrm>
          <a:off x="323850" y="5013325"/>
          <a:ext cx="5184775" cy="1728788"/>
        </p:xfrm>
        <a:graphic>
          <a:graphicData uri="http://schemas.openxmlformats.org/presentationml/2006/ole">
            <mc:AlternateContent xmlns:mc="http://schemas.openxmlformats.org/markup-compatibility/2006">
              <mc:Choice xmlns:v="urn:schemas-microsoft-com:vml" Requires="v">
                <p:oleObj name="Acrobat Document" r:id="rId3" imgW="47624898" imgH="15874841" progId="Acrobat.Document.DC">
                  <p:embed/>
                </p:oleObj>
              </mc:Choice>
              <mc:Fallback>
                <p:oleObj name="Acrobat Document" r:id="rId3" imgW="47624898" imgH="15874841" progId="Acrobat.Document.DC">
                  <p:embed/>
                  <p:pic>
                    <p:nvPicPr>
                      <p:cNvPr id="0" name="Objek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3850" y="5013325"/>
                        <a:ext cx="5184775" cy="172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endParaRPr lang="de-DE" altLang="de-DE"/>
          </a:p>
        </p:txBody>
      </p:sp>
      <p:sp>
        <p:nvSpPr>
          <p:cNvPr id="14339" name="Fußzeilenplatzhalt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r>
              <a:rPr lang="de-DE" altLang="de-DE">
                <a:latin typeface="Arial" panose="020B0604020202020204" pitchFamily="34" charset="0"/>
              </a:rPr>
              <a:t>Jura in Würzburg</a:t>
            </a:r>
          </a:p>
        </p:txBody>
      </p:sp>
      <p:sp>
        <p:nvSpPr>
          <p:cNvPr id="14340" name="Foliennummernplatzhalt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5C9162BD-48FC-4E50-B2AF-F50DB4B0D2F0}" type="slidenum">
              <a:rPr lang="de-DE" altLang="de-DE">
                <a:solidFill>
                  <a:schemeClr val="bg1"/>
                </a:solidFill>
                <a:latin typeface="Arial" panose="020B0604020202020204" pitchFamily="34" charset="0"/>
              </a:rPr>
              <a:pPr fontAlgn="base">
                <a:spcBef>
                  <a:spcPct val="0"/>
                </a:spcBef>
                <a:spcAft>
                  <a:spcPct val="0"/>
                </a:spcAft>
              </a:pPr>
              <a:t>10</a:t>
            </a:fld>
            <a:endParaRPr lang="de-DE" altLang="de-DE">
              <a:solidFill>
                <a:schemeClr val="bg1"/>
              </a:solidFill>
              <a:latin typeface="Arial" panose="020B0604020202020204" pitchFamily="34" charset="0"/>
            </a:endParaRPr>
          </a:p>
        </p:txBody>
      </p:sp>
      <p:pic>
        <p:nvPicPr>
          <p:cNvPr id="14341" name="Picture 4" descr="Daumier_Pass%C3%A9%2C_pr%C3%A9sent%2C_avenir[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28863" y="479425"/>
            <a:ext cx="4486275" cy="5900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2" name="Rectangle 5"/>
          <p:cNvSpPr>
            <a:spLocks noChangeArrowheads="1"/>
          </p:cNvSpPr>
          <p:nvPr/>
        </p:nvSpPr>
        <p:spPr bwMode="auto">
          <a:xfrm>
            <a:off x="0" y="0"/>
            <a:ext cx="2339975" cy="6858000"/>
          </a:xfrm>
          <a:prstGeom prst="rect">
            <a:avLst/>
          </a:prstGeom>
          <a:solidFill>
            <a:schemeClr val="bg1"/>
          </a:solidFill>
          <a:ln w="9525">
            <a:solidFill>
              <a:schemeClr val="bg1"/>
            </a:solidFill>
            <a:miter lim="800000"/>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endParaRPr lang="de-DE" altLang="de-DE">
              <a:latin typeface="Arial" panose="020B0604020202020204" pitchFamily="34" charset="0"/>
            </a:endParaRPr>
          </a:p>
        </p:txBody>
      </p:sp>
      <p:sp>
        <p:nvSpPr>
          <p:cNvPr id="14343" name="Rectangle 6"/>
          <p:cNvSpPr>
            <a:spLocks noChangeArrowheads="1"/>
          </p:cNvSpPr>
          <p:nvPr/>
        </p:nvSpPr>
        <p:spPr bwMode="auto">
          <a:xfrm>
            <a:off x="2195513" y="0"/>
            <a:ext cx="1152525" cy="476250"/>
          </a:xfrm>
          <a:prstGeom prst="rect">
            <a:avLst/>
          </a:prstGeom>
          <a:solidFill>
            <a:schemeClr val="bg1"/>
          </a:solidFill>
          <a:ln w="9525">
            <a:solidFill>
              <a:schemeClr val="bg1"/>
            </a:solidFill>
            <a:miter lim="800000"/>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endParaRPr lang="de-DE" altLang="de-DE">
              <a:latin typeface="Arial" panose="020B0604020202020204" pitchFamily="34" charset="0"/>
            </a:endParaRPr>
          </a:p>
        </p:txBody>
      </p:sp>
      <p:sp>
        <p:nvSpPr>
          <p:cNvPr id="14344" name="Rectangle 7"/>
          <p:cNvSpPr>
            <a:spLocks noChangeArrowheads="1"/>
          </p:cNvSpPr>
          <p:nvPr/>
        </p:nvSpPr>
        <p:spPr bwMode="auto">
          <a:xfrm>
            <a:off x="6804025" y="0"/>
            <a:ext cx="2089150" cy="2852738"/>
          </a:xfrm>
          <a:prstGeom prst="rect">
            <a:avLst/>
          </a:prstGeom>
          <a:solidFill>
            <a:schemeClr val="bg1"/>
          </a:solidFill>
          <a:ln w="9525">
            <a:solidFill>
              <a:schemeClr val="bg1"/>
            </a:solidFill>
            <a:miter lim="800000"/>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endParaRPr lang="de-DE" altLang="de-DE">
              <a:latin typeface="Arial" panose="020B060402020202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AutoShape 2"/>
          <p:cNvSpPr>
            <a:spLocks noGrp="1" noChangeArrowheads="1"/>
          </p:cNvSpPr>
          <p:nvPr>
            <p:ph type="title"/>
          </p:nvPr>
        </p:nvSpPr>
        <p:spPr>
          <a:solidFill>
            <a:schemeClr val="accent4"/>
          </a:solidFill>
        </p:spPr>
        <p:txBody>
          <a:bodyPr rtlCol="0">
            <a:normAutofit/>
          </a:bodyPr>
          <a:lstStyle/>
          <a:p>
            <a:pPr fontAlgn="auto">
              <a:spcAft>
                <a:spcPts val="0"/>
              </a:spcAft>
              <a:defRPr/>
            </a:pPr>
            <a:r>
              <a:rPr lang="de-DE" dirty="0"/>
              <a:t>Kerngebiete des juristischen Studiums</a:t>
            </a:r>
          </a:p>
        </p:txBody>
      </p:sp>
      <p:sp>
        <p:nvSpPr>
          <p:cNvPr id="15363" name="Rectangle 3"/>
          <p:cNvSpPr>
            <a:spLocks noGrp="1" noChangeArrowheads="1"/>
          </p:cNvSpPr>
          <p:nvPr>
            <p:ph idx="1"/>
          </p:nvPr>
        </p:nvSpPr>
        <p:spPr bwMode="auto"/>
        <p:txBody>
          <a:bodyPr wrap="square" numCol="1" anchor="t" anchorCtr="0" compatLnSpc="1">
            <a:prstTxWarp prst="textNoShape">
              <a:avLst/>
            </a:prstTxWarp>
          </a:bodyPr>
          <a:lstStyle/>
          <a:p>
            <a:endParaRPr lang="de-DE" altLang="de-DE"/>
          </a:p>
          <a:p>
            <a:r>
              <a:rPr lang="de-DE" altLang="de-DE" sz="3600"/>
              <a:t>Zivilrecht </a:t>
            </a:r>
          </a:p>
          <a:p>
            <a:r>
              <a:rPr lang="de-DE" altLang="de-DE" sz="3600"/>
              <a:t>Strafrecht</a:t>
            </a:r>
          </a:p>
          <a:p>
            <a:r>
              <a:rPr lang="de-DE" altLang="de-DE" sz="3600"/>
              <a:t>Öffentliches Recht </a:t>
            </a:r>
          </a:p>
          <a:p>
            <a:r>
              <a:rPr lang="de-DE" altLang="de-DE" sz="3600"/>
              <a:t>Grundlagenfächer</a:t>
            </a:r>
          </a:p>
        </p:txBody>
      </p:sp>
      <p:sp>
        <p:nvSpPr>
          <p:cNvPr id="15364" name="Fußzeilenplatzhalt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r>
              <a:rPr lang="de-DE" altLang="de-DE">
                <a:latin typeface="Arial" panose="020B0604020202020204" pitchFamily="34" charset="0"/>
              </a:rPr>
              <a:t>Jura in Würzburg</a:t>
            </a:r>
          </a:p>
        </p:txBody>
      </p:sp>
      <p:sp>
        <p:nvSpPr>
          <p:cNvPr id="15365" name="Foliennummernplatzhalt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AB1782B6-88E4-43AA-B349-86665EB86B58}" type="slidenum">
              <a:rPr lang="de-DE" altLang="de-DE">
                <a:solidFill>
                  <a:schemeClr val="bg1"/>
                </a:solidFill>
                <a:latin typeface="Arial" panose="020B0604020202020204" pitchFamily="34" charset="0"/>
              </a:rPr>
              <a:pPr fontAlgn="base">
                <a:spcBef>
                  <a:spcPct val="0"/>
                </a:spcBef>
                <a:spcAft>
                  <a:spcPct val="0"/>
                </a:spcAft>
              </a:pPr>
              <a:t>11</a:t>
            </a:fld>
            <a:endParaRPr lang="de-DE" altLang="de-DE">
              <a:solidFill>
                <a:schemeClr val="bg1"/>
              </a:solidFill>
              <a:latin typeface="Arial" panose="020B060402020202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AutoShape 2"/>
          <p:cNvSpPr>
            <a:spLocks noGrp="1" noChangeArrowheads="1"/>
          </p:cNvSpPr>
          <p:nvPr>
            <p:ph type="title"/>
          </p:nvPr>
        </p:nvSpPr>
        <p:spPr>
          <a:solidFill>
            <a:schemeClr val="accent4"/>
          </a:solidFill>
        </p:spPr>
        <p:txBody>
          <a:bodyPr rtlCol="0">
            <a:normAutofit/>
          </a:bodyPr>
          <a:lstStyle/>
          <a:p>
            <a:pPr fontAlgn="auto">
              <a:spcAft>
                <a:spcPts val="0"/>
              </a:spcAft>
              <a:defRPr/>
            </a:pPr>
            <a:r>
              <a:rPr lang="de-DE" dirty="0"/>
              <a:t>Zivilrecht</a:t>
            </a:r>
          </a:p>
        </p:txBody>
      </p:sp>
      <p:sp>
        <p:nvSpPr>
          <p:cNvPr id="16387" name="Rectangle 3"/>
          <p:cNvSpPr>
            <a:spLocks noGrp="1" noChangeArrowheads="1"/>
          </p:cNvSpPr>
          <p:nvPr>
            <p:ph idx="1"/>
          </p:nvPr>
        </p:nvSpPr>
        <p:spPr bwMode="auto">
          <a:xfrm>
            <a:off x="457200" y="1976438"/>
            <a:ext cx="8291513" cy="4548187"/>
          </a:xfrm>
        </p:spPr>
        <p:txBody>
          <a:bodyPr wrap="square" numCol="1" anchor="t" anchorCtr="0" compatLnSpc="1">
            <a:prstTxWarp prst="textNoShape">
              <a:avLst/>
            </a:prstTxWarp>
          </a:bodyPr>
          <a:lstStyle/>
          <a:p>
            <a:r>
              <a:rPr lang="de-DE" altLang="de-DE" sz="2400"/>
              <a:t>Regelt die Rechtsverhältnisse der Bürger untereinander</a:t>
            </a:r>
          </a:p>
          <a:p>
            <a:r>
              <a:rPr lang="de-DE" altLang="de-DE" sz="2400"/>
              <a:t>Prinzip der Privatautonomie</a:t>
            </a:r>
          </a:p>
          <a:p>
            <a:r>
              <a:rPr lang="de-DE" altLang="de-DE" sz="2400"/>
              <a:t>Bürgerliches Recht (BGB)</a:t>
            </a:r>
          </a:p>
          <a:p>
            <a:pPr lvl="1"/>
            <a:r>
              <a:rPr lang="de-DE" altLang="de-DE" sz="2000"/>
              <a:t>z.B. Kaufrecht, Mietrecht</a:t>
            </a:r>
          </a:p>
          <a:p>
            <a:pPr lvl="1"/>
            <a:r>
              <a:rPr lang="de-DE" altLang="de-DE" sz="2000"/>
              <a:t>Recht des Eigentums an Sachen</a:t>
            </a:r>
          </a:p>
          <a:p>
            <a:r>
              <a:rPr lang="de-DE" altLang="de-DE" sz="2400"/>
              <a:t>Sonstiges Zivilrecht: Handelsrecht, Gesellschaftsrecht, Arbeitsrecht, …</a:t>
            </a:r>
          </a:p>
          <a:p>
            <a:r>
              <a:rPr lang="de-DE" altLang="de-DE" sz="2400"/>
              <a:t>Zivilrecht macht an der Uni etwa 40 % des Gesamtlernstoffes aus. </a:t>
            </a:r>
          </a:p>
        </p:txBody>
      </p:sp>
      <p:sp>
        <p:nvSpPr>
          <p:cNvPr id="16388" name="Fußzeilenplatzhalter 4"/>
          <p:cNvSpPr>
            <a:spLocks noGrp="1"/>
          </p:cNvSpPr>
          <p:nvPr>
            <p:ph type="ftr" sz="quarter" idx="11"/>
          </p:nvPr>
        </p:nvSpPr>
        <p:spPr bwMode="auto">
          <a:xfrm>
            <a:off x="457200" y="6435725"/>
            <a:ext cx="5989638" cy="377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r>
              <a:rPr lang="de-DE" altLang="de-DE">
                <a:latin typeface="Arial" panose="020B0604020202020204" pitchFamily="34" charset="0"/>
              </a:rPr>
              <a:t>Jura in Würzburg</a:t>
            </a:r>
          </a:p>
        </p:txBody>
      </p:sp>
      <p:sp>
        <p:nvSpPr>
          <p:cNvPr id="16389" name="Foliennummernplatzhalt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6815FC9D-8CB1-457B-A73B-4A3F5F1ABF2A}" type="slidenum">
              <a:rPr lang="de-DE" altLang="de-DE">
                <a:solidFill>
                  <a:schemeClr val="bg1"/>
                </a:solidFill>
                <a:latin typeface="Arial" panose="020B0604020202020204" pitchFamily="34" charset="0"/>
              </a:rPr>
              <a:pPr fontAlgn="base">
                <a:spcBef>
                  <a:spcPct val="0"/>
                </a:spcBef>
                <a:spcAft>
                  <a:spcPct val="0"/>
                </a:spcAft>
              </a:pPr>
              <a:t>12</a:t>
            </a:fld>
            <a:endParaRPr lang="de-DE" altLang="de-DE">
              <a:solidFill>
                <a:schemeClr val="bg1"/>
              </a:solidFill>
              <a:latin typeface="Arial" panose="020B060402020202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AutoShape 2"/>
          <p:cNvSpPr>
            <a:spLocks noGrp="1" noChangeArrowheads="1"/>
          </p:cNvSpPr>
          <p:nvPr>
            <p:ph type="title"/>
          </p:nvPr>
        </p:nvSpPr>
        <p:spPr>
          <a:solidFill>
            <a:schemeClr val="accent4"/>
          </a:solidFill>
        </p:spPr>
        <p:txBody>
          <a:bodyPr rtlCol="0">
            <a:normAutofit/>
          </a:bodyPr>
          <a:lstStyle/>
          <a:p>
            <a:pPr fontAlgn="auto">
              <a:spcAft>
                <a:spcPts val="0"/>
              </a:spcAft>
              <a:defRPr/>
            </a:pPr>
            <a:r>
              <a:rPr lang="de-DE" dirty="0"/>
              <a:t>Strafrecht</a:t>
            </a:r>
          </a:p>
        </p:txBody>
      </p:sp>
      <p:sp>
        <p:nvSpPr>
          <p:cNvPr id="17411" name="Rectangle 3"/>
          <p:cNvSpPr>
            <a:spLocks noGrp="1" noChangeArrowheads="1"/>
          </p:cNvSpPr>
          <p:nvPr>
            <p:ph idx="1"/>
          </p:nvPr>
        </p:nvSpPr>
        <p:spPr bwMode="auto">
          <a:xfrm>
            <a:off x="457200" y="2060575"/>
            <a:ext cx="7772400" cy="4392613"/>
          </a:xfrm>
        </p:spPr>
        <p:txBody>
          <a:bodyPr wrap="square" numCol="1" anchor="t" anchorCtr="0" compatLnSpc="1">
            <a:prstTxWarp prst="textNoShape">
              <a:avLst/>
            </a:prstTxWarp>
          </a:bodyPr>
          <a:lstStyle/>
          <a:p>
            <a:r>
              <a:rPr lang="de-DE" altLang="de-DE" sz="3200"/>
              <a:t>Regelt, unter welchen Voraussetzungen eine Person bestraft werden kann</a:t>
            </a:r>
          </a:p>
          <a:p>
            <a:r>
              <a:rPr lang="de-DE" altLang="de-DE" sz="3200"/>
              <a:t>Strafe wird vom Staat (nicht von einzelnen Bürgern) verhängt</a:t>
            </a:r>
          </a:p>
          <a:p>
            <a:r>
              <a:rPr lang="de-DE" altLang="de-DE" sz="3200"/>
              <a:t>Strafe als schärfstes Mittel des Staates muss genau kontrolliert werden</a:t>
            </a:r>
          </a:p>
          <a:p>
            <a:r>
              <a:rPr lang="de-DE" altLang="de-DE" sz="3200"/>
              <a:t>Strafrecht macht in der juristischen Ausbildung etwa 20 % des Lernstoffes aus</a:t>
            </a:r>
          </a:p>
        </p:txBody>
      </p:sp>
      <p:sp>
        <p:nvSpPr>
          <p:cNvPr id="17412" name="Fußzeilenplatzhalter 4"/>
          <p:cNvSpPr>
            <a:spLocks noGrp="1"/>
          </p:cNvSpPr>
          <p:nvPr>
            <p:ph type="ftr" sz="quarter" idx="11"/>
          </p:nvPr>
        </p:nvSpPr>
        <p:spPr bwMode="auto">
          <a:xfrm>
            <a:off x="457200" y="6364288"/>
            <a:ext cx="5989638" cy="377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r>
              <a:rPr lang="de-DE" altLang="de-DE">
                <a:latin typeface="Arial" panose="020B0604020202020204" pitchFamily="34" charset="0"/>
              </a:rPr>
              <a:t>Jura in Würzburg</a:t>
            </a:r>
          </a:p>
        </p:txBody>
      </p:sp>
      <p:sp>
        <p:nvSpPr>
          <p:cNvPr id="17413" name="Foliennummernplatzhalt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B659D760-2002-496E-84D4-2D43C80CA44F}" type="slidenum">
              <a:rPr lang="de-DE" altLang="de-DE">
                <a:solidFill>
                  <a:schemeClr val="bg1"/>
                </a:solidFill>
                <a:latin typeface="Arial" panose="020B0604020202020204" pitchFamily="34" charset="0"/>
              </a:rPr>
              <a:pPr fontAlgn="base">
                <a:spcBef>
                  <a:spcPct val="0"/>
                </a:spcBef>
                <a:spcAft>
                  <a:spcPct val="0"/>
                </a:spcAft>
              </a:pPr>
              <a:t>13</a:t>
            </a:fld>
            <a:endParaRPr lang="de-DE" altLang="de-DE">
              <a:solidFill>
                <a:schemeClr val="bg1"/>
              </a:solidFill>
              <a:latin typeface="Arial" panose="020B060402020202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AutoShape 2"/>
          <p:cNvSpPr>
            <a:spLocks noGrp="1" noChangeArrowheads="1"/>
          </p:cNvSpPr>
          <p:nvPr>
            <p:ph type="title"/>
          </p:nvPr>
        </p:nvSpPr>
        <p:spPr>
          <a:xfrm>
            <a:off x="457200" y="260350"/>
            <a:ext cx="7772400" cy="1455738"/>
          </a:xfrm>
          <a:solidFill>
            <a:schemeClr val="accent4"/>
          </a:solidFill>
        </p:spPr>
        <p:txBody>
          <a:bodyPr rtlCol="0">
            <a:normAutofit/>
          </a:bodyPr>
          <a:lstStyle/>
          <a:p>
            <a:pPr fontAlgn="auto">
              <a:spcAft>
                <a:spcPts val="0"/>
              </a:spcAft>
              <a:defRPr/>
            </a:pPr>
            <a:r>
              <a:rPr lang="de-DE" dirty="0"/>
              <a:t>Öffentliches Recht</a:t>
            </a:r>
          </a:p>
        </p:txBody>
      </p:sp>
      <p:sp>
        <p:nvSpPr>
          <p:cNvPr id="18435" name="Rectangle 3"/>
          <p:cNvSpPr>
            <a:spLocks noGrp="1" noChangeArrowheads="1"/>
          </p:cNvSpPr>
          <p:nvPr>
            <p:ph idx="1"/>
          </p:nvPr>
        </p:nvSpPr>
        <p:spPr bwMode="auto">
          <a:xfrm>
            <a:off x="457200" y="2132856"/>
            <a:ext cx="7772400" cy="3817094"/>
          </a:xfrm>
        </p:spPr>
        <p:txBody>
          <a:bodyPr wrap="square" numCol="1" anchor="t" anchorCtr="0" compatLnSpc="1">
            <a:prstTxWarp prst="textNoShape">
              <a:avLst/>
            </a:prstTxWarp>
            <a:normAutofit lnSpcReduction="10000"/>
          </a:bodyPr>
          <a:lstStyle/>
          <a:p>
            <a:r>
              <a:rPr lang="de-DE" altLang="de-DE" sz="3200" dirty="0"/>
              <a:t>Regelt die Verhältnisse des Staates zum Bürger</a:t>
            </a:r>
          </a:p>
          <a:p>
            <a:r>
              <a:rPr lang="de-DE" altLang="de-DE" sz="3200" dirty="0"/>
              <a:t>Staatsorganisationsrecht (Staatsaufbau)</a:t>
            </a:r>
          </a:p>
          <a:p>
            <a:r>
              <a:rPr lang="de-DE" altLang="de-DE" sz="3200" dirty="0"/>
              <a:t>Grundrechte</a:t>
            </a:r>
          </a:p>
          <a:p>
            <a:r>
              <a:rPr lang="de-DE" altLang="de-DE" sz="3200" dirty="0"/>
              <a:t>Verwaltungsrecht (Polizeirecht, Baurecht, Kommunalrecht, Beamtenrecht usw.)</a:t>
            </a:r>
          </a:p>
          <a:p>
            <a:r>
              <a:rPr lang="de-DE" altLang="de-DE" sz="3200" dirty="0"/>
              <a:t>Öffentliches Recht macht in der Uni-Ausbildung ca. 30 % aus </a:t>
            </a:r>
          </a:p>
        </p:txBody>
      </p:sp>
      <p:sp>
        <p:nvSpPr>
          <p:cNvPr id="18436" name="Fußzeilenplatzhalter 4"/>
          <p:cNvSpPr>
            <a:spLocks noGrp="1"/>
          </p:cNvSpPr>
          <p:nvPr>
            <p:ph type="ftr" sz="quarter" idx="11"/>
          </p:nvPr>
        </p:nvSpPr>
        <p:spPr bwMode="auto">
          <a:xfrm>
            <a:off x="457200" y="6364288"/>
            <a:ext cx="5989638" cy="377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r>
              <a:rPr lang="de-DE" altLang="de-DE">
                <a:latin typeface="Arial" panose="020B0604020202020204" pitchFamily="34" charset="0"/>
              </a:rPr>
              <a:t>Jura in Würzburg</a:t>
            </a:r>
          </a:p>
        </p:txBody>
      </p:sp>
      <p:sp>
        <p:nvSpPr>
          <p:cNvPr id="18437" name="Foliennummernplatzhalt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4334EBBE-8150-4811-870C-2064F22B88D1}" type="slidenum">
              <a:rPr lang="de-DE" altLang="de-DE">
                <a:solidFill>
                  <a:schemeClr val="bg1"/>
                </a:solidFill>
                <a:latin typeface="Arial" panose="020B0604020202020204" pitchFamily="34" charset="0"/>
              </a:rPr>
              <a:pPr fontAlgn="base">
                <a:spcBef>
                  <a:spcPct val="0"/>
                </a:spcBef>
                <a:spcAft>
                  <a:spcPct val="0"/>
                </a:spcAft>
              </a:pPr>
              <a:t>14</a:t>
            </a:fld>
            <a:endParaRPr lang="de-DE" altLang="de-DE">
              <a:solidFill>
                <a:schemeClr val="bg1"/>
              </a:solidFill>
              <a:latin typeface="Arial" panose="020B060402020202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AutoShape 2"/>
          <p:cNvSpPr>
            <a:spLocks noGrp="1" noChangeArrowheads="1"/>
          </p:cNvSpPr>
          <p:nvPr>
            <p:ph type="title"/>
          </p:nvPr>
        </p:nvSpPr>
        <p:spPr>
          <a:xfrm>
            <a:off x="457200" y="260350"/>
            <a:ext cx="7772400" cy="1455738"/>
          </a:xfrm>
          <a:solidFill>
            <a:schemeClr val="accent4"/>
          </a:solidFill>
        </p:spPr>
        <p:txBody>
          <a:bodyPr rtlCol="0">
            <a:normAutofit/>
          </a:bodyPr>
          <a:lstStyle/>
          <a:p>
            <a:pPr fontAlgn="auto">
              <a:spcAft>
                <a:spcPts val="0"/>
              </a:spcAft>
              <a:defRPr/>
            </a:pPr>
            <a:r>
              <a:rPr lang="de-DE" dirty="0"/>
              <a:t>Grundlagenfächer</a:t>
            </a:r>
          </a:p>
        </p:txBody>
      </p:sp>
      <p:sp>
        <p:nvSpPr>
          <p:cNvPr id="19459" name="Rectangle 3"/>
          <p:cNvSpPr>
            <a:spLocks noGrp="1" noChangeArrowheads="1"/>
          </p:cNvSpPr>
          <p:nvPr>
            <p:ph idx="1"/>
          </p:nvPr>
        </p:nvSpPr>
        <p:spPr bwMode="auto">
          <a:xfrm>
            <a:off x="457200" y="2276872"/>
            <a:ext cx="7772400" cy="3888978"/>
          </a:xfrm>
        </p:spPr>
        <p:txBody>
          <a:bodyPr wrap="square" numCol="1" anchor="t" anchorCtr="0" compatLnSpc="1">
            <a:prstTxWarp prst="textNoShape">
              <a:avLst/>
            </a:prstTxWarp>
          </a:bodyPr>
          <a:lstStyle/>
          <a:p>
            <a:r>
              <a:rPr lang="de-DE" altLang="de-DE" sz="3200" dirty="0"/>
              <a:t>Rechtsphilosophie</a:t>
            </a:r>
          </a:p>
          <a:p>
            <a:r>
              <a:rPr lang="de-DE" altLang="de-DE" sz="3200" dirty="0"/>
              <a:t>Rechtsgeschichte</a:t>
            </a:r>
          </a:p>
          <a:p>
            <a:r>
              <a:rPr lang="de-DE" altLang="de-DE" sz="3200" dirty="0"/>
              <a:t>Rechtssoziologie</a:t>
            </a:r>
          </a:p>
          <a:p>
            <a:r>
              <a:rPr lang="de-DE" altLang="de-DE" sz="3200" dirty="0"/>
              <a:t>Rechtstheorie</a:t>
            </a:r>
          </a:p>
          <a:p>
            <a:r>
              <a:rPr lang="de-DE" altLang="de-DE" sz="3200" dirty="0"/>
              <a:t>Rechtsvergleich(</a:t>
            </a:r>
            <a:r>
              <a:rPr lang="de-DE" altLang="de-DE" sz="3200" dirty="0" err="1"/>
              <a:t>ung</a:t>
            </a:r>
            <a:r>
              <a:rPr lang="de-DE" altLang="de-DE" sz="3200" dirty="0"/>
              <a:t>)</a:t>
            </a:r>
          </a:p>
          <a:p>
            <a:r>
              <a:rPr lang="de-DE" altLang="de-DE" sz="3200" dirty="0"/>
              <a:t>Die Grundlagenfächer machen etwa 10% der juristischen Ausbildung aus</a:t>
            </a:r>
          </a:p>
        </p:txBody>
      </p:sp>
      <p:sp>
        <p:nvSpPr>
          <p:cNvPr id="19460" name="Fußzeilenplatzhalter 4"/>
          <p:cNvSpPr>
            <a:spLocks noGrp="1"/>
          </p:cNvSpPr>
          <p:nvPr>
            <p:ph type="ftr" sz="quarter" idx="11"/>
          </p:nvPr>
        </p:nvSpPr>
        <p:spPr bwMode="auto">
          <a:xfrm>
            <a:off x="457200" y="6507163"/>
            <a:ext cx="5989638" cy="377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r>
              <a:rPr lang="de-DE" altLang="de-DE">
                <a:latin typeface="Arial" panose="020B0604020202020204" pitchFamily="34" charset="0"/>
              </a:rPr>
              <a:t>Jura in Würzburg</a:t>
            </a:r>
          </a:p>
        </p:txBody>
      </p:sp>
      <p:sp>
        <p:nvSpPr>
          <p:cNvPr id="19461" name="Foliennummernplatzhalt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F037A93-5D46-4381-93F0-1FC3FC1D16C6}" type="slidenum">
              <a:rPr lang="de-DE" altLang="de-DE">
                <a:solidFill>
                  <a:schemeClr val="bg1"/>
                </a:solidFill>
                <a:latin typeface="Arial" panose="020B0604020202020204" pitchFamily="34" charset="0"/>
              </a:rPr>
              <a:pPr fontAlgn="base">
                <a:spcBef>
                  <a:spcPct val="0"/>
                </a:spcBef>
                <a:spcAft>
                  <a:spcPct val="0"/>
                </a:spcAft>
              </a:pPr>
              <a:t>15</a:t>
            </a:fld>
            <a:endParaRPr lang="de-DE" altLang="de-DE">
              <a:solidFill>
                <a:schemeClr val="bg1"/>
              </a:solidFill>
              <a:latin typeface="Arial" panose="020B060402020202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60350"/>
            <a:ext cx="7772400" cy="1455738"/>
          </a:xfrm>
          <a:solidFill>
            <a:schemeClr val="accent4"/>
          </a:solidFill>
        </p:spPr>
        <p:txBody>
          <a:bodyPr rtlCol="0">
            <a:normAutofit/>
          </a:bodyPr>
          <a:lstStyle/>
          <a:p>
            <a:pPr fontAlgn="auto">
              <a:spcAft>
                <a:spcPts val="0"/>
              </a:spcAft>
              <a:defRPr/>
            </a:pPr>
            <a:r>
              <a:rPr lang="de-DE" dirty="0"/>
              <a:t>Schwerpunktbereiche im Würzburger Universitätsstudium</a:t>
            </a:r>
          </a:p>
        </p:txBody>
      </p:sp>
      <p:sp>
        <p:nvSpPr>
          <p:cNvPr id="20483" name="Inhaltsplatzhalter 2"/>
          <p:cNvSpPr>
            <a:spLocks noGrp="1"/>
          </p:cNvSpPr>
          <p:nvPr>
            <p:ph sz="half" idx="1"/>
          </p:nvPr>
        </p:nvSpPr>
        <p:spPr bwMode="auto">
          <a:xfrm>
            <a:off x="457200" y="2087563"/>
            <a:ext cx="3813175" cy="4437062"/>
          </a:xfrm>
        </p:spPr>
        <p:txBody>
          <a:bodyPr wrap="square" numCol="1" anchor="t" anchorCtr="0" compatLnSpc="1">
            <a:prstTxWarp prst="textNoShape">
              <a:avLst/>
            </a:prstTxWarp>
          </a:bodyPr>
          <a:lstStyle/>
          <a:p>
            <a:r>
              <a:rPr lang="de-DE" altLang="de-DE" sz="2000"/>
              <a:t>Grundlagen des Rechts</a:t>
            </a:r>
          </a:p>
          <a:p>
            <a:r>
              <a:rPr lang="de-DE" altLang="de-DE" sz="2000"/>
              <a:t>Privatrechtsdogmatik und Zivilrechtspflege</a:t>
            </a:r>
          </a:p>
          <a:p>
            <a:r>
              <a:rPr lang="de-DE" altLang="de-DE" sz="2000"/>
              <a:t>Internationales Privat- und Zivilverfahrensrecht und Rechtsvergleichung</a:t>
            </a:r>
          </a:p>
          <a:p>
            <a:r>
              <a:rPr lang="de-DE" altLang="de-DE" sz="2000"/>
              <a:t>Europäisches und Internationales Privat- und Handelsrecht und Schiedsgerichtsbarkeit</a:t>
            </a:r>
          </a:p>
          <a:p>
            <a:r>
              <a:rPr lang="de-DE" altLang="de-DE" sz="2000"/>
              <a:t>Rechtsvergleichung</a:t>
            </a:r>
          </a:p>
          <a:p>
            <a:r>
              <a:rPr lang="de-DE" altLang="de-DE" sz="2000"/>
              <a:t>Arbeitsrecht im Unternehmen</a:t>
            </a:r>
          </a:p>
          <a:p>
            <a:endParaRPr lang="de-DE" altLang="de-DE" sz="2000"/>
          </a:p>
        </p:txBody>
      </p:sp>
      <p:sp>
        <p:nvSpPr>
          <p:cNvPr id="20484" name="Inhaltsplatzhalter 3"/>
          <p:cNvSpPr>
            <a:spLocks noGrp="1"/>
          </p:cNvSpPr>
          <p:nvPr>
            <p:ph sz="half" idx="2"/>
          </p:nvPr>
        </p:nvSpPr>
        <p:spPr bwMode="auto">
          <a:xfrm>
            <a:off x="4364038" y="1773238"/>
            <a:ext cx="4548187" cy="4608512"/>
          </a:xfrm>
        </p:spPr>
        <p:txBody>
          <a:bodyPr wrap="square" numCol="1" anchor="t" anchorCtr="0" compatLnSpc="1">
            <a:prstTxWarp prst="textNoShape">
              <a:avLst/>
            </a:prstTxWarp>
          </a:bodyPr>
          <a:lstStyle/>
          <a:p>
            <a:endParaRPr lang="de-DE" altLang="de-DE"/>
          </a:p>
          <a:p>
            <a:r>
              <a:rPr lang="de-DE" altLang="de-DE" sz="2000"/>
              <a:t>Gesellschaftsrecht und Steuerrecht</a:t>
            </a:r>
          </a:p>
          <a:p>
            <a:r>
              <a:rPr lang="de-DE" altLang="de-DE" sz="2000"/>
              <a:t>Wettbewerb und Regulierung</a:t>
            </a:r>
          </a:p>
          <a:p>
            <a:r>
              <a:rPr lang="de-DE" altLang="de-DE" sz="2000"/>
              <a:t>Globales und europäisches Recht der Wirtschaft und Innovation </a:t>
            </a:r>
          </a:p>
          <a:p>
            <a:r>
              <a:rPr lang="de-DE" altLang="de-DE" sz="2000"/>
              <a:t>Europäisches und internationales Wirtschaftsrecht</a:t>
            </a:r>
          </a:p>
          <a:p>
            <a:r>
              <a:rPr lang="de-DE" altLang="de-DE" sz="2000"/>
              <a:t>Europäischer und internationaler Menschenrechtsschutz</a:t>
            </a:r>
          </a:p>
          <a:p>
            <a:r>
              <a:rPr lang="de-DE" altLang="de-DE" sz="2000"/>
              <a:t>Staat und Verwaltung</a:t>
            </a:r>
          </a:p>
          <a:p>
            <a:r>
              <a:rPr lang="de-DE" altLang="de-DE" sz="2000"/>
              <a:t>Kriminalwissenschaften</a:t>
            </a:r>
          </a:p>
          <a:p>
            <a:r>
              <a:rPr lang="de-DE" altLang="de-DE" sz="2000"/>
              <a:t>Französisches Recht</a:t>
            </a:r>
          </a:p>
          <a:p>
            <a:endParaRPr lang="de-DE" altLang="de-DE" sz="2000"/>
          </a:p>
        </p:txBody>
      </p:sp>
      <p:sp>
        <p:nvSpPr>
          <p:cNvPr id="5" name="Fußzeilenplatzhalter 4"/>
          <p:cNvSpPr>
            <a:spLocks noGrp="1"/>
          </p:cNvSpPr>
          <p:nvPr>
            <p:ph type="ftr" sz="quarter" idx="11"/>
          </p:nvPr>
        </p:nvSpPr>
        <p:spPr>
          <a:xfrm>
            <a:off x="457200" y="6530975"/>
            <a:ext cx="5989638" cy="354013"/>
          </a:xfrm>
        </p:spPr>
        <p:txBody>
          <a:bodyPr/>
          <a:lstStyle/>
          <a:p>
            <a:pPr>
              <a:defRPr/>
            </a:pPr>
            <a:r>
              <a:rPr lang="de-DE" dirty="0"/>
              <a:t>Jura in Würzburg</a:t>
            </a:r>
          </a:p>
        </p:txBody>
      </p:sp>
      <p:sp>
        <p:nvSpPr>
          <p:cNvPr id="6" name="Foliennummernplatzhalter 5"/>
          <p:cNvSpPr>
            <a:spLocks noGrp="1"/>
          </p:cNvSpPr>
          <p:nvPr>
            <p:ph type="sldNum" sz="quarter" idx="12"/>
          </p:nvPr>
        </p:nvSpPr>
        <p:spPr/>
        <p:txBody>
          <a:bodyPr/>
          <a:lstStyle/>
          <a:p>
            <a:pPr>
              <a:defRPr/>
            </a:pPr>
            <a:fld id="{3518D93A-2233-4776-BD79-EA8F04CB16F6}" type="slidenum">
              <a:rPr lang="de-DE"/>
              <a:pPr>
                <a:defRPr/>
              </a:pPr>
              <a:t>16</a:t>
            </a:fld>
            <a:endParaRPr lang="de-DE"/>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AutoShape 2"/>
          <p:cNvSpPr>
            <a:spLocks noGrp="1" noChangeArrowheads="1"/>
          </p:cNvSpPr>
          <p:nvPr>
            <p:ph type="title"/>
          </p:nvPr>
        </p:nvSpPr>
        <p:spPr>
          <a:solidFill>
            <a:schemeClr val="accent4"/>
          </a:solidFill>
        </p:spPr>
        <p:txBody>
          <a:bodyPr rtlCol="0">
            <a:normAutofit/>
          </a:bodyPr>
          <a:lstStyle/>
          <a:p>
            <a:pPr fontAlgn="auto">
              <a:spcAft>
                <a:spcPts val="0"/>
              </a:spcAft>
              <a:defRPr/>
            </a:pPr>
            <a:r>
              <a:rPr lang="de-DE" dirty="0"/>
              <a:t>Zusatzangebote</a:t>
            </a:r>
          </a:p>
        </p:txBody>
      </p:sp>
      <p:sp>
        <p:nvSpPr>
          <p:cNvPr id="22531" name="Rectangle 3"/>
          <p:cNvSpPr>
            <a:spLocks noGrp="1" noChangeArrowheads="1"/>
          </p:cNvSpPr>
          <p:nvPr>
            <p:ph idx="1"/>
          </p:nvPr>
        </p:nvSpPr>
        <p:spPr bwMode="auto">
          <a:xfrm>
            <a:off x="457200" y="2141538"/>
            <a:ext cx="7772400" cy="4294187"/>
          </a:xfrm>
        </p:spPr>
        <p:txBody>
          <a:bodyPr wrap="square" numCol="1" anchor="t" anchorCtr="0" compatLnSpc="1">
            <a:prstTxWarp prst="textNoShape">
              <a:avLst/>
            </a:prstTxWarp>
          </a:bodyPr>
          <a:lstStyle/>
          <a:p>
            <a:pPr>
              <a:spcBef>
                <a:spcPct val="0"/>
              </a:spcBef>
            </a:pPr>
            <a:r>
              <a:rPr lang="de-DE" altLang="de-DE" sz="2400" dirty="0"/>
              <a:t>Begleitstudiengang Europarecht</a:t>
            </a:r>
          </a:p>
          <a:p>
            <a:pPr>
              <a:spcBef>
                <a:spcPct val="0"/>
              </a:spcBef>
            </a:pPr>
            <a:r>
              <a:rPr lang="de-DE" altLang="de-DE" sz="2400" dirty="0"/>
              <a:t>Aufbaustudiengang Europarecht</a:t>
            </a:r>
          </a:p>
          <a:p>
            <a:pPr>
              <a:spcBef>
                <a:spcPct val="0"/>
              </a:spcBef>
            </a:pPr>
            <a:r>
              <a:rPr lang="de-DE" altLang="de-DE" sz="2400" dirty="0"/>
              <a:t>LL.-M.-Kurs Deutsches Recht für Ausländer</a:t>
            </a:r>
          </a:p>
          <a:p>
            <a:pPr>
              <a:spcBef>
                <a:spcPct val="0"/>
              </a:spcBef>
            </a:pPr>
            <a:r>
              <a:rPr lang="de-DE" altLang="de-DE" sz="2400" dirty="0"/>
              <a:t>Kurse zu interkultureller Kompetenz (www.gsik.de)</a:t>
            </a:r>
          </a:p>
          <a:p>
            <a:pPr>
              <a:spcBef>
                <a:spcPct val="0"/>
              </a:spcBef>
            </a:pPr>
            <a:r>
              <a:rPr lang="de-DE" altLang="de-DE" sz="2400" dirty="0"/>
              <a:t>„Soft </a:t>
            </a:r>
            <a:r>
              <a:rPr lang="de-DE" altLang="de-DE" sz="2400" dirty="0" err="1"/>
              <a:t>skills</a:t>
            </a:r>
            <a:r>
              <a:rPr lang="de-DE" altLang="de-DE" sz="2400" dirty="0"/>
              <a:t>“: Verhandlungstechnik, Rhetorik; Selbstorganisation usw.</a:t>
            </a:r>
          </a:p>
          <a:p>
            <a:pPr>
              <a:spcBef>
                <a:spcPct val="0"/>
              </a:spcBef>
            </a:pPr>
            <a:r>
              <a:rPr lang="de-DE" altLang="de-DE" sz="2400" dirty="0"/>
              <a:t>Juristische Sprachkurse (Fachsprachenprogramm)</a:t>
            </a:r>
          </a:p>
          <a:p>
            <a:pPr>
              <a:spcBef>
                <a:spcPct val="0"/>
              </a:spcBef>
            </a:pPr>
            <a:r>
              <a:rPr lang="de-DE" altLang="de-DE" sz="2400" dirty="0"/>
              <a:t>Computerkurse (CIP-Pool)</a:t>
            </a:r>
          </a:p>
          <a:p>
            <a:pPr>
              <a:spcBef>
                <a:spcPct val="0"/>
              </a:spcBef>
            </a:pPr>
            <a:r>
              <a:rPr lang="de-DE" altLang="de-DE" sz="2400" dirty="0"/>
              <a:t>Online-Angebote der </a:t>
            </a:r>
            <a:r>
              <a:rPr lang="de-DE" altLang="de-DE" sz="2400" dirty="0" err="1"/>
              <a:t>vhb</a:t>
            </a:r>
            <a:endParaRPr lang="de-DE" altLang="de-DE" sz="2400" dirty="0"/>
          </a:p>
          <a:p>
            <a:pPr>
              <a:spcBef>
                <a:spcPct val="0"/>
              </a:spcBef>
            </a:pPr>
            <a:r>
              <a:rPr lang="de-DE" altLang="de-DE" sz="2400" dirty="0"/>
              <a:t>Angebote anderer Fakultäten</a:t>
            </a:r>
          </a:p>
          <a:p>
            <a:pPr>
              <a:spcBef>
                <a:spcPct val="0"/>
              </a:spcBef>
            </a:pPr>
            <a:endParaRPr lang="de-DE" altLang="de-DE" sz="2400" dirty="0"/>
          </a:p>
          <a:p>
            <a:pPr marL="0" indent="0">
              <a:spcBef>
                <a:spcPct val="0"/>
              </a:spcBef>
              <a:buNone/>
            </a:pPr>
            <a:endParaRPr lang="de-DE" altLang="de-DE" sz="2400" dirty="0"/>
          </a:p>
        </p:txBody>
      </p:sp>
      <p:sp>
        <p:nvSpPr>
          <p:cNvPr id="22532" name="Fußzeilenplatzhalter 4"/>
          <p:cNvSpPr>
            <a:spLocks noGrp="1"/>
          </p:cNvSpPr>
          <p:nvPr>
            <p:ph type="ftr" sz="quarter" idx="11"/>
          </p:nvPr>
        </p:nvSpPr>
        <p:spPr bwMode="auto">
          <a:xfrm>
            <a:off x="457200" y="6435725"/>
            <a:ext cx="5989638" cy="377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r>
              <a:rPr lang="de-DE" altLang="de-DE">
                <a:latin typeface="Arial" panose="020B0604020202020204" pitchFamily="34" charset="0"/>
              </a:rPr>
              <a:t>Jura in Würzburg</a:t>
            </a:r>
          </a:p>
        </p:txBody>
      </p:sp>
      <p:sp>
        <p:nvSpPr>
          <p:cNvPr id="22533" name="Foliennummernplatzhalt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7605623-8205-4087-AA4E-50B2A90C97F3}" type="slidenum">
              <a:rPr lang="de-DE" altLang="de-DE">
                <a:solidFill>
                  <a:schemeClr val="bg1"/>
                </a:solidFill>
                <a:latin typeface="Arial" panose="020B0604020202020204" pitchFamily="34" charset="0"/>
              </a:rPr>
              <a:pPr fontAlgn="base">
                <a:spcBef>
                  <a:spcPct val="0"/>
                </a:spcBef>
                <a:spcAft>
                  <a:spcPct val="0"/>
                </a:spcAft>
              </a:pPr>
              <a:t>17</a:t>
            </a:fld>
            <a:endParaRPr lang="de-DE" altLang="de-DE">
              <a:solidFill>
                <a:schemeClr val="bg1"/>
              </a:solidFill>
              <a:latin typeface="Arial" panose="020B0604020202020204"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AutoShape 2"/>
          <p:cNvSpPr>
            <a:spLocks noGrp="1" noChangeArrowheads="1"/>
          </p:cNvSpPr>
          <p:nvPr>
            <p:ph type="title"/>
          </p:nvPr>
        </p:nvSpPr>
        <p:spPr>
          <a:solidFill>
            <a:schemeClr val="accent4"/>
          </a:solidFill>
        </p:spPr>
        <p:txBody>
          <a:bodyPr rtlCol="0">
            <a:normAutofit/>
          </a:bodyPr>
          <a:lstStyle/>
          <a:p>
            <a:pPr fontAlgn="auto">
              <a:spcAft>
                <a:spcPts val="0"/>
              </a:spcAft>
              <a:defRPr/>
            </a:pPr>
            <a:r>
              <a:rPr lang="de-DE" dirty="0"/>
              <a:t>Veranstaltungstypen </a:t>
            </a:r>
            <a:br>
              <a:rPr lang="de-DE" dirty="0"/>
            </a:br>
            <a:r>
              <a:rPr lang="de-DE" dirty="0"/>
              <a:t>(z.Zt. Online oder Hybrid)</a:t>
            </a:r>
          </a:p>
        </p:txBody>
      </p:sp>
      <p:sp>
        <p:nvSpPr>
          <p:cNvPr id="24579" name="Rectangle 3"/>
          <p:cNvSpPr>
            <a:spLocks noGrp="1" noChangeArrowheads="1"/>
          </p:cNvSpPr>
          <p:nvPr>
            <p:ph idx="1"/>
          </p:nvPr>
        </p:nvSpPr>
        <p:spPr bwMode="auto">
          <a:xfrm>
            <a:off x="457200" y="2141538"/>
            <a:ext cx="7772400" cy="4311650"/>
          </a:xfrm>
        </p:spPr>
        <p:txBody>
          <a:bodyPr wrap="square" numCol="1" anchor="t" anchorCtr="0" compatLnSpc="1">
            <a:prstTxWarp prst="textNoShape">
              <a:avLst/>
            </a:prstTxWarp>
          </a:bodyPr>
          <a:lstStyle/>
          <a:p>
            <a:pPr>
              <a:lnSpc>
                <a:spcPct val="80000"/>
              </a:lnSpc>
              <a:spcBef>
                <a:spcPct val="0"/>
              </a:spcBef>
            </a:pPr>
            <a:r>
              <a:rPr lang="de-DE" altLang="de-DE" sz="2800" dirty="0"/>
              <a:t>Vorlesungen</a:t>
            </a:r>
          </a:p>
          <a:p>
            <a:pPr>
              <a:lnSpc>
                <a:spcPct val="80000"/>
              </a:lnSpc>
              <a:spcBef>
                <a:spcPct val="0"/>
              </a:spcBef>
            </a:pPr>
            <a:r>
              <a:rPr lang="de-DE" altLang="de-DE" sz="2800" dirty="0"/>
              <a:t>Übungen</a:t>
            </a:r>
          </a:p>
          <a:p>
            <a:pPr>
              <a:lnSpc>
                <a:spcPct val="80000"/>
              </a:lnSpc>
              <a:spcBef>
                <a:spcPct val="0"/>
              </a:spcBef>
            </a:pPr>
            <a:r>
              <a:rPr lang="de-DE" altLang="de-DE" sz="2800" dirty="0"/>
              <a:t>Arbeitsgemeinschaften (mit Assistenten, sog. „</a:t>
            </a:r>
            <a:r>
              <a:rPr lang="de-DE" altLang="de-DE" sz="2800" dirty="0" err="1"/>
              <a:t>Konversatorien</a:t>
            </a:r>
            <a:r>
              <a:rPr lang="de-DE" altLang="de-DE" sz="2800" dirty="0"/>
              <a:t>“ oder „Konserven“)</a:t>
            </a:r>
          </a:p>
          <a:p>
            <a:pPr>
              <a:lnSpc>
                <a:spcPct val="80000"/>
              </a:lnSpc>
              <a:spcBef>
                <a:spcPct val="0"/>
              </a:spcBef>
            </a:pPr>
            <a:r>
              <a:rPr lang="de-DE" altLang="de-DE" sz="2800" dirty="0"/>
              <a:t>Seminare</a:t>
            </a:r>
          </a:p>
          <a:p>
            <a:pPr>
              <a:lnSpc>
                <a:spcPct val="80000"/>
              </a:lnSpc>
              <a:spcBef>
                <a:spcPct val="0"/>
              </a:spcBef>
            </a:pPr>
            <a:r>
              <a:rPr lang="de-DE" altLang="de-DE" sz="2800" dirty="0"/>
              <a:t>Vortragsveranstaltungen </a:t>
            </a:r>
          </a:p>
          <a:p>
            <a:pPr>
              <a:lnSpc>
                <a:spcPct val="80000"/>
              </a:lnSpc>
              <a:spcBef>
                <a:spcPct val="0"/>
              </a:spcBef>
            </a:pPr>
            <a:r>
              <a:rPr lang="de-DE" altLang="de-DE" sz="2800" dirty="0"/>
              <a:t>flächendeckendes Examensrepetitorium der Universität mit Wiederholungskursen, mündlichen Examenstests und Probeklausuren</a:t>
            </a:r>
          </a:p>
          <a:p>
            <a:pPr>
              <a:lnSpc>
                <a:spcPct val="80000"/>
              </a:lnSpc>
              <a:spcBef>
                <a:spcPct val="0"/>
              </a:spcBef>
              <a:buFont typeface="Wingdings" panose="05000000000000000000" pitchFamily="2" charset="2"/>
              <a:buNone/>
            </a:pPr>
            <a:endParaRPr lang="de-DE" altLang="de-DE" dirty="0"/>
          </a:p>
          <a:p>
            <a:pPr>
              <a:lnSpc>
                <a:spcPct val="80000"/>
              </a:lnSpc>
              <a:spcBef>
                <a:spcPct val="0"/>
              </a:spcBef>
              <a:buFont typeface="Wingdings" panose="05000000000000000000" pitchFamily="2" charset="2"/>
              <a:buNone/>
            </a:pPr>
            <a:r>
              <a:rPr lang="de-DE" altLang="de-DE" dirty="0"/>
              <a:t>	</a:t>
            </a:r>
          </a:p>
        </p:txBody>
      </p:sp>
      <p:sp>
        <p:nvSpPr>
          <p:cNvPr id="24580" name="Fußzeilenplatzhalter 4"/>
          <p:cNvSpPr>
            <a:spLocks noGrp="1"/>
          </p:cNvSpPr>
          <p:nvPr>
            <p:ph type="ftr" sz="quarter" idx="11"/>
          </p:nvPr>
        </p:nvSpPr>
        <p:spPr bwMode="auto">
          <a:xfrm>
            <a:off x="457200" y="6507163"/>
            <a:ext cx="5989638" cy="377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r>
              <a:rPr lang="de-DE" altLang="de-DE">
                <a:latin typeface="Arial" panose="020B0604020202020204" pitchFamily="34" charset="0"/>
              </a:rPr>
              <a:t>Jura in Würzburg</a:t>
            </a:r>
          </a:p>
        </p:txBody>
      </p:sp>
      <p:sp>
        <p:nvSpPr>
          <p:cNvPr id="24581" name="Foliennummernplatzhalt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FFA2E845-3047-4497-B2B8-CDF607679FF0}" type="slidenum">
              <a:rPr lang="de-DE" altLang="de-DE">
                <a:solidFill>
                  <a:schemeClr val="bg1"/>
                </a:solidFill>
                <a:latin typeface="Arial" panose="020B0604020202020204" pitchFamily="34" charset="0"/>
              </a:rPr>
              <a:pPr fontAlgn="base">
                <a:spcBef>
                  <a:spcPct val="0"/>
                </a:spcBef>
                <a:spcAft>
                  <a:spcPct val="0"/>
                </a:spcAft>
              </a:pPr>
              <a:t>18</a:t>
            </a:fld>
            <a:endParaRPr lang="de-DE" altLang="de-DE">
              <a:solidFill>
                <a:schemeClr val="bg1"/>
              </a:solidFill>
              <a:latin typeface="Arial" panose="020B0604020202020204"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AutoShape 2"/>
          <p:cNvSpPr>
            <a:spLocks noGrp="1" noChangeArrowheads="1"/>
          </p:cNvSpPr>
          <p:nvPr>
            <p:ph type="title"/>
          </p:nvPr>
        </p:nvSpPr>
        <p:spPr>
          <a:solidFill>
            <a:schemeClr val="accent4"/>
          </a:solidFill>
        </p:spPr>
        <p:txBody>
          <a:bodyPr rtlCol="0">
            <a:normAutofit/>
          </a:bodyPr>
          <a:lstStyle/>
          <a:p>
            <a:pPr fontAlgn="auto">
              <a:spcAft>
                <a:spcPts val="0"/>
              </a:spcAft>
              <a:defRPr/>
            </a:pPr>
            <a:r>
              <a:rPr lang="de-DE" dirty="0"/>
              <a:t>Formen der Prüfung</a:t>
            </a:r>
          </a:p>
        </p:txBody>
      </p:sp>
      <p:sp>
        <p:nvSpPr>
          <p:cNvPr id="25603" name="Rectangle 3"/>
          <p:cNvSpPr>
            <a:spLocks noGrp="1" noChangeArrowheads="1"/>
          </p:cNvSpPr>
          <p:nvPr>
            <p:ph idx="1"/>
          </p:nvPr>
        </p:nvSpPr>
        <p:spPr bwMode="auto"/>
        <p:txBody>
          <a:bodyPr wrap="square" numCol="1" anchor="t" anchorCtr="0" compatLnSpc="1">
            <a:prstTxWarp prst="textNoShape">
              <a:avLst/>
            </a:prstTxWarp>
          </a:bodyPr>
          <a:lstStyle/>
          <a:p>
            <a:r>
              <a:rPr lang="de-DE" altLang="de-DE" sz="3200"/>
              <a:t>Klausur mit Fall-Lösung mit/ohne Zusatzfragen</a:t>
            </a:r>
          </a:p>
          <a:p>
            <a:r>
              <a:rPr lang="de-DE" altLang="de-DE" sz="3200"/>
              <a:t>Aufsatz (Seminararbeit)</a:t>
            </a:r>
          </a:p>
          <a:p>
            <a:r>
              <a:rPr lang="de-DE" altLang="de-DE" sz="3200"/>
              <a:t>Mündliche Prüfung</a:t>
            </a:r>
          </a:p>
          <a:p>
            <a:endParaRPr lang="de-DE" altLang="de-DE" sz="3200"/>
          </a:p>
        </p:txBody>
      </p:sp>
      <p:sp>
        <p:nvSpPr>
          <p:cNvPr id="25604" name="Fußzeilenplatzhalter 4"/>
          <p:cNvSpPr>
            <a:spLocks noGrp="1"/>
          </p:cNvSpPr>
          <p:nvPr>
            <p:ph type="ftr" sz="quarter" idx="11"/>
          </p:nvPr>
        </p:nvSpPr>
        <p:spPr bwMode="auto">
          <a:xfrm>
            <a:off x="457200" y="6364288"/>
            <a:ext cx="5989638" cy="377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r>
              <a:rPr lang="de-DE" altLang="de-DE">
                <a:latin typeface="Arial" panose="020B0604020202020204" pitchFamily="34" charset="0"/>
              </a:rPr>
              <a:t>Jura in Würzburg</a:t>
            </a:r>
          </a:p>
        </p:txBody>
      </p:sp>
      <p:sp>
        <p:nvSpPr>
          <p:cNvPr id="25605" name="Foliennummernplatzhalt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C05DD31-D74E-4053-B5C2-CDA11A4C451A}" type="slidenum">
              <a:rPr lang="de-DE" altLang="de-DE">
                <a:solidFill>
                  <a:schemeClr val="bg1"/>
                </a:solidFill>
                <a:latin typeface="Arial" panose="020B0604020202020204" pitchFamily="34" charset="0"/>
              </a:rPr>
              <a:pPr fontAlgn="base">
                <a:spcBef>
                  <a:spcPct val="0"/>
                </a:spcBef>
                <a:spcAft>
                  <a:spcPct val="0"/>
                </a:spcAft>
              </a:pPr>
              <a:t>19</a:t>
            </a:fld>
            <a:endParaRPr lang="de-DE" altLang="de-DE">
              <a:solidFill>
                <a:schemeClr val="bg1"/>
              </a:solidFill>
              <a:latin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AutoShape 2"/>
          <p:cNvSpPr>
            <a:spLocks noGrp="1" noChangeArrowheads="1"/>
          </p:cNvSpPr>
          <p:nvPr>
            <p:ph type="title"/>
          </p:nvPr>
        </p:nvSpPr>
        <p:spPr>
          <a:solidFill>
            <a:schemeClr val="accent4"/>
          </a:solidFill>
        </p:spPr>
        <p:txBody>
          <a:bodyPr rtlCol="0">
            <a:normAutofit/>
          </a:bodyPr>
          <a:lstStyle/>
          <a:p>
            <a:pPr fontAlgn="auto">
              <a:spcAft>
                <a:spcPts val="0"/>
              </a:spcAft>
              <a:defRPr/>
            </a:pPr>
            <a:r>
              <a:rPr lang="de-DE"/>
              <a:t>Chancen: Was können Sie erreichen?</a:t>
            </a:r>
          </a:p>
        </p:txBody>
      </p:sp>
      <p:sp>
        <p:nvSpPr>
          <p:cNvPr id="5123" name="Rectangle 3"/>
          <p:cNvSpPr>
            <a:spLocks noGrp="1" noChangeArrowheads="1"/>
          </p:cNvSpPr>
          <p:nvPr>
            <p:ph idx="1"/>
          </p:nvPr>
        </p:nvSpPr>
        <p:spPr bwMode="auto">
          <a:xfrm>
            <a:off x="457200" y="2357438"/>
            <a:ext cx="7772400" cy="3951287"/>
          </a:xfrm>
        </p:spPr>
        <p:txBody>
          <a:bodyPr wrap="square" numCol="1" anchor="t" anchorCtr="0" compatLnSpc="1">
            <a:prstTxWarp prst="textNoShape">
              <a:avLst/>
            </a:prstTxWarp>
          </a:bodyPr>
          <a:lstStyle/>
          <a:p>
            <a:r>
              <a:rPr lang="de-DE" altLang="de-DE" sz="2800"/>
              <a:t>Immer noch gute Berufsmöglichkeiten</a:t>
            </a:r>
          </a:p>
          <a:p>
            <a:r>
              <a:rPr lang="de-DE" altLang="de-DE" sz="2800"/>
              <a:t>Teilweise sehr gutes Einkommen</a:t>
            </a:r>
          </a:p>
          <a:p>
            <a:r>
              <a:rPr lang="de-DE" altLang="de-DE" sz="2800"/>
              <a:t>Weites Tätigkeitsfeld neben dem Anwaltsberuf: sozial/politisch/wirtschaftlich</a:t>
            </a:r>
          </a:p>
          <a:p>
            <a:r>
              <a:rPr lang="de-DE" altLang="de-DE" sz="2800"/>
              <a:t>Man muss sich bei Studienbeginn auf den Beruf noch nicht festlegen</a:t>
            </a:r>
          </a:p>
          <a:p>
            <a:r>
              <a:rPr lang="de-DE" altLang="de-DE" sz="2800"/>
              <a:t>Viele Kontakte zu Mitstudierenden</a:t>
            </a:r>
          </a:p>
          <a:p>
            <a:endParaRPr lang="de-DE" altLang="de-DE" sz="2800"/>
          </a:p>
        </p:txBody>
      </p:sp>
      <p:sp>
        <p:nvSpPr>
          <p:cNvPr id="5124" name="Fußzeilenplatzhalter 4"/>
          <p:cNvSpPr>
            <a:spLocks noGrp="1"/>
          </p:cNvSpPr>
          <p:nvPr>
            <p:ph type="ftr" sz="quarter" idx="11"/>
          </p:nvPr>
        </p:nvSpPr>
        <p:spPr bwMode="auto">
          <a:xfrm>
            <a:off x="457200" y="6364288"/>
            <a:ext cx="5989638" cy="377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r>
              <a:rPr lang="de-DE" altLang="de-DE">
                <a:latin typeface="Arial" panose="020B0604020202020204" pitchFamily="34" charset="0"/>
              </a:rPr>
              <a:t>Jura in Würzburg</a:t>
            </a:r>
          </a:p>
        </p:txBody>
      </p:sp>
      <p:sp>
        <p:nvSpPr>
          <p:cNvPr id="5125" name="Foliennummernplatzhalt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05ECF558-ABF9-4637-9730-122D8E6E10E1}" type="slidenum">
              <a:rPr lang="de-DE" altLang="de-DE">
                <a:solidFill>
                  <a:schemeClr val="bg1"/>
                </a:solidFill>
                <a:latin typeface="Arial" panose="020B0604020202020204" pitchFamily="34" charset="0"/>
              </a:rPr>
              <a:pPr fontAlgn="base">
                <a:spcBef>
                  <a:spcPct val="0"/>
                </a:spcBef>
                <a:spcAft>
                  <a:spcPct val="0"/>
                </a:spcAft>
              </a:pPr>
              <a:t>2</a:t>
            </a:fld>
            <a:endParaRPr lang="de-DE" altLang="de-DE">
              <a:solidFill>
                <a:schemeClr val="bg1"/>
              </a:solidFill>
              <a:latin typeface="Arial" panose="020B060402020202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AutoShape 2"/>
          <p:cNvSpPr>
            <a:spLocks noGrp="1" noChangeArrowheads="1"/>
          </p:cNvSpPr>
          <p:nvPr>
            <p:ph type="title"/>
          </p:nvPr>
        </p:nvSpPr>
        <p:spPr>
          <a:xfrm>
            <a:off x="457200" y="188913"/>
            <a:ext cx="7772400" cy="1455737"/>
          </a:xfrm>
          <a:solidFill>
            <a:schemeClr val="accent4"/>
          </a:solidFill>
        </p:spPr>
        <p:txBody>
          <a:bodyPr rtlCol="0">
            <a:normAutofit/>
          </a:bodyPr>
          <a:lstStyle/>
          <a:p>
            <a:pPr fontAlgn="auto">
              <a:spcAft>
                <a:spcPts val="0"/>
              </a:spcAft>
              <a:defRPr/>
            </a:pPr>
            <a:r>
              <a:rPr lang="de-DE" dirty="0"/>
              <a:t>Literaturtypen</a:t>
            </a:r>
          </a:p>
        </p:txBody>
      </p:sp>
      <p:sp>
        <p:nvSpPr>
          <p:cNvPr id="26627" name="Rectangle 3"/>
          <p:cNvSpPr>
            <a:spLocks noGrp="1" noChangeArrowheads="1"/>
          </p:cNvSpPr>
          <p:nvPr>
            <p:ph idx="1"/>
          </p:nvPr>
        </p:nvSpPr>
        <p:spPr bwMode="auto">
          <a:xfrm>
            <a:off x="457200" y="1773238"/>
            <a:ext cx="7772400" cy="4017962"/>
          </a:xfrm>
        </p:spPr>
        <p:txBody>
          <a:bodyPr wrap="square" numCol="1" anchor="t" anchorCtr="0" compatLnSpc="1">
            <a:prstTxWarp prst="textNoShape">
              <a:avLst/>
            </a:prstTxWarp>
          </a:bodyPr>
          <a:lstStyle/>
          <a:p>
            <a:r>
              <a:rPr lang="de-DE" altLang="de-DE" sz="2800" dirty="0"/>
              <a:t>Kurzlehrbücher</a:t>
            </a:r>
          </a:p>
          <a:p>
            <a:r>
              <a:rPr lang="de-DE" altLang="de-DE" sz="2800" dirty="0"/>
              <a:t>Große Lehrbücher</a:t>
            </a:r>
          </a:p>
          <a:p>
            <a:r>
              <a:rPr lang="de-DE" altLang="de-DE" sz="2800" dirty="0"/>
              <a:t>Fallsammlungen (Klausurübung)</a:t>
            </a:r>
          </a:p>
          <a:p>
            <a:r>
              <a:rPr lang="de-DE" altLang="de-DE" sz="2800" dirty="0"/>
              <a:t>Rechtsprechungssammlungen</a:t>
            </a:r>
          </a:p>
          <a:p>
            <a:r>
              <a:rPr lang="de-DE" altLang="de-DE" sz="2800" dirty="0"/>
              <a:t>Zeitschriften</a:t>
            </a:r>
          </a:p>
          <a:p>
            <a:pPr lvl="1"/>
            <a:r>
              <a:rPr lang="de-DE" altLang="de-DE" sz="2800" dirty="0"/>
              <a:t>Allgemeine Zeitschriften (z.B. NJW, JZ)</a:t>
            </a:r>
          </a:p>
          <a:p>
            <a:pPr lvl="1"/>
            <a:r>
              <a:rPr lang="de-DE" altLang="de-DE" sz="2800" dirty="0"/>
              <a:t>Fachzeitschriften (z.B. </a:t>
            </a:r>
            <a:r>
              <a:rPr lang="de-DE" altLang="de-DE" sz="2800" dirty="0" err="1"/>
              <a:t>AcP</a:t>
            </a:r>
            <a:r>
              <a:rPr lang="de-DE" altLang="de-DE" sz="2800" dirty="0"/>
              <a:t>, </a:t>
            </a:r>
            <a:r>
              <a:rPr lang="de-DE" altLang="de-DE" sz="2800" dirty="0" err="1"/>
              <a:t>ZStW</a:t>
            </a:r>
            <a:r>
              <a:rPr lang="de-DE" altLang="de-DE" sz="2800" dirty="0"/>
              <a:t>, </a:t>
            </a:r>
            <a:r>
              <a:rPr lang="de-DE" altLang="de-DE" sz="2800" dirty="0" err="1"/>
              <a:t>AöR</a:t>
            </a:r>
            <a:r>
              <a:rPr lang="de-DE" altLang="de-DE" sz="2800" dirty="0"/>
              <a:t>)</a:t>
            </a:r>
          </a:p>
          <a:p>
            <a:pPr lvl="1"/>
            <a:r>
              <a:rPr lang="de-DE" altLang="de-DE" sz="2800" dirty="0"/>
              <a:t>Ausbildungszeitschriften (z.B. </a:t>
            </a:r>
            <a:r>
              <a:rPr lang="de-DE" altLang="de-DE" sz="2800" dirty="0" err="1"/>
              <a:t>JuS</a:t>
            </a:r>
            <a:r>
              <a:rPr lang="de-DE" altLang="de-DE" sz="2800" dirty="0"/>
              <a:t>, Jura, JA)</a:t>
            </a:r>
          </a:p>
        </p:txBody>
      </p:sp>
      <p:sp>
        <p:nvSpPr>
          <p:cNvPr id="26628" name="Fußzeilenplatzhalter 4"/>
          <p:cNvSpPr>
            <a:spLocks noGrp="1"/>
          </p:cNvSpPr>
          <p:nvPr>
            <p:ph type="ftr" sz="quarter" idx="11"/>
          </p:nvPr>
        </p:nvSpPr>
        <p:spPr bwMode="auto">
          <a:xfrm>
            <a:off x="457200" y="6435725"/>
            <a:ext cx="5989638" cy="377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r>
              <a:rPr lang="de-DE" altLang="de-DE">
                <a:latin typeface="Arial" panose="020B0604020202020204" pitchFamily="34" charset="0"/>
              </a:rPr>
              <a:t>Jura in Würzburg</a:t>
            </a:r>
          </a:p>
        </p:txBody>
      </p:sp>
      <p:sp>
        <p:nvSpPr>
          <p:cNvPr id="26629" name="Foliennummernplatzhalt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C7ADAF6F-DBF8-4670-B6A0-94644AAC801A}" type="slidenum">
              <a:rPr lang="de-DE" altLang="de-DE">
                <a:solidFill>
                  <a:schemeClr val="bg1"/>
                </a:solidFill>
                <a:latin typeface="Arial" panose="020B0604020202020204" pitchFamily="34" charset="0"/>
              </a:rPr>
              <a:pPr fontAlgn="base">
                <a:spcBef>
                  <a:spcPct val="0"/>
                </a:spcBef>
                <a:spcAft>
                  <a:spcPct val="0"/>
                </a:spcAft>
              </a:pPr>
              <a:t>20</a:t>
            </a:fld>
            <a:endParaRPr lang="de-DE" altLang="de-DE">
              <a:solidFill>
                <a:schemeClr val="bg1"/>
              </a:solidFill>
              <a:latin typeface="Arial" panose="020B0604020202020204"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AutoShape 2"/>
          <p:cNvSpPr>
            <a:spLocks noGrp="1" noChangeArrowheads="1"/>
          </p:cNvSpPr>
          <p:nvPr>
            <p:ph type="title"/>
          </p:nvPr>
        </p:nvSpPr>
        <p:spPr>
          <a:solidFill>
            <a:schemeClr val="accent4"/>
          </a:solidFill>
        </p:spPr>
        <p:txBody>
          <a:bodyPr rtlCol="0">
            <a:normAutofit/>
          </a:bodyPr>
          <a:lstStyle/>
          <a:p>
            <a:pPr fontAlgn="auto">
              <a:spcAft>
                <a:spcPts val="0"/>
              </a:spcAft>
              <a:defRPr/>
            </a:pPr>
            <a:r>
              <a:rPr lang="de-DE"/>
              <a:t>Würzburger juristische Online-Angebote</a:t>
            </a:r>
          </a:p>
        </p:txBody>
      </p:sp>
      <p:sp>
        <p:nvSpPr>
          <p:cNvPr id="10243" name="Rectangle 3"/>
          <p:cNvSpPr>
            <a:spLocks noGrp="1" noChangeArrowheads="1"/>
          </p:cNvSpPr>
          <p:nvPr>
            <p:ph idx="1"/>
          </p:nvPr>
        </p:nvSpPr>
        <p:spPr>
          <a:xfrm>
            <a:off x="457200" y="2587625"/>
            <a:ext cx="8362950" cy="3649663"/>
          </a:xfrm>
        </p:spPr>
        <p:txBody>
          <a:bodyPr/>
          <a:lstStyle/>
          <a:p>
            <a:pPr fontAlgn="auto">
              <a:spcAft>
                <a:spcPts val="0"/>
              </a:spcAft>
              <a:defRPr/>
            </a:pPr>
            <a:r>
              <a:rPr lang="de-DE" altLang="de-DE" sz="3200" dirty="0"/>
              <a:t>Virtuelle Hochschule Bayern (</a:t>
            </a:r>
            <a:r>
              <a:rPr lang="de-DE" altLang="de-DE" sz="3200" dirty="0" err="1"/>
              <a:t>vhb</a:t>
            </a:r>
            <a:r>
              <a:rPr lang="de-DE" altLang="de-DE" sz="3200" dirty="0"/>
              <a:t>)</a:t>
            </a:r>
          </a:p>
          <a:p>
            <a:pPr fontAlgn="auto">
              <a:spcAft>
                <a:spcPts val="0"/>
              </a:spcAft>
              <a:defRPr/>
            </a:pPr>
            <a:r>
              <a:rPr lang="de-DE" altLang="de-DE" sz="3200" dirty="0"/>
              <a:t>Angebote aus allen Rechtsgebieten, vor allem dem Strafrecht und dem Zivilrecht</a:t>
            </a:r>
          </a:p>
          <a:p>
            <a:pPr fontAlgn="auto">
              <a:spcAft>
                <a:spcPts val="0"/>
              </a:spcAft>
              <a:defRPr/>
            </a:pPr>
            <a:r>
              <a:rPr lang="de-DE" altLang="de-DE" sz="3200" dirty="0"/>
              <a:t>Ermöglichen ein zeit- und ortsungebundenes Lernen und Arbeiten</a:t>
            </a:r>
          </a:p>
          <a:p>
            <a:pPr fontAlgn="auto">
              <a:spcAft>
                <a:spcPts val="0"/>
              </a:spcAft>
              <a:defRPr/>
            </a:pPr>
            <a:r>
              <a:rPr lang="de-DE" altLang="de-DE" sz="3200" dirty="0"/>
              <a:t>Näheres unter www.vhb.org</a:t>
            </a:r>
          </a:p>
          <a:p>
            <a:pPr marL="0" indent="0" fontAlgn="auto">
              <a:spcAft>
                <a:spcPts val="0"/>
              </a:spcAft>
              <a:buFont typeface="Arial" panose="020B0604020202020204" pitchFamily="34" charset="0"/>
              <a:buNone/>
              <a:defRPr/>
            </a:pPr>
            <a:endParaRPr lang="de-DE" altLang="de-DE" sz="3200" dirty="0"/>
          </a:p>
        </p:txBody>
      </p:sp>
      <p:sp>
        <p:nvSpPr>
          <p:cNvPr id="27652" name="Fußzeilenplatzhalter 4"/>
          <p:cNvSpPr>
            <a:spLocks noGrp="1"/>
          </p:cNvSpPr>
          <p:nvPr>
            <p:ph type="ftr" sz="quarter" idx="11"/>
          </p:nvPr>
        </p:nvSpPr>
        <p:spPr bwMode="auto">
          <a:xfrm>
            <a:off x="457200" y="6435725"/>
            <a:ext cx="5989638" cy="377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r>
              <a:rPr lang="de-DE" altLang="de-DE">
                <a:latin typeface="Arial" panose="020B0604020202020204" pitchFamily="34" charset="0"/>
              </a:rPr>
              <a:t>Jura in Würzburg</a:t>
            </a:r>
          </a:p>
        </p:txBody>
      </p:sp>
      <p:sp>
        <p:nvSpPr>
          <p:cNvPr id="27653" name="Foliennummernplatzhalt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00F7E099-CFF5-4DEF-88A1-9E33A433FCD6}" type="slidenum">
              <a:rPr lang="de-DE" altLang="de-DE">
                <a:solidFill>
                  <a:schemeClr val="bg1"/>
                </a:solidFill>
                <a:latin typeface="Arial" panose="020B0604020202020204" pitchFamily="34" charset="0"/>
              </a:rPr>
              <a:pPr fontAlgn="base">
                <a:spcBef>
                  <a:spcPct val="0"/>
                </a:spcBef>
                <a:spcAft>
                  <a:spcPct val="0"/>
                </a:spcAft>
              </a:pPr>
              <a:t>21</a:t>
            </a:fld>
            <a:endParaRPr lang="de-DE" altLang="de-DE">
              <a:solidFill>
                <a:schemeClr val="bg1"/>
              </a:solidFill>
              <a:latin typeface="Arial" panose="020B0604020202020204"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solidFill>
            <a:srgbClr val="FFC000"/>
          </a:solidFill>
        </p:spPr>
        <p:txBody>
          <a:bodyPr/>
          <a:lstStyle/>
          <a:p>
            <a:r>
              <a:rPr lang="de-DE" dirty="0"/>
              <a:t>Wichtig: Umgang mit Datenbanken</a:t>
            </a:r>
          </a:p>
        </p:txBody>
      </p:sp>
      <p:sp>
        <p:nvSpPr>
          <p:cNvPr id="3" name="Inhaltsplatzhalter 2"/>
          <p:cNvSpPr>
            <a:spLocks noGrp="1"/>
          </p:cNvSpPr>
          <p:nvPr>
            <p:ph idx="1"/>
          </p:nvPr>
        </p:nvSpPr>
        <p:spPr/>
        <p:txBody>
          <a:bodyPr>
            <a:normAutofit fontScale="92500" lnSpcReduction="20000"/>
          </a:bodyPr>
          <a:lstStyle/>
          <a:p>
            <a:r>
              <a:rPr lang="de-DE" sz="2400" dirty="0"/>
              <a:t>Um herauszufinden, ob eine Zeitschrift online verfügbar und von der Universitätsbibliothek lizensiert ist, genügt ein Blick in die Elektronische Zeitschriftenbibliothek., zugänglich über </a:t>
            </a:r>
            <a:r>
              <a:rPr lang="de-DE" sz="2400" dirty="0">
                <a:hlinkClick r:id="rId2"/>
              </a:rPr>
              <a:t>https://www.bibliothek.uni-wuerzburg.de/startseite</a:t>
            </a:r>
            <a:endParaRPr lang="de-DE" sz="2400" dirty="0"/>
          </a:p>
          <a:p>
            <a:r>
              <a:rPr lang="de-DE" sz="2400" dirty="0"/>
              <a:t>Wenn man dort die gewünschte Zeitschrift gefunden hat, erhält man die Zugriffswege aufgezeigt.</a:t>
            </a:r>
          </a:p>
          <a:p>
            <a:pPr lvl="0"/>
            <a:r>
              <a:rPr lang="de-DE" sz="2400" dirty="0"/>
              <a:t>Zugang von außerhalb des Campus erfolgt über VPN.</a:t>
            </a:r>
          </a:p>
          <a:p>
            <a:pPr lvl="0"/>
            <a:r>
              <a:rPr lang="de-DE" sz="2400" dirty="0"/>
              <a:t>Viele Zeitschriften sind lizensiert und über die jeweiligen Verlagsseiten aufrufbar.</a:t>
            </a:r>
          </a:p>
          <a:p>
            <a:pPr lvl="1"/>
            <a:r>
              <a:rPr lang="de-DE" dirty="0"/>
              <a:t>So zum Beispiel die </a:t>
            </a:r>
            <a:r>
              <a:rPr lang="de-DE" b="1" dirty="0"/>
              <a:t>JZ</a:t>
            </a:r>
            <a:r>
              <a:rPr lang="de-DE" dirty="0"/>
              <a:t>: </a:t>
            </a:r>
            <a:r>
              <a:rPr lang="de-DE" u="sng" dirty="0">
                <a:hlinkClick r:id="rId3"/>
              </a:rPr>
              <a:t>https://www.mohrsiebeck.com/zeitschrift/juristenzeitung-jz</a:t>
            </a:r>
            <a:endParaRPr lang="de-DE" dirty="0"/>
          </a:p>
          <a:p>
            <a:pPr lvl="1"/>
            <a:r>
              <a:rPr lang="de-DE" dirty="0"/>
              <a:t>Aber auch die </a:t>
            </a:r>
            <a:r>
              <a:rPr lang="de-DE" b="1" dirty="0" err="1"/>
              <a:t>MedR</a:t>
            </a:r>
            <a:r>
              <a:rPr lang="de-DE" dirty="0"/>
              <a:t> ist bspw. auf diese Weise verfügbar: </a:t>
            </a:r>
            <a:r>
              <a:rPr lang="de-DE" u="sng" dirty="0">
                <a:hlinkClick r:id="rId4"/>
              </a:rPr>
              <a:t>https://www.springer.com/journal/350</a:t>
            </a:r>
            <a:endParaRPr lang="de-DE" dirty="0"/>
          </a:p>
          <a:p>
            <a:r>
              <a:rPr lang="de-DE" sz="2400" dirty="0"/>
              <a:t> Andere sind über Beck-Online verfügbar.		</a:t>
            </a:r>
          </a:p>
          <a:p>
            <a:pPr lvl="1"/>
            <a:r>
              <a:rPr lang="de-DE" dirty="0"/>
              <a:t>Ein Beispiel hierfür ist die </a:t>
            </a:r>
            <a:r>
              <a:rPr lang="de-DE" b="1" dirty="0" err="1"/>
              <a:t>NStZ</a:t>
            </a:r>
            <a:r>
              <a:rPr lang="de-DE" dirty="0"/>
              <a:t>: </a:t>
            </a:r>
            <a:r>
              <a:rPr lang="de-DE" u="sng" dirty="0">
                <a:hlinkClick r:id="rId5"/>
              </a:rPr>
              <a:t>https://beck-online.beck.de/?vpath=bibdata%2fzeits%2fNSTZ%2fcont%2fNSTZ%2ehtm</a:t>
            </a:r>
            <a:endParaRPr lang="de-DE" dirty="0"/>
          </a:p>
          <a:p>
            <a:pPr lvl="1"/>
            <a:r>
              <a:rPr lang="de-DE" dirty="0"/>
              <a:t>Bei Beck-Online muss allerdings zusätzlich ein </a:t>
            </a:r>
            <a:r>
              <a:rPr lang="de-DE" b="1" dirty="0" err="1"/>
              <a:t>Benutzeraccount</a:t>
            </a:r>
            <a:r>
              <a:rPr lang="de-DE" dirty="0"/>
              <a:t> angelegt werden.</a:t>
            </a:r>
          </a:p>
          <a:p>
            <a:endParaRPr lang="de-DE" sz="3300" dirty="0">
              <a:latin typeface="+mj-lt"/>
              <a:ea typeface="+mj-ea"/>
              <a:cs typeface="+mj-cs"/>
            </a:endParaRPr>
          </a:p>
        </p:txBody>
      </p:sp>
      <p:sp>
        <p:nvSpPr>
          <p:cNvPr id="4" name="Fußzeilenplatzhalter 3"/>
          <p:cNvSpPr>
            <a:spLocks noGrp="1"/>
          </p:cNvSpPr>
          <p:nvPr>
            <p:ph type="ftr" sz="quarter" idx="11"/>
          </p:nvPr>
        </p:nvSpPr>
        <p:spPr/>
        <p:txBody>
          <a:bodyPr/>
          <a:lstStyle/>
          <a:p>
            <a:pPr>
              <a:defRPr/>
            </a:pPr>
            <a:r>
              <a:rPr lang="de-DE"/>
              <a:t>Jura in Würzburg</a:t>
            </a:r>
          </a:p>
        </p:txBody>
      </p:sp>
      <p:sp>
        <p:nvSpPr>
          <p:cNvPr id="5" name="Foliennummernplatzhalter 4"/>
          <p:cNvSpPr>
            <a:spLocks noGrp="1"/>
          </p:cNvSpPr>
          <p:nvPr>
            <p:ph type="sldNum" sz="quarter" idx="12"/>
          </p:nvPr>
        </p:nvSpPr>
        <p:spPr/>
        <p:txBody>
          <a:bodyPr/>
          <a:lstStyle/>
          <a:p>
            <a:pPr>
              <a:defRPr/>
            </a:pPr>
            <a:fld id="{6BB65960-3155-4513-81DF-8AAFF71F3721}" type="slidenum">
              <a:rPr lang="de-DE" smtClean="0"/>
              <a:pPr>
                <a:defRPr/>
              </a:pPr>
              <a:t>22</a:t>
            </a:fld>
            <a:endParaRPr lang="de-DE"/>
          </a:p>
        </p:txBody>
      </p:sp>
    </p:spTree>
    <p:extLst>
      <p:ext uri="{BB962C8B-B14F-4D97-AF65-F5344CB8AC3E}">
        <p14:creationId xmlns:p14="http://schemas.microsoft.com/office/powerpoint/2010/main" val="13174362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AutoShape 2"/>
          <p:cNvSpPr>
            <a:spLocks noGrp="1" noChangeArrowheads="1"/>
          </p:cNvSpPr>
          <p:nvPr>
            <p:ph type="title"/>
          </p:nvPr>
        </p:nvSpPr>
        <p:spPr>
          <a:solidFill>
            <a:schemeClr val="accent4"/>
          </a:solidFill>
        </p:spPr>
        <p:txBody>
          <a:bodyPr rtlCol="0">
            <a:normAutofit/>
          </a:bodyPr>
          <a:lstStyle/>
          <a:p>
            <a:pPr fontAlgn="auto">
              <a:spcAft>
                <a:spcPts val="0"/>
              </a:spcAft>
              <a:defRPr/>
            </a:pPr>
            <a:r>
              <a:rPr lang="de-DE" dirty="0"/>
              <a:t>Ein typischer Rechtsfall </a:t>
            </a:r>
            <a:br>
              <a:rPr lang="de-DE" dirty="0"/>
            </a:br>
            <a:r>
              <a:rPr lang="de-DE" dirty="0"/>
              <a:t>(aus dem Strafrecht)</a:t>
            </a:r>
          </a:p>
        </p:txBody>
      </p:sp>
      <p:sp>
        <p:nvSpPr>
          <p:cNvPr id="28675" name="Rectangle 3"/>
          <p:cNvSpPr>
            <a:spLocks noGrp="1" noChangeArrowheads="1"/>
          </p:cNvSpPr>
          <p:nvPr>
            <p:ph idx="1"/>
          </p:nvPr>
        </p:nvSpPr>
        <p:spPr bwMode="auto"/>
        <p:txBody>
          <a:bodyPr wrap="square" numCol="1" anchor="t" anchorCtr="0" compatLnSpc="1">
            <a:prstTxWarp prst="textNoShape">
              <a:avLst/>
            </a:prstTxWarp>
          </a:bodyPr>
          <a:lstStyle/>
          <a:p>
            <a:pPr>
              <a:buFont typeface="Wingdings" panose="05000000000000000000" pitchFamily="2" charset="2"/>
              <a:buNone/>
            </a:pPr>
            <a:r>
              <a:rPr lang="de-DE" altLang="de-DE" sz="2400"/>
              <a:t>	</a:t>
            </a:r>
            <a:r>
              <a:rPr lang="de-DE" altLang="de-DE" sz="2400" b="1"/>
              <a:t>Sachverhalt</a:t>
            </a:r>
            <a:r>
              <a:rPr lang="de-DE" altLang="de-DE" sz="2400"/>
              <a:t>: A(nton) verliebt sich schon am ersten Tag an der Uni unsterblich in B(eate). Um immer eine persönliche Erinnerung an sie zu haben, schneidet er ihr im Hörsaal heimlich eine Haarsträhne ab und steckt sie in eine goldene Schatulle, die er fortan stets bei sich trägt.</a:t>
            </a:r>
          </a:p>
          <a:p>
            <a:pPr>
              <a:buFont typeface="Wingdings" panose="05000000000000000000" pitchFamily="2" charset="2"/>
              <a:buNone/>
            </a:pPr>
            <a:endParaRPr lang="de-DE" altLang="de-DE" sz="2400"/>
          </a:p>
          <a:p>
            <a:pPr>
              <a:buFont typeface="Wingdings" panose="05000000000000000000" pitchFamily="2" charset="2"/>
              <a:buNone/>
            </a:pPr>
            <a:r>
              <a:rPr lang="de-DE" altLang="de-DE" sz="2400"/>
              <a:t>	</a:t>
            </a:r>
            <a:r>
              <a:rPr lang="de-DE" altLang="de-DE" sz="2400" b="1"/>
              <a:t>Fallfrage</a:t>
            </a:r>
            <a:r>
              <a:rPr lang="de-DE" altLang="de-DE" sz="2400"/>
              <a:t>: Hat sich A wegen Körperverletzung strafbar gemacht?</a:t>
            </a:r>
          </a:p>
        </p:txBody>
      </p:sp>
      <p:sp>
        <p:nvSpPr>
          <p:cNvPr id="28676" name="Fußzeilenplatzhalter 4"/>
          <p:cNvSpPr>
            <a:spLocks noGrp="1"/>
          </p:cNvSpPr>
          <p:nvPr>
            <p:ph type="ftr" sz="quarter" idx="11"/>
          </p:nvPr>
        </p:nvSpPr>
        <p:spPr bwMode="auto">
          <a:xfrm>
            <a:off x="457200" y="6364288"/>
            <a:ext cx="5989638" cy="377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r>
              <a:rPr lang="de-DE" altLang="de-DE">
                <a:latin typeface="Arial" panose="020B0604020202020204" pitchFamily="34" charset="0"/>
              </a:rPr>
              <a:t>Jura in Würzburg</a:t>
            </a:r>
          </a:p>
        </p:txBody>
      </p:sp>
      <p:sp>
        <p:nvSpPr>
          <p:cNvPr id="28677" name="Foliennummernplatzhalt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4E376FE-BE81-4952-A32D-F6F9E342712A}" type="slidenum">
              <a:rPr lang="de-DE" altLang="de-DE">
                <a:solidFill>
                  <a:schemeClr val="bg1"/>
                </a:solidFill>
                <a:latin typeface="Arial" panose="020B0604020202020204" pitchFamily="34" charset="0"/>
              </a:rPr>
              <a:pPr fontAlgn="base">
                <a:spcBef>
                  <a:spcPct val="0"/>
                </a:spcBef>
                <a:spcAft>
                  <a:spcPct val="0"/>
                </a:spcAft>
              </a:pPr>
              <a:t>23</a:t>
            </a:fld>
            <a:endParaRPr lang="de-DE" altLang="de-DE">
              <a:solidFill>
                <a:schemeClr val="bg1"/>
              </a:solidFill>
              <a:latin typeface="Arial" panose="020B0604020202020204"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AutoShape 2"/>
          <p:cNvSpPr>
            <a:spLocks noGrp="1" noChangeArrowheads="1"/>
          </p:cNvSpPr>
          <p:nvPr>
            <p:ph type="title"/>
          </p:nvPr>
        </p:nvSpPr>
        <p:spPr>
          <a:solidFill>
            <a:schemeClr val="accent4"/>
          </a:solidFill>
        </p:spPr>
        <p:txBody>
          <a:bodyPr rtlCol="0">
            <a:normAutofit/>
          </a:bodyPr>
          <a:lstStyle/>
          <a:p>
            <a:pPr fontAlgn="auto">
              <a:spcAft>
                <a:spcPts val="0"/>
              </a:spcAft>
              <a:defRPr/>
            </a:pPr>
            <a:r>
              <a:rPr lang="de-DE" dirty="0"/>
              <a:t>Herausarbeiten des Problems</a:t>
            </a:r>
          </a:p>
        </p:txBody>
      </p:sp>
      <p:sp>
        <p:nvSpPr>
          <p:cNvPr id="29699" name="Rectangle 3"/>
          <p:cNvSpPr>
            <a:spLocks noGrp="1" noChangeArrowheads="1"/>
          </p:cNvSpPr>
          <p:nvPr>
            <p:ph idx="1"/>
          </p:nvPr>
        </p:nvSpPr>
        <p:spPr bwMode="auto"/>
        <p:txBody>
          <a:bodyPr wrap="square" numCol="1" anchor="t" anchorCtr="0" compatLnSpc="1">
            <a:prstTxWarp prst="textNoShape">
              <a:avLst/>
            </a:prstTxWarp>
          </a:bodyPr>
          <a:lstStyle/>
          <a:p>
            <a:r>
              <a:rPr lang="de-DE" altLang="de-DE" sz="3200"/>
              <a:t>Gesetz (§ 223 StGB): „Wer einen Menschen körperlich misshandelt …, wird mit … bestraft“</a:t>
            </a:r>
          </a:p>
          <a:p>
            <a:pPr>
              <a:buFont typeface="Wingdings" panose="05000000000000000000" pitchFamily="2" charset="2"/>
              <a:buNone/>
            </a:pPr>
            <a:endParaRPr lang="de-DE" altLang="de-DE" sz="3200"/>
          </a:p>
          <a:p>
            <a:r>
              <a:rPr lang="de-DE" altLang="de-DE" sz="3200"/>
              <a:t>Problem: Hat A die B körperlich misshandelt?</a:t>
            </a:r>
          </a:p>
        </p:txBody>
      </p:sp>
      <p:sp>
        <p:nvSpPr>
          <p:cNvPr id="29700" name="Fußzeilenplatzhalter 4"/>
          <p:cNvSpPr>
            <a:spLocks noGrp="1"/>
          </p:cNvSpPr>
          <p:nvPr>
            <p:ph type="ftr" sz="quarter" idx="11"/>
          </p:nvPr>
        </p:nvSpPr>
        <p:spPr bwMode="auto">
          <a:xfrm>
            <a:off x="457200" y="6364288"/>
            <a:ext cx="5989638" cy="377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r>
              <a:rPr lang="de-DE" altLang="de-DE">
                <a:latin typeface="Arial" panose="020B0604020202020204" pitchFamily="34" charset="0"/>
              </a:rPr>
              <a:t>Jura in Würzburg</a:t>
            </a:r>
          </a:p>
        </p:txBody>
      </p:sp>
      <p:sp>
        <p:nvSpPr>
          <p:cNvPr id="29701" name="Foliennummernplatzhalt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9427B228-1E83-49C7-B19C-3780620C4F6D}" type="slidenum">
              <a:rPr lang="de-DE" altLang="de-DE">
                <a:solidFill>
                  <a:schemeClr val="bg1"/>
                </a:solidFill>
                <a:latin typeface="Arial" panose="020B0604020202020204" pitchFamily="34" charset="0"/>
              </a:rPr>
              <a:pPr fontAlgn="base">
                <a:spcBef>
                  <a:spcPct val="0"/>
                </a:spcBef>
                <a:spcAft>
                  <a:spcPct val="0"/>
                </a:spcAft>
              </a:pPr>
              <a:t>24</a:t>
            </a:fld>
            <a:endParaRPr lang="de-DE" altLang="de-DE">
              <a:solidFill>
                <a:schemeClr val="bg1"/>
              </a:solidFill>
              <a:latin typeface="Arial" panose="020B0604020202020204"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AutoShape 2"/>
          <p:cNvSpPr>
            <a:spLocks noGrp="1" noChangeArrowheads="1"/>
          </p:cNvSpPr>
          <p:nvPr>
            <p:ph type="title"/>
          </p:nvPr>
        </p:nvSpPr>
        <p:spPr>
          <a:xfrm>
            <a:off x="457200" y="188913"/>
            <a:ext cx="7772400" cy="1455737"/>
          </a:xfrm>
          <a:solidFill>
            <a:schemeClr val="accent4"/>
          </a:solidFill>
        </p:spPr>
        <p:txBody>
          <a:bodyPr rtlCol="0">
            <a:normAutofit/>
          </a:bodyPr>
          <a:lstStyle/>
          <a:p>
            <a:pPr fontAlgn="auto">
              <a:spcAft>
                <a:spcPts val="0"/>
              </a:spcAft>
              <a:defRPr/>
            </a:pPr>
            <a:r>
              <a:rPr lang="de-DE" dirty="0"/>
              <a:t>Lösungsansätze</a:t>
            </a:r>
          </a:p>
        </p:txBody>
      </p:sp>
      <p:sp>
        <p:nvSpPr>
          <p:cNvPr id="30723" name="Rectangle 3"/>
          <p:cNvSpPr>
            <a:spLocks noGrp="1" noChangeArrowheads="1"/>
          </p:cNvSpPr>
          <p:nvPr>
            <p:ph idx="1"/>
          </p:nvPr>
        </p:nvSpPr>
        <p:spPr bwMode="auto">
          <a:xfrm>
            <a:off x="457200" y="1628775"/>
            <a:ext cx="7772400" cy="4162425"/>
          </a:xfrm>
        </p:spPr>
        <p:txBody>
          <a:bodyPr wrap="square" numCol="1" anchor="t" anchorCtr="0" compatLnSpc="1">
            <a:prstTxWarp prst="textNoShape">
              <a:avLst/>
            </a:prstTxWarp>
          </a:bodyPr>
          <a:lstStyle/>
          <a:p>
            <a:r>
              <a:rPr lang="de-DE" altLang="de-DE" sz="3200"/>
              <a:t>Wortlaut des Gesetzes ?</a:t>
            </a:r>
          </a:p>
          <a:p>
            <a:r>
              <a:rPr lang="de-DE" altLang="de-DE" sz="3200"/>
              <a:t>Sinn des Gesetzes ?</a:t>
            </a:r>
          </a:p>
          <a:p>
            <a:r>
              <a:rPr lang="de-DE" altLang="de-DE" sz="3200"/>
              <a:t>Was sagt die Rechtsprechung ?</a:t>
            </a:r>
          </a:p>
          <a:p>
            <a:r>
              <a:rPr lang="de-DE" altLang="de-DE" sz="3200"/>
              <a:t>Was sagt die Lehre ?</a:t>
            </a:r>
          </a:p>
          <a:p>
            <a:r>
              <a:rPr lang="de-DE" altLang="de-DE" sz="3200"/>
              <a:t>Was ist „herrschende Meinung“ („h.M.“)?</a:t>
            </a:r>
          </a:p>
          <a:p>
            <a:r>
              <a:rPr lang="de-DE" altLang="de-DE" sz="3200"/>
              <a:t>Welche Argumente gegen die „h.M.“ gibt es?</a:t>
            </a:r>
          </a:p>
        </p:txBody>
      </p:sp>
      <p:sp>
        <p:nvSpPr>
          <p:cNvPr id="30724" name="Fußzeilenplatzhalter 4"/>
          <p:cNvSpPr>
            <a:spLocks noGrp="1"/>
          </p:cNvSpPr>
          <p:nvPr>
            <p:ph type="ftr" sz="quarter" idx="11"/>
          </p:nvPr>
        </p:nvSpPr>
        <p:spPr bwMode="auto">
          <a:xfrm>
            <a:off x="457200" y="6435725"/>
            <a:ext cx="5989638" cy="377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r>
              <a:rPr lang="de-DE" altLang="de-DE">
                <a:latin typeface="Arial" panose="020B0604020202020204" pitchFamily="34" charset="0"/>
              </a:rPr>
              <a:t>Jura in Würzburg</a:t>
            </a:r>
          </a:p>
        </p:txBody>
      </p:sp>
      <p:sp>
        <p:nvSpPr>
          <p:cNvPr id="30725" name="Foliennummernplatzhalt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FC88A349-C1BB-4739-ADBD-358216E49910}" type="slidenum">
              <a:rPr lang="de-DE" altLang="de-DE">
                <a:solidFill>
                  <a:schemeClr val="bg1"/>
                </a:solidFill>
                <a:latin typeface="Arial" panose="020B0604020202020204" pitchFamily="34" charset="0"/>
              </a:rPr>
              <a:pPr fontAlgn="base">
                <a:spcBef>
                  <a:spcPct val="0"/>
                </a:spcBef>
                <a:spcAft>
                  <a:spcPct val="0"/>
                </a:spcAft>
              </a:pPr>
              <a:t>25</a:t>
            </a:fld>
            <a:endParaRPr lang="de-DE" altLang="de-DE">
              <a:solidFill>
                <a:schemeClr val="bg1"/>
              </a:solidFill>
              <a:latin typeface="Arial" panose="020B0604020202020204"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AutoShape 2"/>
          <p:cNvSpPr>
            <a:spLocks noGrp="1" noChangeArrowheads="1"/>
          </p:cNvSpPr>
          <p:nvPr>
            <p:ph type="title"/>
          </p:nvPr>
        </p:nvSpPr>
        <p:spPr>
          <a:solidFill>
            <a:schemeClr val="accent4"/>
          </a:solidFill>
        </p:spPr>
        <p:txBody>
          <a:bodyPr rtlCol="0">
            <a:normAutofit/>
          </a:bodyPr>
          <a:lstStyle/>
          <a:p>
            <a:pPr fontAlgn="auto">
              <a:spcAft>
                <a:spcPts val="0"/>
              </a:spcAft>
              <a:defRPr/>
            </a:pPr>
            <a:r>
              <a:rPr lang="de-DE" dirty="0"/>
              <a:t>Merke</a:t>
            </a:r>
          </a:p>
        </p:txBody>
      </p:sp>
      <p:sp>
        <p:nvSpPr>
          <p:cNvPr id="33795" name="Rectangle 3"/>
          <p:cNvSpPr>
            <a:spLocks noGrp="1" noChangeArrowheads="1"/>
          </p:cNvSpPr>
          <p:nvPr>
            <p:ph idx="1"/>
          </p:nvPr>
        </p:nvSpPr>
        <p:spPr>
          <a:xfrm>
            <a:off x="457200" y="2141538"/>
            <a:ext cx="8435975" cy="4383087"/>
          </a:xfrm>
        </p:spPr>
        <p:txBody>
          <a:bodyPr>
            <a:normAutofit lnSpcReduction="10000"/>
          </a:bodyPr>
          <a:lstStyle/>
          <a:p>
            <a:pPr fontAlgn="auto">
              <a:spcBef>
                <a:spcPts val="0"/>
              </a:spcBef>
              <a:spcAft>
                <a:spcPts val="0"/>
              </a:spcAft>
              <a:buFont typeface="Arial"/>
              <a:buChar char="•"/>
              <a:defRPr/>
            </a:pPr>
            <a:r>
              <a:rPr lang="de-DE" sz="3200" dirty="0"/>
              <a:t>Die Lösung von komplexen Rechtsproblemen lässt sich nur in seltenen Fällen ohne Weiteres einem Gesetz entnehmen</a:t>
            </a:r>
          </a:p>
          <a:p>
            <a:pPr fontAlgn="auto">
              <a:spcBef>
                <a:spcPts val="0"/>
              </a:spcBef>
              <a:spcAft>
                <a:spcPts val="0"/>
              </a:spcAft>
              <a:buFont typeface="Arial"/>
              <a:buChar char="•"/>
              <a:defRPr/>
            </a:pPr>
            <a:r>
              <a:rPr lang="de-DE" sz="3200" dirty="0"/>
              <a:t>Es geht im Recht weniger um Wissen als um die Fähigkeit zu argumentieren</a:t>
            </a:r>
          </a:p>
          <a:p>
            <a:pPr fontAlgn="auto">
              <a:spcBef>
                <a:spcPts val="0"/>
              </a:spcBef>
              <a:spcAft>
                <a:spcPts val="0"/>
              </a:spcAft>
              <a:buFont typeface="Arial"/>
              <a:buChar char="•"/>
              <a:defRPr/>
            </a:pPr>
            <a:r>
              <a:rPr lang="de-DE" sz="3200" dirty="0"/>
              <a:t>Ohne Wissen geht nichts, aber Wissen ist nicht alles</a:t>
            </a:r>
          </a:p>
          <a:p>
            <a:pPr fontAlgn="auto">
              <a:spcBef>
                <a:spcPts val="0"/>
              </a:spcBef>
              <a:spcAft>
                <a:spcPts val="0"/>
              </a:spcAft>
              <a:buFont typeface="Arial"/>
              <a:buChar char="•"/>
              <a:defRPr/>
            </a:pPr>
            <a:r>
              <a:rPr lang="de-DE" sz="3200" dirty="0"/>
              <a:t>Auswendiglernen reicht nicht aus</a:t>
            </a:r>
          </a:p>
          <a:p>
            <a:pPr fontAlgn="auto">
              <a:spcBef>
                <a:spcPts val="0"/>
              </a:spcBef>
              <a:spcAft>
                <a:spcPts val="0"/>
              </a:spcAft>
              <a:buFont typeface="Arial"/>
              <a:buChar char="•"/>
              <a:defRPr/>
            </a:pPr>
            <a:r>
              <a:rPr lang="de-DE" sz="3200" dirty="0"/>
              <a:t>Fähigkeiten: Wissen, Argumentieren, Problematisieren, Nachdenken, Diskutieren, Entscheiden</a:t>
            </a:r>
          </a:p>
          <a:p>
            <a:pPr fontAlgn="auto">
              <a:spcBef>
                <a:spcPts val="0"/>
              </a:spcBef>
              <a:spcAft>
                <a:spcPts val="0"/>
              </a:spcAft>
              <a:buFont typeface="Arial"/>
              <a:buChar char="•"/>
              <a:defRPr/>
            </a:pPr>
            <a:endParaRPr lang="de-DE" sz="2400" dirty="0"/>
          </a:p>
        </p:txBody>
      </p:sp>
      <p:sp>
        <p:nvSpPr>
          <p:cNvPr id="31748" name="Fußzeilenplatzhalter 4"/>
          <p:cNvSpPr>
            <a:spLocks noGrp="1"/>
          </p:cNvSpPr>
          <p:nvPr>
            <p:ph type="ftr" sz="quarter" idx="11"/>
          </p:nvPr>
        </p:nvSpPr>
        <p:spPr bwMode="auto">
          <a:xfrm>
            <a:off x="457200" y="6435725"/>
            <a:ext cx="5989638" cy="377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r>
              <a:rPr lang="de-DE" altLang="de-DE">
                <a:latin typeface="Arial" panose="020B0604020202020204" pitchFamily="34" charset="0"/>
              </a:rPr>
              <a:t>Jura in Würzburg</a:t>
            </a:r>
          </a:p>
        </p:txBody>
      </p:sp>
      <p:sp>
        <p:nvSpPr>
          <p:cNvPr id="31749" name="Foliennummernplatzhalt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5841959E-F1E1-4813-B83A-3DF63A3F107F}" type="slidenum">
              <a:rPr lang="de-DE" altLang="de-DE">
                <a:solidFill>
                  <a:schemeClr val="bg1"/>
                </a:solidFill>
                <a:latin typeface="Arial" panose="020B0604020202020204" pitchFamily="34" charset="0"/>
              </a:rPr>
              <a:pPr fontAlgn="base">
                <a:spcBef>
                  <a:spcPct val="0"/>
                </a:spcBef>
                <a:spcAft>
                  <a:spcPct val="0"/>
                </a:spcAft>
              </a:pPr>
              <a:t>26</a:t>
            </a:fld>
            <a:endParaRPr lang="de-DE" altLang="de-DE">
              <a:solidFill>
                <a:schemeClr val="bg1"/>
              </a:solidFill>
              <a:latin typeface="Arial" panose="020B0604020202020204"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AutoShape 2"/>
          <p:cNvSpPr>
            <a:spLocks noGrp="1" noChangeArrowheads="1"/>
          </p:cNvSpPr>
          <p:nvPr>
            <p:ph type="title"/>
          </p:nvPr>
        </p:nvSpPr>
        <p:spPr>
          <a:solidFill>
            <a:schemeClr val="accent4"/>
          </a:solidFill>
        </p:spPr>
        <p:txBody>
          <a:bodyPr rtlCol="0">
            <a:normAutofit/>
          </a:bodyPr>
          <a:lstStyle/>
          <a:p>
            <a:pPr fontAlgn="auto">
              <a:spcAft>
                <a:spcPts val="0"/>
              </a:spcAft>
              <a:defRPr/>
            </a:pPr>
            <a:r>
              <a:rPr lang="de-DE"/>
              <a:t>Zum Einlesen und Anschauen</a:t>
            </a:r>
          </a:p>
        </p:txBody>
      </p:sp>
      <p:sp>
        <p:nvSpPr>
          <p:cNvPr id="35843" name="Rectangle 3"/>
          <p:cNvSpPr>
            <a:spLocks noGrp="1" noChangeArrowheads="1"/>
          </p:cNvSpPr>
          <p:nvPr>
            <p:ph idx="1"/>
          </p:nvPr>
        </p:nvSpPr>
        <p:spPr bwMode="auto">
          <a:xfrm>
            <a:off x="457200" y="2141538"/>
            <a:ext cx="7772400" cy="4024312"/>
          </a:xfrm>
        </p:spPr>
        <p:txBody>
          <a:bodyPr wrap="square" numCol="1" anchor="t" anchorCtr="0" compatLnSpc="1">
            <a:prstTxWarp prst="textNoShape">
              <a:avLst/>
            </a:prstTxWarp>
          </a:bodyPr>
          <a:lstStyle/>
          <a:p>
            <a:pPr>
              <a:buFont typeface="Wingdings" panose="05000000000000000000" pitchFamily="2" charset="2"/>
              <a:buNone/>
            </a:pPr>
            <a:r>
              <a:rPr lang="de-DE" altLang="de-DE" sz="3200"/>
              <a:t>Zum Einstieg:</a:t>
            </a:r>
          </a:p>
          <a:p>
            <a:pPr>
              <a:buFont typeface="Wingdings" panose="05000000000000000000" pitchFamily="2" charset="2"/>
              <a:buNone/>
            </a:pPr>
            <a:endParaRPr lang="de-DE" altLang="de-DE" sz="3200"/>
          </a:p>
          <a:p>
            <a:r>
              <a:rPr lang="de-DE" altLang="de-DE" sz="3200"/>
              <a:t>dtv-Atlas Recht, 2 Bände, 2008/2015</a:t>
            </a:r>
          </a:p>
          <a:p>
            <a:r>
              <a:rPr lang="de-DE" altLang="de-DE" sz="3200"/>
              <a:t>Streifzug durch Würzburg (DVD, erhältlich über die Juristen -  Alumni Würzburg)</a:t>
            </a:r>
          </a:p>
          <a:p>
            <a:r>
              <a:rPr lang="de-DE" altLang="de-DE" sz="3200"/>
              <a:t>Buchanschaffung: örtlicher Buchhandel und www.buch7.de</a:t>
            </a:r>
          </a:p>
        </p:txBody>
      </p:sp>
      <p:sp>
        <p:nvSpPr>
          <p:cNvPr id="35844" name="Fußzeilenplatzhalter 4"/>
          <p:cNvSpPr>
            <a:spLocks noGrp="1"/>
          </p:cNvSpPr>
          <p:nvPr>
            <p:ph type="ftr" sz="quarter" idx="11"/>
          </p:nvPr>
        </p:nvSpPr>
        <p:spPr bwMode="auto">
          <a:xfrm>
            <a:off x="457200" y="6291263"/>
            <a:ext cx="5989638" cy="377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r>
              <a:rPr lang="de-DE" altLang="de-DE">
                <a:latin typeface="Arial" panose="020B0604020202020204" pitchFamily="34" charset="0"/>
              </a:rPr>
              <a:t>Jura in Würzburg</a:t>
            </a:r>
          </a:p>
        </p:txBody>
      </p:sp>
      <p:sp>
        <p:nvSpPr>
          <p:cNvPr id="35845" name="Foliennummernplatzhalt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099E2B99-40DA-480E-8E58-C085E26BFADD}" type="slidenum">
              <a:rPr lang="de-DE" altLang="de-DE">
                <a:solidFill>
                  <a:schemeClr val="bg1"/>
                </a:solidFill>
                <a:latin typeface="Arial" panose="020B0604020202020204" pitchFamily="34" charset="0"/>
              </a:rPr>
              <a:pPr fontAlgn="base">
                <a:spcBef>
                  <a:spcPct val="0"/>
                </a:spcBef>
                <a:spcAft>
                  <a:spcPct val="0"/>
                </a:spcAft>
              </a:pPr>
              <a:t>27</a:t>
            </a:fld>
            <a:endParaRPr lang="de-DE" altLang="de-DE">
              <a:solidFill>
                <a:schemeClr val="bg1"/>
              </a:solidFill>
              <a:latin typeface="Arial" panose="020B0604020202020204"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3"/>
          <p:cNvSpPr>
            <a:spLocks noGrp="1" noChangeArrowheads="1"/>
          </p:cNvSpPr>
          <p:nvPr>
            <p:ph idx="1"/>
          </p:nvPr>
        </p:nvSpPr>
        <p:spPr bwMode="auto">
          <a:xfrm>
            <a:off x="457200" y="836613"/>
            <a:ext cx="7772400" cy="3649662"/>
          </a:xfrm>
        </p:spPr>
        <p:txBody>
          <a:bodyPr wrap="square" numCol="1" anchor="t" anchorCtr="0" compatLnSpc="1">
            <a:prstTxWarp prst="textNoShape">
              <a:avLst/>
            </a:prstTxWarp>
          </a:bodyPr>
          <a:lstStyle/>
          <a:p>
            <a:pPr>
              <a:buFont typeface="Wingdings" panose="05000000000000000000" pitchFamily="2" charset="2"/>
              <a:buNone/>
            </a:pPr>
            <a:endParaRPr lang="de-DE" altLang="de-DE"/>
          </a:p>
          <a:p>
            <a:pPr>
              <a:buFont typeface="Wingdings" panose="05000000000000000000" pitchFamily="2" charset="2"/>
              <a:buNone/>
            </a:pPr>
            <a:endParaRPr lang="de-DE" altLang="de-DE"/>
          </a:p>
          <a:p>
            <a:pPr>
              <a:buFont typeface="Wingdings" panose="05000000000000000000" pitchFamily="2" charset="2"/>
              <a:buNone/>
            </a:pPr>
            <a:r>
              <a:rPr lang="de-DE" altLang="de-DE"/>
              <a:t>	</a:t>
            </a:r>
            <a:r>
              <a:rPr lang="de-DE" altLang="de-DE" sz="3600"/>
              <a:t>Besten Dank für Ihre Aufmerksamkeit!</a:t>
            </a:r>
          </a:p>
        </p:txBody>
      </p:sp>
      <p:sp>
        <p:nvSpPr>
          <p:cNvPr id="36867" name="Fußzeilenplatzhalt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r>
              <a:rPr lang="de-DE" altLang="de-DE">
                <a:latin typeface="Arial" panose="020B0604020202020204" pitchFamily="34" charset="0"/>
              </a:rPr>
              <a:t>Jura in Würzburg</a:t>
            </a:r>
          </a:p>
        </p:txBody>
      </p:sp>
      <p:sp>
        <p:nvSpPr>
          <p:cNvPr id="36868" name="Foliennummernplatzhalt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53FCA601-A561-414C-A79A-22ADB4F47556}" type="slidenum">
              <a:rPr lang="de-DE" altLang="de-DE">
                <a:solidFill>
                  <a:schemeClr val="bg1"/>
                </a:solidFill>
                <a:latin typeface="Arial" panose="020B0604020202020204" pitchFamily="34" charset="0"/>
              </a:rPr>
              <a:pPr fontAlgn="base">
                <a:spcBef>
                  <a:spcPct val="0"/>
                </a:spcBef>
                <a:spcAft>
                  <a:spcPct val="0"/>
                </a:spcAft>
              </a:pPr>
              <a:t>28</a:t>
            </a:fld>
            <a:endParaRPr lang="de-DE" altLang="de-DE">
              <a:solidFill>
                <a:schemeClr val="bg1"/>
              </a:solidFill>
              <a:latin typeface="Arial" panose="020B0604020202020204" pitchFamily="34" charset="0"/>
            </a:endParaRPr>
          </a:p>
        </p:txBody>
      </p:sp>
      <p:sp>
        <p:nvSpPr>
          <p:cNvPr id="36869" name="Rechteck 1"/>
          <p:cNvSpPr>
            <a:spLocks noChangeArrowheads="1"/>
          </p:cNvSpPr>
          <p:nvPr/>
        </p:nvSpPr>
        <p:spPr bwMode="auto">
          <a:xfrm>
            <a:off x="-14288" y="3967163"/>
            <a:ext cx="9174163"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endParaRPr lang="de-DE" altLang="de-DE">
              <a:latin typeface="Arial" panose="020B0604020202020204" pitchFamily="34" charset="0"/>
              <a:hlinkClick r:id="rId2"/>
            </a:endParaRPr>
          </a:p>
          <a:p>
            <a:pPr algn="ctr" eaLnBrk="1" hangingPunct="1"/>
            <a:r>
              <a:rPr lang="de-DE" altLang="de-DE" sz="2400">
                <a:latin typeface="Arial" panose="020B0604020202020204" pitchFamily="34" charset="0"/>
                <a:hlinkClick r:id="rId2"/>
              </a:rPr>
              <a:t>Folien können heruntergeladen werden unter</a:t>
            </a:r>
          </a:p>
          <a:p>
            <a:pPr algn="ctr" eaLnBrk="1" hangingPunct="1"/>
            <a:r>
              <a:rPr lang="de-DE" altLang="de-DE" sz="2400">
                <a:latin typeface="Arial" panose="020B0604020202020204" pitchFamily="34" charset="0"/>
                <a:hlinkClick r:id="rId2"/>
              </a:rPr>
              <a:t>https://www.jura.uni-wuerzburg.de/einrichtungen/alumni/startseite/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AutoShape 2"/>
          <p:cNvSpPr>
            <a:spLocks noGrp="1" noChangeArrowheads="1"/>
          </p:cNvSpPr>
          <p:nvPr>
            <p:ph type="title"/>
          </p:nvPr>
        </p:nvSpPr>
        <p:spPr>
          <a:solidFill>
            <a:schemeClr val="accent4"/>
          </a:solidFill>
        </p:spPr>
        <p:txBody>
          <a:bodyPr rtlCol="0">
            <a:normAutofit/>
          </a:bodyPr>
          <a:lstStyle/>
          <a:p>
            <a:pPr fontAlgn="auto">
              <a:spcAft>
                <a:spcPts val="0"/>
              </a:spcAft>
              <a:defRPr/>
            </a:pPr>
            <a:r>
              <a:rPr lang="de-DE" dirty="0"/>
              <a:t>Anforderungen: Was erwarten wir von Ihnen?</a:t>
            </a:r>
          </a:p>
        </p:txBody>
      </p:sp>
      <p:sp>
        <p:nvSpPr>
          <p:cNvPr id="23555" name="Rectangle 3"/>
          <p:cNvSpPr>
            <a:spLocks noGrp="1" noChangeArrowheads="1"/>
          </p:cNvSpPr>
          <p:nvPr>
            <p:ph idx="1"/>
          </p:nvPr>
        </p:nvSpPr>
        <p:spPr>
          <a:xfrm>
            <a:off x="904056" y="2229197"/>
            <a:ext cx="7772400" cy="3648075"/>
          </a:xfrm>
        </p:spPr>
        <p:txBody>
          <a:bodyPr>
            <a:normAutofit lnSpcReduction="10000"/>
          </a:bodyPr>
          <a:lstStyle/>
          <a:p>
            <a:pPr fontAlgn="auto">
              <a:spcAft>
                <a:spcPts val="0"/>
              </a:spcAft>
              <a:defRPr/>
            </a:pPr>
            <a:r>
              <a:rPr lang="de-DE" altLang="de-DE" sz="3200" dirty="0"/>
              <a:t>Leistungswille</a:t>
            </a:r>
          </a:p>
          <a:p>
            <a:pPr fontAlgn="auto">
              <a:spcAft>
                <a:spcPts val="0"/>
              </a:spcAft>
              <a:defRPr/>
            </a:pPr>
            <a:r>
              <a:rPr lang="de-DE" altLang="de-DE" sz="3200" dirty="0"/>
              <a:t>Durchhaltevermögen (auch in Corona-Zeiten)</a:t>
            </a:r>
          </a:p>
          <a:p>
            <a:pPr fontAlgn="auto">
              <a:spcAft>
                <a:spcPts val="0"/>
              </a:spcAft>
              <a:defRPr/>
            </a:pPr>
            <a:r>
              <a:rPr lang="de-DE" altLang="de-DE" sz="3200" dirty="0"/>
              <a:t>Fähigkeit zur eigenständigen Arbeit</a:t>
            </a:r>
          </a:p>
          <a:p>
            <a:pPr fontAlgn="auto">
              <a:spcAft>
                <a:spcPts val="0"/>
              </a:spcAft>
              <a:defRPr/>
            </a:pPr>
            <a:r>
              <a:rPr lang="de-DE" altLang="de-DE" sz="3200" dirty="0"/>
              <a:t>Bereitschaft zu Leistungskontrollen</a:t>
            </a:r>
          </a:p>
          <a:p>
            <a:pPr fontAlgn="auto">
              <a:spcAft>
                <a:spcPts val="0"/>
              </a:spcAft>
              <a:defRPr/>
            </a:pPr>
            <a:r>
              <a:rPr lang="de-DE" altLang="de-DE" sz="3200" dirty="0"/>
              <a:t>Schwierige Prüfungen</a:t>
            </a:r>
          </a:p>
          <a:p>
            <a:pPr fontAlgn="auto">
              <a:spcAft>
                <a:spcPts val="0"/>
              </a:spcAft>
              <a:defRPr/>
            </a:pPr>
            <a:r>
              <a:rPr lang="de-DE" altLang="de-DE" sz="3200" dirty="0"/>
              <a:t>Fähigkeit zur Teamarbeit</a:t>
            </a:r>
          </a:p>
          <a:p>
            <a:pPr fontAlgn="auto">
              <a:spcAft>
                <a:spcPts val="0"/>
              </a:spcAft>
              <a:defRPr/>
            </a:pPr>
            <a:endParaRPr lang="de-DE" altLang="de-DE" sz="3200" dirty="0"/>
          </a:p>
          <a:p>
            <a:pPr fontAlgn="auto">
              <a:spcAft>
                <a:spcPts val="0"/>
              </a:spcAft>
              <a:defRPr/>
            </a:pPr>
            <a:endParaRPr lang="de-DE" altLang="de-DE" sz="3200" dirty="0"/>
          </a:p>
        </p:txBody>
      </p:sp>
      <p:sp>
        <p:nvSpPr>
          <p:cNvPr id="6148" name="Fußzeilenplatzhalter 4"/>
          <p:cNvSpPr>
            <a:spLocks noGrp="1"/>
          </p:cNvSpPr>
          <p:nvPr>
            <p:ph type="ftr" sz="quarter" idx="11"/>
          </p:nvPr>
        </p:nvSpPr>
        <p:spPr bwMode="auto">
          <a:xfrm>
            <a:off x="457200" y="6364288"/>
            <a:ext cx="5989638" cy="377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r>
              <a:rPr lang="de-DE" altLang="de-DE">
                <a:latin typeface="Arial" panose="020B0604020202020204" pitchFamily="34" charset="0"/>
              </a:rPr>
              <a:t>Jura in Würzburg</a:t>
            </a:r>
          </a:p>
        </p:txBody>
      </p:sp>
      <p:sp>
        <p:nvSpPr>
          <p:cNvPr id="6149" name="Foliennummernplatzhalt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BFA7B661-8450-483C-AD1A-CC72B42C27B2}" type="slidenum">
              <a:rPr lang="de-DE" altLang="de-DE">
                <a:solidFill>
                  <a:schemeClr val="bg1"/>
                </a:solidFill>
                <a:latin typeface="Arial" panose="020B0604020202020204" pitchFamily="34" charset="0"/>
              </a:rPr>
              <a:pPr fontAlgn="base">
                <a:spcBef>
                  <a:spcPct val="0"/>
                </a:spcBef>
                <a:spcAft>
                  <a:spcPct val="0"/>
                </a:spcAft>
              </a:pPr>
              <a:t>3</a:t>
            </a:fld>
            <a:endParaRPr lang="de-DE" altLang="de-DE">
              <a:solidFill>
                <a:schemeClr val="bg1"/>
              </a:solidFill>
              <a:latin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ußzeilenplatzhalt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r>
              <a:rPr lang="de-DE" altLang="de-DE">
                <a:latin typeface="Arial" panose="020B0604020202020204" pitchFamily="34" charset="0"/>
              </a:rPr>
              <a:t>Jura in Würzburg</a:t>
            </a:r>
          </a:p>
        </p:txBody>
      </p:sp>
      <p:sp>
        <p:nvSpPr>
          <p:cNvPr id="7171" name="Foliennummernplatzhalt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03194562-8284-4B58-BC3F-8CBA2D6924B0}" type="slidenum">
              <a:rPr lang="de-DE" altLang="de-DE">
                <a:solidFill>
                  <a:schemeClr val="bg1"/>
                </a:solidFill>
                <a:latin typeface="Arial" panose="020B0604020202020204" pitchFamily="34" charset="0"/>
              </a:rPr>
              <a:pPr fontAlgn="base">
                <a:spcBef>
                  <a:spcPct val="0"/>
                </a:spcBef>
                <a:spcAft>
                  <a:spcPct val="0"/>
                </a:spcAft>
              </a:pPr>
              <a:t>4</a:t>
            </a:fld>
            <a:endParaRPr lang="de-DE" altLang="de-DE">
              <a:solidFill>
                <a:schemeClr val="bg1"/>
              </a:solidFill>
              <a:latin typeface="Arial" panose="020B0604020202020204" pitchFamily="34" charset="0"/>
            </a:endParaRPr>
          </a:p>
        </p:txBody>
      </p:sp>
      <p:pic>
        <p:nvPicPr>
          <p:cNvPr id="7172" name="Picture 4" descr="Advokater_avbildade_av_den_franske_konstn%C3%A4ren_Honor%C3%A9_Daumier_%281808%E2%80%931879%29[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550" y="974725"/>
            <a:ext cx="6696075" cy="4959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3" name="Rectangle 5"/>
          <p:cNvSpPr>
            <a:spLocks noChangeArrowheads="1"/>
          </p:cNvSpPr>
          <p:nvPr/>
        </p:nvSpPr>
        <p:spPr bwMode="auto">
          <a:xfrm>
            <a:off x="0" y="0"/>
            <a:ext cx="1547813" cy="6858000"/>
          </a:xfrm>
          <a:prstGeom prst="rect">
            <a:avLst/>
          </a:prstGeom>
          <a:solidFill>
            <a:schemeClr val="bg1"/>
          </a:solidFill>
          <a:ln w="9525">
            <a:solidFill>
              <a:schemeClr val="bg1"/>
            </a:solidFill>
            <a:miter lim="800000"/>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endParaRPr lang="de-DE" altLang="de-DE">
              <a:latin typeface="Arial" panose="020B0604020202020204" pitchFamily="34" charset="0"/>
            </a:endParaRPr>
          </a:p>
        </p:txBody>
      </p:sp>
      <p:sp>
        <p:nvSpPr>
          <p:cNvPr id="7174" name="Rectangle 6"/>
          <p:cNvSpPr>
            <a:spLocks noChangeArrowheads="1"/>
          </p:cNvSpPr>
          <p:nvPr/>
        </p:nvSpPr>
        <p:spPr bwMode="auto">
          <a:xfrm>
            <a:off x="1476375" y="0"/>
            <a:ext cx="1871663" cy="765175"/>
          </a:xfrm>
          <a:prstGeom prst="rect">
            <a:avLst/>
          </a:prstGeom>
          <a:solidFill>
            <a:schemeClr val="bg1"/>
          </a:solidFill>
          <a:ln w="9525">
            <a:solidFill>
              <a:schemeClr val="bg1"/>
            </a:solidFill>
            <a:miter lim="800000"/>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endParaRPr lang="de-DE" altLang="de-DE">
              <a:latin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AutoShape 2"/>
          <p:cNvSpPr>
            <a:spLocks noGrp="1" noChangeArrowheads="1"/>
          </p:cNvSpPr>
          <p:nvPr>
            <p:ph type="title"/>
          </p:nvPr>
        </p:nvSpPr>
        <p:spPr>
          <a:xfrm>
            <a:off x="457200" y="260350"/>
            <a:ext cx="7772400" cy="1455738"/>
          </a:xfrm>
          <a:solidFill>
            <a:schemeClr val="accent4"/>
          </a:solidFill>
        </p:spPr>
        <p:txBody>
          <a:bodyPr rtlCol="0">
            <a:normAutofit/>
          </a:bodyPr>
          <a:lstStyle/>
          <a:p>
            <a:pPr fontAlgn="auto">
              <a:spcAft>
                <a:spcPts val="0"/>
              </a:spcAft>
              <a:defRPr/>
            </a:pPr>
            <a:r>
              <a:rPr lang="de-DE" dirty="0"/>
              <a:t>Was muss man tun, um erfolgreich Jura zu studieren?</a:t>
            </a:r>
          </a:p>
        </p:txBody>
      </p:sp>
      <p:sp>
        <p:nvSpPr>
          <p:cNvPr id="8195" name="Rectangle 3"/>
          <p:cNvSpPr>
            <a:spLocks noGrp="1" noChangeArrowheads="1"/>
          </p:cNvSpPr>
          <p:nvPr>
            <p:ph idx="1"/>
          </p:nvPr>
        </p:nvSpPr>
        <p:spPr bwMode="auto">
          <a:xfrm>
            <a:off x="457200" y="2209800"/>
            <a:ext cx="8435975" cy="4603750"/>
          </a:xfrm>
        </p:spPr>
        <p:txBody>
          <a:bodyPr wrap="square" numCol="1" anchor="t" anchorCtr="0" compatLnSpc="1">
            <a:prstTxWarp prst="textNoShape">
              <a:avLst/>
            </a:prstTxWarp>
          </a:bodyPr>
          <a:lstStyle/>
          <a:p>
            <a:pPr>
              <a:lnSpc>
                <a:spcPct val="80000"/>
              </a:lnSpc>
            </a:pPr>
            <a:r>
              <a:rPr lang="de-DE" altLang="de-DE" sz="2400"/>
              <a:t>Großes Problem: hohe Durchfallquoten</a:t>
            </a:r>
          </a:p>
          <a:p>
            <a:pPr lvl="1">
              <a:lnSpc>
                <a:spcPct val="80000"/>
              </a:lnSpc>
            </a:pPr>
            <a:r>
              <a:rPr lang="de-DE" altLang="de-DE" sz="2400"/>
              <a:t>Durchfallquoten in Abschlussklausuren und Übungen bis zu 80 %</a:t>
            </a:r>
          </a:p>
          <a:p>
            <a:pPr>
              <a:lnSpc>
                <a:spcPct val="80000"/>
              </a:lnSpc>
            </a:pPr>
            <a:r>
              <a:rPr lang="de-DE" altLang="de-DE" sz="2400"/>
              <a:t>Was muss man tun?</a:t>
            </a:r>
          </a:p>
          <a:p>
            <a:pPr lvl="1">
              <a:lnSpc>
                <a:spcPct val="80000"/>
              </a:lnSpc>
            </a:pPr>
            <a:r>
              <a:rPr lang="de-DE" altLang="de-DE" sz="2400"/>
              <a:t>Von Anfang an mitlernen</a:t>
            </a:r>
          </a:p>
          <a:p>
            <a:pPr lvl="1">
              <a:lnSpc>
                <a:spcPct val="80000"/>
              </a:lnSpc>
            </a:pPr>
            <a:r>
              <a:rPr lang="de-DE" altLang="de-DE" sz="2400"/>
              <a:t>Kontinuierlich arbeiten</a:t>
            </a:r>
          </a:p>
          <a:p>
            <a:pPr lvl="1">
              <a:lnSpc>
                <a:spcPct val="80000"/>
              </a:lnSpc>
            </a:pPr>
            <a:r>
              <a:rPr lang="de-DE" altLang="de-DE" sz="2400"/>
              <a:t>Aktiv lernen</a:t>
            </a:r>
          </a:p>
          <a:p>
            <a:pPr lvl="1">
              <a:lnSpc>
                <a:spcPct val="80000"/>
              </a:lnSpc>
            </a:pPr>
            <a:r>
              <a:rPr lang="de-DE" altLang="de-DE" sz="2400"/>
              <a:t>Kontakt zu Kommilitoninnen und Kommilitonen suchen</a:t>
            </a:r>
          </a:p>
          <a:p>
            <a:pPr lvl="1">
              <a:lnSpc>
                <a:spcPct val="80000"/>
              </a:lnSpc>
            </a:pPr>
            <a:r>
              <a:rPr lang="de-DE" altLang="de-DE" sz="2400"/>
              <a:t>Bei Problemen Konversatoriumsleiter oder Professorinnen und Professoren fragen</a:t>
            </a:r>
          </a:p>
          <a:p>
            <a:pPr lvl="1">
              <a:lnSpc>
                <a:spcPct val="80000"/>
              </a:lnSpc>
            </a:pPr>
            <a:r>
              <a:rPr lang="de-DE" altLang="de-DE" sz="2400"/>
              <a:t>Angebote des Studiendekanats nutzen</a:t>
            </a:r>
          </a:p>
          <a:p>
            <a:pPr lvl="1">
              <a:lnSpc>
                <a:spcPct val="80000"/>
              </a:lnSpc>
            </a:pPr>
            <a:r>
              <a:rPr lang="de-DE" altLang="de-DE" sz="2400"/>
              <a:t>Beratungsangebote der Fachschaft wahrnehmen</a:t>
            </a:r>
          </a:p>
          <a:p>
            <a:pPr lvl="1">
              <a:lnSpc>
                <a:spcPct val="80000"/>
              </a:lnSpc>
            </a:pPr>
            <a:endParaRPr lang="de-DE" altLang="de-DE" sz="2400"/>
          </a:p>
        </p:txBody>
      </p:sp>
      <p:sp>
        <p:nvSpPr>
          <p:cNvPr id="8196" name="Fußzeilenplatzhalter 4"/>
          <p:cNvSpPr>
            <a:spLocks noGrp="1"/>
          </p:cNvSpPr>
          <p:nvPr>
            <p:ph type="ftr" sz="quarter" idx="11"/>
          </p:nvPr>
        </p:nvSpPr>
        <p:spPr bwMode="auto">
          <a:xfrm>
            <a:off x="457200" y="6524625"/>
            <a:ext cx="5989638" cy="377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r>
              <a:rPr lang="de-DE" altLang="de-DE">
                <a:latin typeface="Arial" panose="020B0604020202020204" pitchFamily="34" charset="0"/>
              </a:rPr>
              <a:t>Jura in Würzburg</a:t>
            </a:r>
          </a:p>
        </p:txBody>
      </p:sp>
      <p:sp>
        <p:nvSpPr>
          <p:cNvPr id="8197" name="Foliennummernplatzhalt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A29DA8F8-74B1-490E-9E23-F2DCF89AA8F7}" type="slidenum">
              <a:rPr lang="de-DE" altLang="de-DE">
                <a:solidFill>
                  <a:schemeClr val="bg1"/>
                </a:solidFill>
                <a:latin typeface="Arial" panose="020B0604020202020204" pitchFamily="34" charset="0"/>
              </a:rPr>
              <a:pPr fontAlgn="base">
                <a:spcBef>
                  <a:spcPct val="0"/>
                </a:spcBef>
                <a:spcAft>
                  <a:spcPct val="0"/>
                </a:spcAft>
              </a:pPr>
              <a:t>5</a:t>
            </a:fld>
            <a:endParaRPr lang="de-DE" altLang="de-DE">
              <a:solidFill>
                <a:schemeClr val="bg1"/>
              </a:solidFill>
              <a:latin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AutoShape 2"/>
          <p:cNvSpPr>
            <a:spLocks noGrp="1" noChangeArrowheads="1"/>
          </p:cNvSpPr>
          <p:nvPr>
            <p:ph type="title"/>
          </p:nvPr>
        </p:nvSpPr>
        <p:spPr>
          <a:xfrm>
            <a:off x="539750" y="388938"/>
            <a:ext cx="8353425" cy="1455737"/>
          </a:xfrm>
          <a:solidFill>
            <a:schemeClr val="accent4"/>
          </a:solidFill>
        </p:spPr>
        <p:txBody>
          <a:bodyPr rtlCol="0">
            <a:normAutofit/>
          </a:bodyPr>
          <a:lstStyle/>
          <a:p>
            <a:pPr fontAlgn="auto">
              <a:spcAft>
                <a:spcPts val="0"/>
              </a:spcAft>
              <a:defRPr/>
            </a:pPr>
            <a:r>
              <a:rPr lang="de-DE" dirty="0"/>
              <a:t>Tipps für Jura-Versager</a:t>
            </a:r>
          </a:p>
        </p:txBody>
      </p:sp>
      <p:sp>
        <p:nvSpPr>
          <p:cNvPr id="10243" name="Rectangle 3"/>
          <p:cNvSpPr>
            <a:spLocks noGrp="1" noChangeArrowheads="1"/>
          </p:cNvSpPr>
          <p:nvPr>
            <p:ph idx="1"/>
          </p:nvPr>
        </p:nvSpPr>
        <p:spPr bwMode="auto">
          <a:xfrm>
            <a:off x="683568" y="2348880"/>
            <a:ext cx="7847657" cy="3959845"/>
          </a:xfrm>
        </p:spPr>
        <p:txBody>
          <a:bodyPr wrap="square" numCol="1" anchor="t" anchorCtr="0" compatLnSpc="1">
            <a:prstTxWarp prst="textNoShape">
              <a:avLst/>
            </a:prstTxWarp>
          </a:bodyPr>
          <a:lstStyle/>
          <a:p>
            <a:r>
              <a:rPr lang="de-DE" altLang="de-DE" sz="2400" dirty="0"/>
              <a:t>Wer kontinuierlich arbeitet, ist selber schuld!</a:t>
            </a:r>
          </a:p>
          <a:p>
            <a:r>
              <a:rPr lang="de-DE" altLang="de-DE" sz="2400" dirty="0"/>
              <a:t>Erst 2 Tage vor der Klausur mit Lernen beginnen!</a:t>
            </a:r>
          </a:p>
          <a:p>
            <a:r>
              <a:rPr lang="de-DE" altLang="de-DE" sz="2400" dirty="0"/>
              <a:t>Viel Geld für „Repetitoren“ ausgeben!</a:t>
            </a:r>
          </a:p>
          <a:p>
            <a:r>
              <a:rPr lang="de-DE" altLang="de-DE" sz="2400" dirty="0"/>
              <a:t>Niemals mit Kommilitonen sprechen („alles Langweiler“)!</a:t>
            </a:r>
          </a:p>
          <a:p>
            <a:r>
              <a:rPr lang="de-DE" altLang="de-DE" sz="2400" dirty="0"/>
              <a:t>Verstecken und bei online-Kursen Video ausschalten („Wer so aussieht wie ich sollte sich besser nicht zeigen!“)</a:t>
            </a:r>
          </a:p>
          <a:p>
            <a:r>
              <a:rPr lang="de-DE" altLang="de-DE" sz="2400" b="1" dirty="0"/>
              <a:t>Motto für Loser</a:t>
            </a:r>
            <a:r>
              <a:rPr lang="de-DE" altLang="de-DE" sz="2400" dirty="0"/>
              <a:t>: „</a:t>
            </a:r>
            <a:r>
              <a:rPr lang="de-DE" altLang="de-DE" sz="2400" b="1" dirty="0"/>
              <a:t>Rumhängen statt Mitmachen</a:t>
            </a:r>
            <a:r>
              <a:rPr lang="de-DE" altLang="de-DE" sz="2400" dirty="0"/>
              <a:t>!“</a:t>
            </a:r>
          </a:p>
        </p:txBody>
      </p:sp>
      <p:sp>
        <p:nvSpPr>
          <p:cNvPr id="5" name="Fußzeilenplatzhalter 4"/>
          <p:cNvSpPr>
            <a:spLocks noGrp="1"/>
          </p:cNvSpPr>
          <p:nvPr>
            <p:ph type="ftr" sz="quarter" idx="11"/>
          </p:nvPr>
        </p:nvSpPr>
        <p:spPr>
          <a:xfrm>
            <a:off x="457200" y="6291263"/>
            <a:ext cx="5989638" cy="377825"/>
          </a:xfrm>
        </p:spPr>
        <p:txBody>
          <a:bodyPr/>
          <a:lstStyle/>
          <a:p>
            <a:pPr>
              <a:defRPr/>
            </a:pPr>
            <a:r>
              <a:rPr lang="de-DE" dirty="0"/>
              <a:t>Jura in Würzburg</a:t>
            </a:r>
          </a:p>
        </p:txBody>
      </p:sp>
      <p:sp>
        <p:nvSpPr>
          <p:cNvPr id="6" name="Foliennummernplatzhalter 5"/>
          <p:cNvSpPr>
            <a:spLocks noGrp="1"/>
          </p:cNvSpPr>
          <p:nvPr>
            <p:ph type="sldNum" sz="quarter" idx="12"/>
          </p:nvPr>
        </p:nvSpPr>
        <p:spPr/>
        <p:txBody>
          <a:bodyPr/>
          <a:lstStyle/>
          <a:p>
            <a:pPr>
              <a:defRPr/>
            </a:pPr>
            <a:fld id="{FB85A308-25F1-4B9C-8BA8-7E51B3E68E5E}" type="slidenum">
              <a:rPr lang="de-DE"/>
              <a:pPr>
                <a:defRPr/>
              </a:pPr>
              <a:t>6</a:t>
            </a:fld>
            <a:endParaRPr lang="de-DE"/>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AutoShape 2"/>
          <p:cNvSpPr>
            <a:spLocks noGrp="1" noChangeArrowheads="1"/>
          </p:cNvSpPr>
          <p:nvPr>
            <p:ph type="title"/>
          </p:nvPr>
        </p:nvSpPr>
        <p:spPr>
          <a:solidFill>
            <a:schemeClr val="accent4"/>
          </a:solidFill>
        </p:spPr>
        <p:txBody>
          <a:bodyPr rtlCol="0">
            <a:normAutofit/>
          </a:bodyPr>
          <a:lstStyle/>
          <a:p>
            <a:pPr fontAlgn="auto">
              <a:spcAft>
                <a:spcPts val="0"/>
              </a:spcAft>
              <a:defRPr/>
            </a:pPr>
            <a:r>
              <a:rPr lang="de-DE" dirty="0"/>
              <a:t>Juristische Fakultät in Würzburg</a:t>
            </a:r>
          </a:p>
        </p:txBody>
      </p:sp>
      <p:sp>
        <p:nvSpPr>
          <p:cNvPr id="11267" name="Rectangle 3"/>
          <p:cNvSpPr>
            <a:spLocks noGrp="1" noChangeArrowheads="1"/>
          </p:cNvSpPr>
          <p:nvPr>
            <p:ph idx="1"/>
          </p:nvPr>
        </p:nvSpPr>
        <p:spPr bwMode="auto">
          <a:xfrm>
            <a:off x="457200" y="2362200"/>
            <a:ext cx="8074025" cy="4090988"/>
          </a:xfrm>
        </p:spPr>
        <p:txBody>
          <a:bodyPr wrap="square" numCol="1" anchor="t" anchorCtr="0" compatLnSpc="1">
            <a:prstTxWarp prst="textNoShape">
              <a:avLst/>
            </a:prstTxWarp>
          </a:bodyPr>
          <a:lstStyle/>
          <a:p>
            <a:r>
              <a:rPr lang="de-DE" altLang="de-DE" sz="2800" dirty="0"/>
              <a:t>Zweitgrößte juristische Fakultät Bayerns</a:t>
            </a:r>
          </a:p>
          <a:p>
            <a:r>
              <a:rPr lang="de-DE" altLang="de-DE" sz="2800" dirty="0"/>
              <a:t>Alle Kernfächer (Staatsexamen) vertreten</a:t>
            </a:r>
          </a:p>
          <a:p>
            <a:r>
              <a:rPr lang="de-DE" altLang="de-DE" sz="2800" dirty="0"/>
              <a:t>Besondere Betonung (1) der juristischen Grundlagen, (2) der europäischen und internationalen Dimension des modernen Rechts sowie (3) des Themenfelds „Digitalisierung und Recht“</a:t>
            </a:r>
          </a:p>
          <a:p>
            <a:r>
              <a:rPr lang="de-DE" altLang="de-DE" sz="2800" dirty="0"/>
              <a:t>Zügiges Studium möglich</a:t>
            </a:r>
          </a:p>
        </p:txBody>
      </p:sp>
      <p:sp>
        <p:nvSpPr>
          <p:cNvPr id="11268" name="Fußzeilenplatzhalter 4"/>
          <p:cNvSpPr>
            <a:spLocks noGrp="1"/>
          </p:cNvSpPr>
          <p:nvPr>
            <p:ph type="ftr" sz="quarter" idx="11"/>
          </p:nvPr>
        </p:nvSpPr>
        <p:spPr bwMode="auto">
          <a:xfrm>
            <a:off x="457200" y="6435725"/>
            <a:ext cx="5989638" cy="377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r>
              <a:rPr lang="de-DE" altLang="de-DE">
                <a:latin typeface="Arial" panose="020B0604020202020204" pitchFamily="34" charset="0"/>
              </a:rPr>
              <a:t>Jura in Würzburg</a:t>
            </a:r>
          </a:p>
        </p:txBody>
      </p:sp>
      <p:sp>
        <p:nvSpPr>
          <p:cNvPr id="11269" name="Foliennummernplatzhalt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9F1DD2A4-0BD3-4BA0-A785-F04267BB55FE}" type="slidenum">
              <a:rPr lang="de-DE" altLang="de-DE">
                <a:solidFill>
                  <a:schemeClr val="bg1"/>
                </a:solidFill>
                <a:latin typeface="Arial" panose="020B0604020202020204" pitchFamily="34" charset="0"/>
              </a:rPr>
              <a:pPr fontAlgn="base">
                <a:spcBef>
                  <a:spcPct val="0"/>
                </a:spcBef>
                <a:spcAft>
                  <a:spcPct val="0"/>
                </a:spcAft>
              </a:pPr>
              <a:t>7</a:t>
            </a:fld>
            <a:endParaRPr lang="de-DE" altLang="de-DE">
              <a:solidFill>
                <a:schemeClr val="bg1"/>
              </a:solidFill>
              <a:latin typeface="Arial" panose="020B0604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AutoShape 2"/>
          <p:cNvSpPr>
            <a:spLocks noGrp="1" noChangeArrowheads="1"/>
          </p:cNvSpPr>
          <p:nvPr>
            <p:ph type="title"/>
          </p:nvPr>
        </p:nvSpPr>
        <p:spPr>
          <a:xfrm>
            <a:off x="457200" y="188913"/>
            <a:ext cx="7772400" cy="1455737"/>
          </a:xfrm>
          <a:solidFill>
            <a:schemeClr val="accent4"/>
          </a:solidFill>
        </p:spPr>
        <p:txBody>
          <a:bodyPr rtlCol="0">
            <a:normAutofit/>
          </a:bodyPr>
          <a:lstStyle/>
          <a:p>
            <a:pPr fontAlgn="auto">
              <a:spcAft>
                <a:spcPts val="0"/>
              </a:spcAft>
              <a:defRPr/>
            </a:pPr>
            <a:r>
              <a:rPr lang="de-DE" dirty="0"/>
              <a:t>Juristische Fakultät in Würzburg</a:t>
            </a:r>
          </a:p>
        </p:txBody>
      </p:sp>
      <p:sp>
        <p:nvSpPr>
          <p:cNvPr id="29699" name="Rectangle 3"/>
          <p:cNvSpPr>
            <a:spLocks noGrp="1" noChangeArrowheads="1"/>
          </p:cNvSpPr>
          <p:nvPr>
            <p:ph idx="1"/>
          </p:nvPr>
        </p:nvSpPr>
        <p:spPr>
          <a:xfrm>
            <a:off x="457200" y="2276872"/>
            <a:ext cx="7772400" cy="4104878"/>
          </a:xfrm>
        </p:spPr>
        <p:txBody>
          <a:bodyPr>
            <a:normAutofit lnSpcReduction="10000"/>
          </a:bodyPr>
          <a:lstStyle/>
          <a:p>
            <a:pPr fontAlgn="auto">
              <a:spcAft>
                <a:spcPts val="0"/>
              </a:spcAft>
              <a:defRPr/>
            </a:pPr>
            <a:r>
              <a:rPr lang="de-DE" altLang="de-DE" sz="2800" dirty="0"/>
              <a:t>Größte juristische Alumni-Vereinigung Deutschlands: offen für alle Erstsemester!</a:t>
            </a:r>
          </a:p>
          <a:p>
            <a:pPr fontAlgn="auto">
              <a:spcAft>
                <a:spcPts val="0"/>
              </a:spcAft>
              <a:defRPr/>
            </a:pPr>
            <a:r>
              <a:rPr lang="de-DE" altLang="de-DE" sz="2800" dirty="0"/>
              <a:t>Besondere Kurse zur Einführung in das Studium (vor allem für Alumni), https://www.jura.uni-wuerzburg.de/einrichtungen/alumni/startseite/</a:t>
            </a:r>
          </a:p>
          <a:p>
            <a:pPr fontAlgn="auto">
              <a:spcAft>
                <a:spcPts val="0"/>
              </a:spcAft>
              <a:defRPr/>
            </a:pPr>
            <a:r>
              <a:rPr lang="de-DE" altLang="de-DE" sz="2800" dirty="0"/>
              <a:t>Besonderes Programm zu Fragen der Interkulturalität im Recht (</a:t>
            </a:r>
            <a:r>
              <a:rPr lang="de-DE" altLang="de-DE" sz="2800" dirty="0" err="1"/>
              <a:t>GSiK</a:t>
            </a:r>
            <a:r>
              <a:rPr lang="de-DE" altLang="de-DE" sz="2800" dirty="0"/>
              <a:t> </a:t>
            </a:r>
            <a:r>
              <a:rPr lang="de-DE" altLang="de-DE" sz="2800" dirty="0" err="1"/>
              <a:t>jura</a:t>
            </a:r>
            <a:r>
              <a:rPr lang="de-DE" altLang="de-DE" sz="2800" dirty="0"/>
              <a:t>) </a:t>
            </a:r>
          </a:p>
          <a:p>
            <a:pPr fontAlgn="auto">
              <a:spcAft>
                <a:spcPts val="0"/>
              </a:spcAft>
              <a:defRPr/>
            </a:pPr>
            <a:r>
              <a:rPr lang="de-DE" altLang="de-DE" sz="2800" dirty="0"/>
              <a:t>Größtes juristisches online-Lehrangebot Deutschlands über die </a:t>
            </a:r>
            <a:r>
              <a:rPr lang="de-DE" altLang="de-DE" sz="2800" dirty="0" err="1"/>
              <a:t>vhb</a:t>
            </a:r>
            <a:r>
              <a:rPr lang="de-DE" altLang="de-DE" sz="2800" dirty="0"/>
              <a:t> (Virtuelle Hochschule Bayern), www.vhb.org</a:t>
            </a:r>
          </a:p>
          <a:p>
            <a:pPr fontAlgn="auto">
              <a:spcAft>
                <a:spcPts val="0"/>
              </a:spcAft>
              <a:defRPr/>
            </a:pPr>
            <a:endParaRPr lang="de-DE" altLang="de-DE" sz="2800" dirty="0"/>
          </a:p>
          <a:p>
            <a:pPr fontAlgn="auto">
              <a:spcAft>
                <a:spcPts val="0"/>
              </a:spcAft>
              <a:defRPr/>
            </a:pPr>
            <a:endParaRPr lang="de-DE" altLang="de-DE" sz="2800" dirty="0"/>
          </a:p>
        </p:txBody>
      </p:sp>
      <p:sp>
        <p:nvSpPr>
          <p:cNvPr id="12292" name="Fußzeilenplatzhalter 4"/>
          <p:cNvSpPr>
            <a:spLocks noGrp="1"/>
          </p:cNvSpPr>
          <p:nvPr>
            <p:ph type="ftr" sz="quarter" idx="11"/>
          </p:nvPr>
        </p:nvSpPr>
        <p:spPr bwMode="auto">
          <a:xfrm>
            <a:off x="457200" y="6291263"/>
            <a:ext cx="5989638" cy="377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r>
              <a:rPr lang="de-DE" altLang="de-DE">
                <a:latin typeface="Arial" panose="020B0604020202020204" pitchFamily="34" charset="0"/>
              </a:rPr>
              <a:t>Jura in Würzburg</a:t>
            </a:r>
          </a:p>
        </p:txBody>
      </p:sp>
      <p:sp>
        <p:nvSpPr>
          <p:cNvPr id="12293" name="Foliennummernplatzhalt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6028B34-2964-4B43-95C6-21A0EC5CFCD6}" type="slidenum">
              <a:rPr lang="de-DE" altLang="de-DE">
                <a:solidFill>
                  <a:schemeClr val="bg1"/>
                </a:solidFill>
                <a:latin typeface="Arial" panose="020B0604020202020204" pitchFamily="34" charset="0"/>
              </a:rPr>
              <a:pPr fontAlgn="base">
                <a:spcBef>
                  <a:spcPct val="0"/>
                </a:spcBef>
                <a:spcAft>
                  <a:spcPct val="0"/>
                </a:spcAft>
              </a:pPr>
              <a:t>8</a:t>
            </a:fld>
            <a:endParaRPr lang="de-DE" altLang="de-DE">
              <a:solidFill>
                <a:schemeClr val="bg1"/>
              </a:solidFill>
              <a:latin typeface="Arial" panose="020B0604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AutoShape 2"/>
          <p:cNvSpPr>
            <a:spLocks noGrp="1" noChangeArrowheads="1"/>
          </p:cNvSpPr>
          <p:nvPr>
            <p:ph type="title"/>
          </p:nvPr>
        </p:nvSpPr>
        <p:spPr>
          <a:xfrm>
            <a:off x="457200" y="260350"/>
            <a:ext cx="7772400" cy="1455738"/>
          </a:xfrm>
          <a:solidFill>
            <a:schemeClr val="accent4"/>
          </a:solidFill>
        </p:spPr>
        <p:txBody>
          <a:bodyPr rtlCol="0">
            <a:normAutofit/>
          </a:bodyPr>
          <a:lstStyle/>
          <a:p>
            <a:pPr fontAlgn="auto">
              <a:spcAft>
                <a:spcPts val="0"/>
              </a:spcAft>
              <a:defRPr/>
            </a:pPr>
            <a:r>
              <a:rPr lang="de-DE" dirty="0"/>
              <a:t>Uni-Leben</a:t>
            </a:r>
          </a:p>
        </p:txBody>
      </p:sp>
      <p:sp>
        <p:nvSpPr>
          <p:cNvPr id="13315" name="Rectangle 3"/>
          <p:cNvSpPr>
            <a:spLocks noGrp="1" noChangeArrowheads="1"/>
          </p:cNvSpPr>
          <p:nvPr>
            <p:ph idx="1"/>
          </p:nvPr>
        </p:nvSpPr>
        <p:spPr bwMode="auto">
          <a:xfrm>
            <a:off x="1042988" y="2065338"/>
            <a:ext cx="7993062" cy="4532312"/>
          </a:xfrm>
        </p:spPr>
        <p:txBody>
          <a:bodyPr wrap="square" numCol="1" anchor="t" anchorCtr="0" compatLnSpc="1">
            <a:prstTxWarp prst="textNoShape">
              <a:avLst/>
            </a:prstTxWarp>
          </a:bodyPr>
          <a:lstStyle/>
          <a:p>
            <a:pPr>
              <a:spcBef>
                <a:spcPct val="0"/>
              </a:spcBef>
            </a:pPr>
            <a:r>
              <a:rPr lang="de-DE" altLang="de-DE" sz="2400" dirty="0"/>
              <a:t>Personen</a:t>
            </a:r>
          </a:p>
          <a:p>
            <a:pPr lvl="1">
              <a:spcBef>
                <a:spcPct val="0"/>
              </a:spcBef>
            </a:pPr>
            <a:r>
              <a:rPr lang="de-DE" altLang="de-DE" sz="2000" dirty="0"/>
              <a:t>Professorinnen und Professoren</a:t>
            </a:r>
          </a:p>
          <a:p>
            <a:pPr lvl="1">
              <a:spcBef>
                <a:spcPct val="0"/>
              </a:spcBef>
            </a:pPr>
            <a:r>
              <a:rPr lang="de-DE" altLang="de-DE" sz="2000" dirty="0"/>
              <a:t>Assistentinnen und Assistenten</a:t>
            </a:r>
          </a:p>
          <a:p>
            <a:pPr lvl="1">
              <a:spcBef>
                <a:spcPct val="0"/>
              </a:spcBef>
            </a:pPr>
            <a:r>
              <a:rPr lang="de-DE" altLang="de-DE" sz="2000" dirty="0"/>
              <a:t>Sekretärinnen</a:t>
            </a:r>
          </a:p>
          <a:p>
            <a:pPr lvl="1">
              <a:spcBef>
                <a:spcPct val="0"/>
              </a:spcBef>
            </a:pPr>
            <a:r>
              <a:rPr lang="de-DE" altLang="de-DE" sz="2000" dirty="0"/>
              <a:t>Wissenschaftliche Hilfskräfte</a:t>
            </a:r>
          </a:p>
          <a:p>
            <a:pPr lvl="1">
              <a:spcBef>
                <a:spcPct val="0"/>
              </a:spcBef>
            </a:pPr>
            <a:r>
              <a:rPr lang="de-DE" altLang="de-DE" sz="2000" dirty="0"/>
              <a:t>Kommilitoninnen und Kommilitonen</a:t>
            </a:r>
          </a:p>
          <a:p>
            <a:pPr>
              <a:spcBef>
                <a:spcPct val="0"/>
              </a:spcBef>
            </a:pPr>
            <a:r>
              <a:rPr lang="de-DE" altLang="de-DE" sz="2400" dirty="0"/>
              <a:t>Orte</a:t>
            </a:r>
          </a:p>
          <a:p>
            <a:pPr lvl="1">
              <a:spcBef>
                <a:spcPct val="0"/>
              </a:spcBef>
            </a:pPr>
            <a:r>
              <a:rPr lang="de-DE" altLang="de-DE" sz="2200" dirty="0"/>
              <a:t>Home-Office</a:t>
            </a:r>
          </a:p>
          <a:p>
            <a:pPr lvl="1">
              <a:spcBef>
                <a:spcPct val="0"/>
              </a:spcBef>
            </a:pPr>
            <a:r>
              <a:rPr lang="de-DE" altLang="de-DE" sz="2000" dirty="0"/>
              <a:t>Hörsaal</a:t>
            </a:r>
          </a:p>
          <a:p>
            <a:pPr lvl="1">
              <a:spcBef>
                <a:spcPct val="0"/>
              </a:spcBef>
            </a:pPr>
            <a:r>
              <a:rPr lang="de-DE" altLang="de-DE" sz="2000" dirty="0"/>
              <a:t>Bibliothek (en)</a:t>
            </a:r>
          </a:p>
          <a:p>
            <a:pPr lvl="1">
              <a:spcBef>
                <a:spcPct val="0"/>
              </a:spcBef>
            </a:pPr>
            <a:r>
              <a:rPr lang="de-DE" altLang="de-DE" sz="2000" dirty="0"/>
              <a:t>Mensa</a:t>
            </a:r>
          </a:p>
          <a:p>
            <a:pPr lvl="1">
              <a:spcBef>
                <a:spcPct val="0"/>
              </a:spcBef>
            </a:pPr>
            <a:r>
              <a:rPr lang="de-DE" altLang="de-DE" sz="2000" dirty="0"/>
              <a:t>Cafeteria im Max Stern-Keller</a:t>
            </a:r>
          </a:p>
          <a:p>
            <a:pPr lvl="1">
              <a:spcBef>
                <a:spcPct val="0"/>
              </a:spcBef>
            </a:pPr>
            <a:r>
              <a:rPr lang="de-DE" altLang="de-DE" sz="2000" dirty="0"/>
              <a:t>Kneipen, Clubs usw.</a:t>
            </a:r>
          </a:p>
          <a:p>
            <a:pPr lvl="1">
              <a:spcBef>
                <a:spcPct val="0"/>
              </a:spcBef>
              <a:buFontTx/>
              <a:buNone/>
            </a:pPr>
            <a:endParaRPr lang="de-DE" altLang="de-DE" sz="2000" dirty="0"/>
          </a:p>
        </p:txBody>
      </p:sp>
      <p:sp>
        <p:nvSpPr>
          <p:cNvPr id="13316" name="Fußzeilenplatzhalter 4"/>
          <p:cNvSpPr>
            <a:spLocks noGrp="1"/>
          </p:cNvSpPr>
          <p:nvPr>
            <p:ph type="ftr" sz="quarter" idx="11"/>
          </p:nvPr>
        </p:nvSpPr>
        <p:spPr bwMode="auto">
          <a:xfrm>
            <a:off x="457200" y="6435725"/>
            <a:ext cx="5989638" cy="377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r>
              <a:rPr lang="de-DE" altLang="de-DE">
                <a:latin typeface="Arial" panose="020B0604020202020204" pitchFamily="34" charset="0"/>
              </a:rPr>
              <a:t>Jura in Würzburg</a:t>
            </a:r>
          </a:p>
        </p:txBody>
      </p:sp>
      <p:sp>
        <p:nvSpPr>
          <p:cNvPr id="13317" name="Foliennummernplatzhalt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2CE481B2-3599-48D9-9F64-6EF2722C02D2}" type="slidenum">
              <a:rPr lang="de-DE" altLang="de-DE">
                <a:solidFill>
                  <a:schemeClr val="bg1"/>
                </a:solidFill>
                <a:latin typeface="Arial" panose="020B0604020202020204" pitchFamily="34" charset="0"/>
              </a:rPr>
              <a:pPr fontAlgn="base">
                <a:spcBef>
                  <a:spcPct val="0"/>
                </a:spcBef>
                <a:spcAft>
                  <a:spcPct val="0"/>
                </a:spcAft>
              </a:pPr>
              <a:t>9</a:t>
            </a:fld>
            <a:endParaRPr lang="de-DE" altLang="de-DE">
              <a:solidFill>
                <a:schemeClr val="bg1"/>
              </a:solidFill>
              <a:latin typeface="Arial" panose="020B0604020202020204" pitchFamily="34" charset="0"/>
            </a:endParaRPr>
          </a:p>
        </p:txBody>
      </p:sp>
    </p:spTree>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1313</Words>
  <Application>Microsoft Office PowerPoint</Application>
  <PresentationFormat>Bildschirmpräsentation (4:3)</PresentationFormat>
  <Paragraphs>244</Paragraphs>
  <Slides>28</Slides>
  <Notes>4</Notes>
  <HiddenSlides>0</HiddenSlides>
  <MMClips>0</MMClips>
  <ScaleCrop>false</ScaleCrop>
  <HeadingPairs>
    <vt:vector size="8" baseType="variant">
      <vt:variant>
        <vt:lpstr>Verwendete Schriftarten</vt:lpstr>
      </vt:variant>
      <vt:variant>
        <vt:i4>4</vt:i4>
      </vt:variant>
      <vt:variant>
        <vt:lpstr>Design</vt:lpstr>
      </vt:variant>
      <vt:variant>
        <vt:i4>1</vt:i4>
      </vt:variant>
      <vt:variant>
        <vt:lpstr>Eingebettete OLE-Server</vt:lpstr>
      </vt:variant>
      <vt:variant>
        <vt:i4>1</vt:i4>
      </vt:variant>
      <vt:variant>
        <vt:lpstr>Folientitel</vt:lpstr>
      </vt:variant>
      <vt:variant>
        <vt:i4>28</vt:i4>
      </vt:variant>
    </vt:vector>
  </HeadingPairs>
  <TitlesOfParts>
    <vt:vector size="34" baseType="lpstr">
      <vt:lpstr>Arial</vt:lpstr>
      <vt:lpstr>Calibri</vt:lpstr>
      <vt:lpstr>Calibri Light</vt:lpstr>
      <vt:lpstr>Wingdings</vt:lpstr>
      <vt:lpstr>Office</vt:lpstr>
      <vt:lpstr>Acrobat Document</vt:lpstr>
      <vt:lpstr>Das Studium der Rechtswissenschaft  an der Juristischen Fakultät der Universität Würzburg 17.10.2022</vt:lpstr>
      <vt:lpstr>Chancen: Was können Sie erreichen?</vt:lpstr>
      <vt:lpstr>Anforderungen: Was erwarten wir von Ihnen?</vt:lpstr>
      <vt:lpstr>PowerPoint-Präsentation</vt:lpstr>
      <vt:lpstr>Was muss man tun, um erfolgreich Jura zu studieren?</vt:lpstr>
      <vt:lpstr>Tipps für Jura-Versager</vt:lpstr>
      <vt:lpstr>Juristische Fakultät in Würzburg</vt:lpstr>
      <vt:lpstr>Juristische Fakultät in Würzburg</vt:lpstr>
      <vt:lpstr>Uni-Leben</vt:lpstr>
      <vt:lpstr>PowerPoint-Präsentation</vt:lpstr>
      <vt:lpstr>Kerngebiete des juristischen Studiums</vt:lpstr>
      <vt:lpstr>Zivilrecht</vt:lpstr>
      <vt:lpstr>Strafrecht</vt:lpstr>
      <vt:lpstr>Öffentliches Recht</vt:lpstr>
      <vt:lpstr>Grundlagenfächer</vt:lpstr>
      <vt:lpstr>Schwerpunktbereiche im Würzburger Universitätsstudium</vt:lpstr>
      <vt:lpstr>Zusatzangebote</vt:lpstr>
      <vt:lpstr>Veranstaltungstypen  (z.Zt. Online oder Hybrid)</vt:lpstr>
      <vt:lpstr>Formen der Prüfung</vt:lpstr>
      <vt:lpstr>Literaturtypen</vt:lpstr>
      <vt:lpstr>Würzburger juristische Online-Angebote</vt:lpstr>
      <vt:lpstr>Wichtig: Umgang mit Datenbanken</vt:lpstr>
      <vt:lpstr>Ein typischer Rechtsfall  (aus dem Strafrecht)</vt:lpstr>
      <vt:lpstr>Herausarbeiten des Problems</vt:lpstr>
      <vt:lpstr>Lösungsansätze</vt:lpstr>
      <vt:lpstr>Merke</vt:lpstr>
      <vt:lpstr>Zum Einlesen und Anschauen</vt:lpstr>
      <vt:lpstr>PowerPoint-Präsentation</vt:lpstr>
    </vt:vector>
  </TitlesOfParts>
  <Company>Uni Würzburg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Das Studium der Rechtswissenschaft an der Universität Würzburg</dc:title>
  <dc:creator>Eric Hilgendorf</dc:creator>
  <cp:lastModifiedBy>Nicolas Kutschera</cp:lastModifiedBy>
  <cp:revision>98</cp:revision>
  <dcterms:created xsi:type="dcterms:W3CDTF">2006-02-05T07:22:07Z</dcterms:created>
  <dcterms:modified xsi:type="dcterms:W3CDTF">2022-10-17T07:07:12Z</dcterms:modified>
</cp:coreProperties>
</file>