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61" r:id="rId4"/>
    <p:sldId id="259" r:id="rId5"/>
    <p:sldId id="274" r:id="rId6"/>
    <p:sldId id="275" r:id="rId7"/>
    <p:sldId id="277" r:id="rId8"/>
    <p:sldId id="278" r:id="rId9"/>
    <p:sldId id="279" r:id="rId10"/>
    <p:sldId id="280" r:id="rId11"/>
    <p:sldId id="281" r:id="rId12"/>
    <p:sldId id="282" r:id="rId13"/>
    <p:sldId id="283" r:id="rId14"/>
    <p:sldId id="284" r:id="rId15"/>
    <p:sldId id="285" r:id="rId16"/>
    <p:sldId id="286" r:id="rId17"/>
    <p:sldId id="304" r:id="rId18"/>
    <p:sldId id="287" r:id="rId19"/>
    <p:sldId id="288" r:id="rId20"/>
    <p:sldId id="291" r:id="rId21"/>
    <p:sldId id="292" r:id="rId22"/>
    <p:sldId id="293" r:id="rId23"/>
    <p:sldId id="294" r:id="rId24"/>
    <p:sldId id="290" r:id="rId25"/>
    <p:sldId id="295" r:id="rId26"/>
    <p:sldId id="296" r:id="rId27"/>
    <p:sldId id="297" r:id="rId28"/>
    <p:sldId id="298" r:id="rId29"/>
    <p:sldId id="299" r:id="rId30"/>
    <p:sldId id="300" r:id="rId31"/>
    <p:sldId id="301" r:id="rId32"/>
    <p:sldId id="302" r:id="rId33"/>
    <p:sldId id="303" r:id="rId34"/>
    <p:sldId id="273" r:id="rId35"/>
  </p:sldIdLst>
  <p:sldSz cx="12192000" cy="6858000"/>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BE17DE-3F5D-1077-711C-13B194A887C2}" name="Professur Scherer" initials="PS" userId="S-1-5-21-4209614010-2010573805-1164751633-548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5" d="100"/>
          <a:sy n="115" d="100"/>
        </p:scale>
        <p:origin x="114"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1"/>
            <a:ext cx="2955290" cy="497658"/>
          </a:xfrm>
          <a:prstGeom prst="rect">
            <a:avLst/>
          </a:prstGeom>
        </p:spPr>
        <p:txBody>
          <a:bodyPr vert="horz" lIns="91440" tIns="45720" rIns="91440" bIns="45720" rtlCol="0"/>
          <a:lstStyle>
            <a:lvl1pPr algn="r">
              <a:defRPr sz="1200"/>
            </a:lvl1pPr>
          </a:lstStyle>
          <a:p>
            <a:fld id="{F3985944-3510-4771-A3B7-5C5602CD7EAA}" type="datetimeFigureOut">
              <a:rPr lang="de-DE" smtClean="0"/>
              <a:t>23.01.2024</a:t>
            </a:fld>
            <a:endParaRPr lang="de-DE"/>
          </a:p>
        </p:txBody>
      </p:sp>
      <p:sp>
        <p:nvSpPr>
          <p:cNvPr id="4" name="Folienbildplatzhalter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9"/>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F703B8D2-6ADF-4B16-9409-D516BB90B1FD}" type="slidenum">
              <a:rPr lang="de-DE" smtClean="0"/>
              <a:t>‹Nr.›</a:t>
            </a:fld>
            <a:endParaRPr lang="de-DE"/>
          </a:p>
        </p:txBody>
      </p:sp>
    </p:spTree>
    <p:extLst>
      <p:ext uri="{BB962C8B-B14F-4D97-AF65-F5344CB8AC3E}">
        <p14:creationId xmlns:p14="http://schemas.microsoft.com/office/powerpoint/2010/main" val="4127362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703B8D2-6ADF-4B16-9409-D516BB90B1FD}" type="slidenum">
              <a:rPr lang="de-DE" smtClean="0"/>
              <a:t>1</a:t>
            </a:fld>
            <a:endParaRPr lang="de-DE"/>
          </a:p>
        </p:txBody>
      </p:sp>
    </p:spTree>
    <p:extLst>
      <p:ext uri="{BB962C8B-B14F-4D97-AF65-F5344CB8AC3E}">
        <p14:creationId xmlns:p14="http://schemas.microsoft.com/office/powerpoint/2010/main" val="3570883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703B8D2-6ADF-4B16-9409-D516BB90B1FD}" type="slidenum">
              <a:rPr lang="de-DE" smtClean="0"/>
              <a:t>2</a:t>
            </a:fld>
            <a:endParaRPr lang="de-DE"/>
          </a:p>
        </p:txBody>
      </p:sp>
    </p:spTree>
    <p:extLst>
      <p:ext uri="{BB962C8B-B14F-4D97-AF65-F5344CB8AC3E}">
        <p14:creationId xmlns:p14="http://schemas.microsoft.com/office/powerpoint/2010/main" val="2689871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703B8D2-6ADF-4B16-9409-D516BB90B1FD}" type="slidenum">
              <a:rPr lang="de-DE" smtClean="0"/>
              <a:t>3</a:t>
            </a:fld>
            <a:endParaRPr lang="de-DE"/>
          </a:p>
        </p:txBody>
      </p:sp>
    </p:spTree>
    <p:extLst>
      <p:ext uri="{BB962C8B-B14F-4D97-AF65-F5344CB8AC3E}">
        <p14:creationId xmlns:p14="http://schemas.microsoft.com/office/powerpoint/2010/main" val="2038357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703B8D2-6ADF-4B16-9409-D516BB90B1FD}" type="slidenum">
              <a:rPr lang="de-DE" smtClean="0"/>
              <a:t>4</a:t>
            </a:fld>
            <a:endParaRPr lang="de-DE"/>
          </a:p>
        </p:txBody>
      </p:sp>
    </p:spTree>
    <p:extLst>
      <p:ext uri="{BB962C8B-B14F-4D97-AF65-F5344CB8AC3E}">
        <p14:creationId xmlns:p14="http://schemas.microsoft.com/office/powerpoint/2010/main" val="3229002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703B8D2-6ADF-4B16-9409-D516BB90B1FD}" type="slidenum">
              <a:rPr lang="de-DE" smtClean="0"/>
              <a:t>5</a:t>
            </a:fld>
            <a:endParaRPr lang="de-DE"/>
          </a:p>
        </p:txBody>
      </p:sp>
    </p:spTree>
    <p:extLst>
      <p:ext uri="{BB962C8B-B14F-4D97-AF65-F5344CB8AC3E}">
        <p14:creationId xmlns:p14="http://schemas.microsoft.com/office/powerpoint/2010/main" val="1114505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703B8D2-6ADF-4B16-9409-D516BB90B1FD}" type="slidenum">
              <a:rPr lang="de-DE" smtClean="0"/>
              <a:t>34</a:t>
            </a:fld>
            <a:endParaRPr lang="de-DE"/>
          </a:p>
        </p:txBody>
      </p:sp>
    </p:spTree>
    <p:extLst>
      <p:ext uri="{BB962C8B-B14F-4D97-AF65-F5344CB8AC3E}">
        <p14:creationId xmlns:p14="http://schemas.microsoft.com/office/powerpoint/2010/main" val="873736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8" name="Titel 1"/>
          <p:cNvSpPr>
            <a:spLocks noGrp="1"/>
          </p:cNvSpPr>
          <p:nvPr>
            <p:ph type="ctrTitle" hasCustomPrompt="1"/>
          </p:nvPr>
        </p:nvSpPr>
        <p:spPr>
          <a:xfrm>
            <a:off x="1524000" y="2019981"/>
            <a:ext cx="9144000" cy="2387600"/>
          </a:xfrm>
          <a:prstGeom prst="rect">
            <a:avLst/>
          </a:prstGeom>
        </p:spPr>
        <p:txBody>
          <a:bodyPr anchor="b"/>
          <a:lstStyle>
            <a:lvl1pPr algn="l">
              <a:defRPr sz="6000" baseline="0">
                <a:solidFill>
                  <a:schemeClr val="tx1"/>
                </a:solidFill>
                <a:latin typeface="MetaBold-Roman" panose="02000803000000000000" pitchFamily="2" charset="0"/>
              </a:defRPr>
            </a:lvl1pPr>
          </a:lstStyle>
          <a:p>
            <a:r>
              <a:rPr lang="de-DE" dirty="0"/>
              <a:t>Überschrift einfügen</a:t>
            </a:r>
          </a:p>
        </p:txBody>
      </p:sp>
      <p:sp>
        <p:nvSpPr>
          <p:cNvPr id="9" name="Untertitel 2"/>
          <p:cNvSpPr>
            <a:spLocks noGrp="1"/>
          </p:cNvSpPr>
          <p:nvPr>
            <p:ph type="subTitle" idx="1" hasCustomPrompt="1"/>
          </p:nvPr>
        </p:nvSpPr>
        <p:spPr>
          <a:xfrm>
            <a:off x="1524000" y="4407581"/>
            <a:ext cx="9144000" cy="1655762"/>
          </a:xfrm>
          <a:prstGeom prst="rect">
            <a:avLst/>
          </a:prstGeom>
        </p:spPr>
        <p:txBody>
          <a:bodyPr/>
          <a:lstStyle>
            <a:lvl1pPr marL="0" indent="0" algn="l">
              <a:buNone/>
              <a:defRPr sz="2400">
                <a:solidFill>
                  <a:schemeClr val="tx1"/>
                </a:solidFill>
                <a:latin typeface="MetaBold-Roman" panose="02000803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Unterüberschrift einfügen</a:t>
            </a:r>
          </a:p>
        </p:txBody>
      </p:sp>
      <p:sp>
        <p:nvSpPr>
          <p:cNvPr id="5" name="Bildplatzhalter 11"/>
          <p:cNvSpPr>
            <a:spLocks noGrp="1"/>
          </p:cNvSpPr>
          <p:nvPr>
            <p:ph type="pic" sz="quarter" idx="13" hasCustomPrompt="1"/>
          </p:nvPr>
        </p:nvSpPr>
        <p:spPr>
          <a:xfrm>
            <a:off x="10392000" y="674902"/>
            <a:ext cx="1800000" cy="720000"/>
          </a:xfrm>
          <a:prstGeom prst="rect">
            <a:avLst/>
          </a:prstGeom>
        </p:spPr>
        <p:txBody>
          <a:bodyPr/>
          <a:lstStyle>
            <a:lvl1pPr marL="0" indent="0">
              <a:buNone/>
              <a:defRPr sz="2000" baseline="0"/>
            </a:lvl1pPr>
          </a:lstStyle>
          <a:p>
            <a:r>
              <a:rPr lang="de-DE" dirty="0" err="1"/>
              <a:t>Sublogo</a:t>
            </a:r>
            <a:r>
              <a:rPr lang="de-DE" dirty="0"/>
              <a:t> Format 5:2</a:t>
            </a:r>
          </a:p>
        </p:txBody>
      </p:sp>
      <p:sp>
        <p:nvSpPr>
          <p:cNvPr id="6" name="Datumsplatzhalter 4">
            <a:extLst>
              <a:ext uri="{FF2B5EF4-FFF2-40B4-BE49-F238E27FC236}">
                <a16:creationId xmlns:a16="http://schemas.microsoft.com/office/drawing/2014/main" id="{B779B563-35BA-4EED-8948-7AD09BCA5B93}"/>
              </a:ext>
            </a:extLst>
          </p:cNvPr>
          <p:cNvSpPr>
            <a:spLocks noGrp="1"/>
          </p:cNvSpPr>
          <p:nvPr>
            <p:ph type="dt" sz="half" idx="2"/>
          </p:nvPr>
        </p:nvSpPr>
        <p:spPr>
          <a:xfrm>
            <a:off x="1333500" y="6356350"/>
            <a:ext cx="2743200" cy="365125"/>
          </a:xfrm>
          <a:prstGeom prst="rect">
            <a:avLst/>
          </a:prstGeom>
        </p:spPr>
        <p:txBody>
          <a:bodyPr vert="horz" lIns="91440" tIns="45720" rIns="91440" bIns="45720" rtlCol="0" anchor="ctr"/>
          <a:lstStyle>
            <a:lvl1pPr algn="l">
              <a:defRPr sz="1200">
                <a:solidFill>
                  <a:schemeClr val="bg2">
                    <a:lumMod val="25000"/>
                  </a:schemeClr>
                </a:solidFill>
                <a:latin typeface="MetaNormal-Roman" panose="02000503000000000000" pitchFamily="2" charset="0"/>
              </a:defRPr>
            </a:lvl1pPr>
          </a:lstStyle>
          <a:p>
            <a:fld id="{D229AF35-BA5C-49D7-BC69-2BFCB7A94978}" type="datetimeFigureOut">
              <a:rPr lang="de-DE" smtClean="0"/>
              <a:pPr/>
              <a:t>23.01.2024</a:t>
            </a:fld>
            <a:endParaRPr lang="de-DE" dirty="0"/>
          </a:p>
        </p:txBody>
      </p:sp>
      <p:sp>
        <p:nvSpPr>
          <p:cNvPr id="7" name="Fußzeilenplatzhalter 5">
            <a:extLst>
              <a:ext uri="{FF2B5EF4-FFF2-40B4-BE49-F238E27FC236}">
                <a16:creationId xmlns:a16="http://schemas.microsoft.com/office/drawing/2014/main" id="{5D9715AC-E55D-4BCC-A096-618EBB9D282E}"/>
              </a:ext>
            </a:extLst>
          </p:cNvPr>
          <p:cNvSpPr>
            <a:spLocks noGrp="1"/>
          </p:cNvSpPr>
          <p:nvPr>
            <p:ph type="ftr" sz="quarter" idx="3"/>
          </p:nvPr>
        </p:nvSpPr>
        <p:spPr>
          <a:xfrm>
            <a:off x="4533900" y="6356350"/>
            <a:ext cx="4114800" cy="365125"/>
          </a:xfrm>
          <a:prstGeom prst="rect">
            <a:avLst/>
          </a:prstGeom>
        </p:spPr>
        <p:txBody>
          <a:bodyPr vert="horz" lIns="91440" tIns="45720" rIns="91440" bIns="45720" rtlCol="0" anchor="ctr"/>
          <a:lstStyle>
            <a:lvl1pPr algn="ctr">
              <a:defRPr sz="1200">
                <a:solidFill>
                  <a:schemeClr val="bg2">
                    <a:lumMod val="25000"/>
                  </a:schemeClr>
                </a:solidFill>
                <a:latin typeface="MetaNormal-Roman" panose="02000503000000000000" pitchFamily="2" charset="0"/>
              </a:defRPr>
            </a:lvl1pPr>
          </a:lstStyle>
          <a:p>
            <a:endParaRPr lang="de-DE" dirty="0"/>
          </a:p>
        </p:txBody>
      </p:sp>
      <p:sp>
        <p:nvSpPr>
          <p:cNvPr id="10" name="Foliennummernplatzhalter 11">
            <a:extLst>
              <a:ext uri="{FF2B5EF4-FFF2-40B4-BE49-F238E27FC236}">
                <a16:creationId xmlns:a16="http://schemas.microsoft.com/office/drawing/2014/main" id="{3EABD032-553A-40F6-9127-FDAC24D0868B}"/>
              </a:ext>
            </a:extLst>
          </p:cNvPr>
          <p:cNvSpPr>
            <a:spLocks noGrp="1"/>
          </p:cNvSpPr>
          <p:nvPr>
            <p:ph type="sldNum" sz="quarter" idx="4"/>
          </p:nvPr>
        </p:nvSpPr>
        <p:spPr>
          <a:xfrm>
            <a:off x="9105900" y="6356350"/>
            <a:ext cx="2743200" cy="365125"/>
          </a:xfrm>
          <a:prstGeom prst="rect">
            <a:avLst/>
          </a:prstGeom>
        </p:spPr>
        <p:txBody>
          <a:bodyPr vert="horz" lIns="91440" tIns="45720" rIns="91440" bIns="45720" rtlCol="0" anchor="ctr"/>
          <a:lstStyle>
            <a:lvl1pPr algn="r">
              <a:defRPr sz="1200">
                <a:solidFill>
                  <a:schemeClr val="bg2">
                    <a:lumMod val="25000"/>
                  </a:schemeClr>
                </a:solidFill>
                <a:latin typeface="MetaNormal-Roman" panose="02000503000000000000" pitchFamily="2" charset="0"/>
              </a:defRPr>
            </a:lvl1pPr>
          </a:lstStyle>
          <a:p>
            <a:fld id="{D0D4D83A-7754-49D7-A076-CBFF474FEF1D}" type="slidenum">
              <a:rPr lang="de-DE" smtClean="0"/>
              <a:pPr/>
              <a:t>‹Nr.›</a:t>
            </a:fld>
            <a:endParaRPr lang="de-DE" dirty="0"/>
          </a:p>
        </p:txBody>
      </p:sp>
    </p:spTree>
    <p:extLst>
      <p:ext uri="{BB962C8B-B14F-4D97-AF65-F5344CB8AC3E}">
        <p14:creationId xmlns:p14="http://schemas.microsoft.com/office/powerpoint/2010/main" val="388660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1665514" y="1850571"/>
            <a:ext cx="9612086" cy="1049478"/>
          </a:xfrm>
          <a:prstGeom prst="rect">
            <a:avLst/>
          </a:prstGeom>
        </p:spPr>
        <p:txBody>
          <a:bodyPr/>
          <a:lstStyle>
            <a:lvl1pPr>
              <a:defRPr sz="3600" baseline="0">
                <a:solidFill>
                  <a:schemeClr val="tx1"/>
                </a:solidFill>
                <a:latin typeface="MetaBold-Roman" panose="02000803000000000000" pitchFamily="2" charset="0"/>
              </a:defRPr>
            </a:lvl1pPr>
          </a:lstStyle>
          <a:p>
            <a:r>
              <a:rPr lang="de-DE" dirty="0"/>
              <a:t>Überschrift einfügen</a:t>
            </a:r>
          </a:p>
        </p:txBody>
      </p:sp>
      <p:sp>
        <p:nvSpPr>
          <p:cNvPr id="9" name="Inhaltsplatzhalter 2"/>
          <p:cNvSpPr>
            <a:spLocks noGrp="1"/>
          </p:cNvSpPr>
          <p:nvPr>
            <p:ph idx="1" hasCustomPrompt="1"/>
          </p:nvPr>
        </p:nvSpPr>
        <p:spPr>
          <a:xfrm>
            <a:off x="1665514" y="2982686"/>
            <a:ext cx="9612086" cy="3200412"/>
          </a:xfrm>
          <a:prstGeom prst="rect">
            <a:avLst/>
          </a:prstGeom>
        </p:spPr>
        <p:txBody>
          <a:bodyPr/>
          <a:lstStyle>
            <a:lvl1pPr>
              <a:defRPr baseline="0">
                <a:solidFill>
                  <a:schemeClr val="tx1"/>
                </a:solidFill>
                <a:latin typeface="MetaNormal-Roman" panose="02000503000000000000" pitchFamily="2" charset="0"/>
              </a:defRPr>
            </a:lvl1pPr>
            <a:lvl2pPr>
              <a:defRPr>
                <a:solidFill>
                  <a:schemeClr val="tx1"/>
                </a:solidFill>
                <a:latin typeface="MetaNormal-Roman" panose="02000503000000000000" pitchFamily="2" charset="0"/>
              </a:defRPr>
            </a:lvl2pPr>
            <a:lvl3pPr>
              <a:defRPr>
                <a:solidFill>
                  <a:schemeClr val="tx1"/>
                </a:solidFill>
                <a:latin typeface="MetaNormal-Roman" panose="02000503000000000000" pitchFamily="2" charset="0"/>
              </a:defRPr>
            </a:lvl3pPr>
            <a:lvl4pPr>
              <a:defRPr>
                <a:solidFill>
                  <a:schemeClr val="tx1"/>
                </a:solidFill>
                <a:latin typeface="MetaNormal-Roman" panose="02000503000000000000" pitchFamily="2" charset="0"/>
              </a:defRPr>
            </a:lvl4pPr>
            <a:lvl5pPr>
              <a:defRPr>
                <a:solidFill>
                  <a:schemeClr val="tx1"/>
                </a:solidFill>
                <a:latin typeface="MetaNormal-Roman" panose="02000503000000000000" pitchFamily="2" charset="0"/>
              </a:defRPr>
            </a:lvl5pPr>
          </a:lstStyle>
          <a:p>
            <a:pPr lvl="0"/>
            <a:r>
              <a:rPr lang="de-DE" dirty="0"/>
              <a:t>Aufzählungspunkte einfügen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Bildplatzhalter 11"/>
          <p:cNvSpPr>
            <a:spLocks noGrp="1"/>
          </p:cNvSpPr>
          <p:nvPr>
            <p:ph type="pic" sz="quarter" idx="13" hasCustomPrompt="1"/>
          </p:nvPr>
        </p:nvSpPr>
        <p:spPr>
          <a:xfrm>
            <a:off x="10392000" y="674902"/>
            <a:ext cx="1800000" cy="720000"/>
          </a:xfrm>
          <a:prstGeom prst="rect">
            <a:avLst/>
          </a:prstGeom>
        </p:spPr>
        <p:txBody>
          <a:bodyPr/>
          <a:lstStyle>
            <a:lvl1pPr marL="0" indent="0">
              <a:buNone/>
              <a:defRPr sz="2000" baseline="0"/>
            </a:lvl1pPr>
          </a:lstStyle>
          <a:p>
            <a:r>
              <a:rPr lang="de-DE" dirty="0" err="1"/>
              <a:t>Sublogo</a:t>
            </a:r>
            <a:r>
              <a:rPr lang="de-DE" dirty="0"/>
              <a:t> Format 5:2</a:t>
            </a:r>
          </a:p>
        </p:txBody>
      </p:sp>
      <p:sp>
        <p:nvSpPr>
          <p:cNvPr id="6" name="Datumsplatzhalter 4">
            <a:extLst>
              <a:ext uri="{FF2B5EF4-FFF2-40B4-BE49-F238E27FC236}">
                <a16:creationId xmlns:a16="http://schemas.microsoft.com/office/drawing/2014/main" id="{BB4EEB0F-0E12-450B-B2E6-0B6BBB8510A3}"/>
              </a:ext>
            </a:extLst>
          </p:cNvPr>
          <p:cNvSpPr>
            <a:spLocks noGrp="1"/>
          </p:cNvSpPr>
          <p:nvPr>
            <p:ph type="dt" sz="half" idx="2"/>
          </p:nvPr>
        </p:nvSpPr>
        <p:spPr>
          <a:xfrm>
            <a:off x="1333500" y="6356350"/>
            <a:ext cx="2743200" cy="365125"/>
          </a:xfrm>
          <a:prstGeom prst="rect">
            <a:avLst/>
          </a:prstGeom>
        </p:spPr>
        <p:txBody>
          <a:bodyPr vert="horz" lIns="91440" tIns="45720" rIns="91440" bIns="45720" rtlCol="0" anchor="ctr"/>
          <a:lstStyle>
            <a:lvl1pPr algn="l">
              <a:defRPr sz="1200">
                <a:solidFill>
                  <a:schemeClr val="bg2">
                    <a:lumMod val="25000"/>
                  </a:schemeClr>
                </a:solidFill>
                <a:latin typeface="MetaNormal-Roman" panose="02000503000000000000" pitchFamily="2" charset="0"/>
              </a:defRPr>
            </a:lvl1pPr>
          </a:lstStyle>
          <a:p>
            <a:fld id="{D229AF35-BA5C-49D7-BC69-2BFCB7A94978}" type="datetimeFigureOut">
              <a:rPr lang="de-DE" smtClean="0"/>
              <a:pPr/>
              <a:t>23.01.2024</a:t>
            </a:fld>
            <a:endParaRPr lang="de-DE" dirty="0"/>
          </a:p>
        </p:txBody>
      </p:sp>
      <p:sp>
        <p:nvSpPr>
          <p:cNvPr id="7" name="Fußzeilenplatzhalter 5">
            <a:extLst>
              <a:ext uri="{FF2B5EF4-FFF2-40B4-BE49-F238E27FC236}">
                <a16:creationId xmlns:a16="http://schemas.microsoft.com/office/drawing/2014/main" id="{3898D079-9BF4-43AF-BD83-7DBCF24D59A5}"/>
              </a:ext>
            </a:extLst>
          </p:cNvPr>
          <p:cNvSpPr>
            <a:spLocks noGrp="1"/>
          </p:cNvSpPr>
          <p:nvPr>
            <p:ph type="ftr" sz="quarter" idx="3"/>
          </p:nvPr>
        </p:nvSpPr>
        <p:spPr>
          <a:xfrm>
            <a:off x="4533900" y="6356350"/>
            <a:ext cx="4114800" cy="365125"/>
          </a:xfrm>
          <a:prstGeom prst="rect">
            <a:avLst/>
          </a:prstGeom>
        </p:spPr>
        <p:txBody>
          <a:bodyPr vert="horz" lIns="91440" tIns="45720" rIns="91440" bIns="45720" rtlCol="0" anchor="ctr"/>
          <a:lstStyle>
            <a:lvl1pPr algn="ctr">
              <a:defRPr sz="1200">
                <a:solidFill>
                  <a:schemeClr val="bg2">
                    <a:lumMod val="25000"/>
                  </a:schemeClr>
                </a:solidFill>
                <a:latin typeface="MetaNormal-Roman" panose="02000503000000000000" pitchFamily="2" charset="0"/>
              </a:defRPr>
            </a:lvl1pPr>
          </a:lstStyle>
          <a:p>
            <a:endParaRPr lang="de-DE" dirty="0"/>
          </a:p>
        </p:txBody>
      </p:sp>
      <p:sp>
        <p:nvSpPr>
          <p:cNvPr id="10" name="Foliennummernplatzhalter 11">
            <a:extLst>
              <a:ext uri="{FF2B5EF4-FFF2-40B4-BE49-F238E27FC236}">
                <a16:creationId xmlns:a16="http://schemas.microsoft.com/office/drawing/2014/main" id="{C17DE00F-F76F-4448-8F18-1E8FBCFCB51C}"/>
              </a:ext>
            </a:extLst>
          </p:cNvPr>
          <p:cNvSpPr>
            <a:spLocks noGrp="1"/>
          </p:cNvSpPr>
          <p:nvPr>
            <p:ph type="sldNum" sz="quarter" idx="4"/>
          </p:nvPr>
        </p:nvSpPr>
        <p:spPr>
          <a:xfrm>
            <a:off x="9105900" y="6356350"/>
            <a:ext cx="2743200" cy="365125"/>
          </a:xfrm>
          <a:prstGeom prst="rect">
            <a:avLst/>
          </a:prstGeom>
        </p:spPr>
        <p:txBody>
          <a:bodyPr vert="horz" lIns="91440" tIns="45720" rIns="91440" bIns="45720" rtlCol="0" anchor="ctr"/>
          <a:lstStyle>
            <a:lvl1pPr algn="r">
              <a:defRPr sz="1200">
                <a:solidFill>
                  <a:schemeClr val="bg2">
                    <a:lumMod val="25000"/>
                  </a:schemeClr>
                </a:solidFill>
                <a:latin typeface="MetaNormal-Roman" panose="02000503000000000000" pitchFamily="2" charset="0"/>
              </a:defRPr>
            </a:lvl1pPr>
          </a:lstStyle>
          <a:p>
            <a:fld id="{D0D4D83A-7754-49D7-A076-CBFF474FEF1D}" type="slidenum">
              <a:rPr lang="de-DE" smtClean="0"/>
              <a:pPr/>
              <a:t>‹Nr.›</a:t>
            </a:fld>
            <a:endParaRPr lang="de-DE" dirty="0"/>
          </a:p>
        </p:txBody>
      </p:sp>
    </p:spTree>
    <p:extLst>
      <p:ext uri="{BB962C8B-B14F-4D97-AF65-F5344CB8AC3E}">
        <p14:creationId xmlns:p14="http://schemas.microsoft.com/office/powerpoint/2010/main" val="164962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9" name="Titel 1"/>
          <p:cNvSpPr>
            <a:spLocks noGrp="1"/>
          </p:cNvSpPr>
          <p:nvPr>
            <p:ph type="title" hasCustomPrompt="1"/>
          </p:nvPr>
        </p:nvSpPr>
        <p:spPr>
          <a:xfrm>
            <a:off x="1665514" y="1850571"/>
            <a:ext cx="9612086" cy="1049478"/>
          </a:xfrm>
          <a:prstGeom prst="rect">
            <a:avLst/>
          </a:prstGeom>
        </p:spPr>
        <p:txBody>
          <a:bodyPr/>
          <a:lstStyle>
            <a:lvl1pPr>
              <a:defRPr sz="3600" baseline="0">
                <a:solidFill>
                  <a:schemeClr val="tx1"/>
                </a:solidFill>
                <a:latin typeface="MetaBold-Roman" panose="02000803000000000000" pitchFamily="2" charset="0"/>
              </a:defRPr>
            </a:lvl1pPr>
          </a:lstStyle>
          <a:p>
            <a:r>
              <a:rPr lang="de-DE" dirty="0"/>
              <a:t>Überschrift einfügen</a:t>
            </a:r>
          </a:p>
        </p:txBody>
      </p:sp>
      <p:sp>
        <p:nvSpPr>
          <p:cNvPr id="10" name="Inhaltsplatzhalter 2"/>
          <p:cNvSpPr>
            <a:spLocks noGrp="1"/>
          </p:cNvSpPr>
          <p:nvPr>
            <p:ph idx="1" hasCustomPrompt="1"/>
          </p:nvPr>
        </p:nvSpPr>
        <p:spPr>
          <a:xfrm>
            <a:off x="1665514" y="2982686"/>
            <a:ext cx="4680857" cy="3208564"/>
          </a:xfrm>
          <a:prstGeom prst="rect">
            <a:avLst/>
          </a:prstGeom>
        </p:spPr>
        <p:txBody>
          <a:bodyPr/>
          <a:lstStyle>
            <a:lvl1pPr>
              <a:defRPr baseline="0">
                <a:solidFill>
                  <a:schemeClr val="tx1"/>
                </a:solidFill>
                <a:latin typeface="MetaNormal-Roman" panose="02000503000000000000" pitchFamily="2" charset="0"/>
              </a:defRPr>
            </a:lvl1pPr>
            <a:lvl2pPr>
              <a:defRPr>
                <a:solidFill>
                  <a:schemeClr val="tx1"/>
                </a:solidFill>
                <a:latin typeface="MetaNormal-Roman" panose="02000503000000000000" pitchFamily="2" charset="0"/>
              </a:defRPr>
            </a:lvl2pPr>
            <a:lvl3pPr>
              <a:defRPr>
                <a:solidFill>
                  <a:schemeClr val="tx1"/>
                </a:solidFill>
                <a:latin typeface="MetaNormal-Roman" panose="02000503000000000000" pitchFamily="2" charset="0"/>
              </a:defRPr>
            </a:lvl3pPr>
            <a:lvl4pPr>
              <a:defRPr>
                <a:solidFill>
                  <a:schemeClr val="tx1"/>
                </a:solidFill>
                <a:latin typeface="MetaNormal-Roman" panose="02000503000000000000" pitchFamily="2" charset="0"/>
              </a:defRPr>
            </a:lvl4pPr>
            <a:lvl5pPr>
              <a:defRPr>
                <a:solidFill>
                  <a:schemeClr val="tx1"/>
                </a:solidFill>
                <a:latin typeface="MetaNormal-Roman" panose="02000503000000000000" pitchFamily="2" charset="0"/>
              </a:defRPr>
            </a:lvl5pPr>
          </a:lstStyle>
          <a:p>
            <a:pPr lvl="0"/>
            <a:r>
              <a:rPr lang="de-DE" dirty="0"/>
              <a:t>Erste Ebene einfügen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Inhaltsplatzhalter 2"/>
          <p:cNvSpPr>
            <a:spLocks noGrp="1"/>
          </p:cNvSpPr>
          <p:nvPr>
            <p:ph idx="14" hasCustomPrompt="1"/>
          </p:nvPr>
        </p:nvSpPr>
        <p:spPr>
          <a:xfrm>
            <a:off x="6553201" y="2982686"/>
            <a:ext cx="4724400" cy="3208564"/>
          </a:xfrm>
          <a:prstGeom prst="rect">
            <a:avLst/>
          </a:prstGeom>
        </p:spPr>
        <p:txBody>
          <a:bodyPr/>
          <a:lstStyle>
            <a:lvl1pPr>
              <a:defRPr baseline="0">
                <a:solidFill>
                  <a:schemeClr val="tx1"/>
                </a:solidFill>
                <a:latin typeface="MetaNormal-Roman" panose="02000503000000000000" pitchFamily="2" charset="0"/>
              </a:defRPr>
            </a:lvl1pPr>
            <a:lvl2pPr>
              <a:defRPr>
                <a:solidFill>
                  <a:schemeClr val="tx1"/>
                </a:solidFill>
                <a:latin typeface="MetaNormal-Roman" panose="02000503000000000000" pitchFamily="2" charset="0"/>
              </a:defRPr>
            </a:lvl2pPr>
            <a:lvl3pPr>
              <a:defRPr>
                <a:solidFill>
                  <a:schemeClr val="tx1"/>
                </a:solidFill>
                <a:latin typeface="MetaNormal-Roman" panose="02000503000000000000" pitchFamily="2" charset="0"/>
              </a:defRPr>
            </a:lvl3pPr>
            <a:lvl4pPr>
              <a:defRPr>
                <a:solidFill>
                  <a:schemeClr val="tx1"/>
                </a:solidFill>
                <a:latin typeface="MetaNormal-Roman" panose="02000503000000000000" pitchFamily="2" charset="0"/>
              </a:defRPr>
            </a:lvl4pPr>
            <a:lvl5pPr>
              <a:defRPr>
                <a:solidFill>
                  <a:schemeClr val="tx1"/>
                </a:solidFill>
                <a:latin typeface="MetaNormal-Roman" panose="02000503000000000000" pitchFamily="2" charset="0"/>
              </a:defRPr>
            </a:lvl5pPr>
          </a:lstStyle>
          <a:p>
            <a:pPr lvl="0"/>
            <a:r>
              <a:rPr lang="de-DE" dirty="0"/>
              <a:t>Erste Ebene einfügen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Bildplatzhalter 11"/>
          <p:cNvSpPr>
            <a:spLocks noGrp="1"/>
          </p:cNvSpPr>
          <p:nvPr>
            <p:ph type="pic" sz="quarter" idx="13" hasCustomPrompt="1"/>
          </p:nvPr>
        </p:nvSpPr>
        <p:spPr>
          <a:xfrm>
            <a:off x="10392000" y="674902"/>
            <a:ext cx="1800000" cy="720000"/>
          </a:xfrm>
          <a:prstGeom prst="rect">
            <a:avLst/>
          </a:prstGeom>
        </p:spPr>
        <p:txBody>
          <a:bodyPr/>
          <a:lstStyle>
            <a:lvl1pPr marL="0" indent="0">
              <a:buNone/>
              <a:defRPr sz="2000" baseline="0"/>
            </a:lvl1pPr>
          </a:lstStyle>
          <a:p>
            <a:r>
              <a:rPr lang="de-DE" dirty="0" err="1"/>
              <a:t>Sublogo</a:t>
            </a:r>
            <a:r>
              <a:rPr lang="de-DE" dirty="0"/>
              <a:t> Format 5:2</a:t>
            </a:r>
          </a:p>
        </p:txBody>
      </p:sp>
      <p:sp>
        <p:nvSpPr>
          <p:cNvPr id="7" name="Datumsplatzhalter 4">
            <a:extLst>
              <a:ext uri="{FF2B5EF4-FFF2-40B4-BE49-F238E27FC236}">
                <a16:creationId xmlns:a16="http://schemas.microsoft.com/office/drawing/2014/main" id="{89BB8175-CAF8-44EE-ABA7-89DCE276A4C0}"/>
              </a:ext>
            </a:extLst>
          </p:cNvPr>
          <p:cNvSpPr>
            <a:spLocks noGrp="1"/>
          </p:cNvSpPr>
          <p:nvPr>
            <p:ph type="dt" sz="half" idx="2"/>
          </p:nvPr>
        </p:nvSpPr>
        <p:spPr>
          <a:xfrm>
            <a:off x="1333500" y="6356350"/>
            <a:ext cx="2743200" cy="365125"/>
          </a:xfrm>
          <a:prstGeom prst="rect">
            <a:avLst/>
          </a:prstGeom>
        </p:spPr>
        <p:txBody>
          <a:bodyPr vert="horz" lIns="91440" tIns="45720" rIns="91440" bIns="45720" rtlCol="0" anchor="ctr"/>
          <a:lstStyle>
            <a:lvl1pPr algn="l">
              <a:defRPr sz="1200">
                <a:solidFill>
                  <a:schemeClr val="bg2">
                    <a:lumMod val="25000"/>
                  </a:schemeClr>
                </a:solidFill>
                <a:latin typeface="MetaNormal-Roman" panose="02000503000000000000" pitchFamily="2" charset="0"/>
              </a:defRPr>
            </a:lvl1pPr>
          </a:lstStyle>
          <a:p>
            <a:fld id="{D229AF35-BA5C-49D7-BC69-2BFCB7A94978}" type="datetimeFigureOut">
              <a:rPr lang="de-DE" smtClean="0"/>
              <a:pPr/>
              <a:t>23.01.2024</a:t>
            </a:fld>
            <a:endParaRPr lang="de-DE" dirty="0"/>
          </a:p>
        </p:txBody>
      </p:sp>
      <p:sp>
        <p:nvSpPr>
          <p:cNvPr id="8" name="Fußzeilenplatzhalter 5">
            <a:extLst>
              <a:ext uri="{FF2B5EF4-FFF2-40B4-BE49-F238E27FC236}">
                <a16:creationId xmlns:a16="http://schemas.microsoft.com/office/drawing/2014/main" id="{7DD0D61B-1DDB-48F4-8449-4D04D600A1F9}"/>
              </a:ext>
            </a:extLst>
          </p:cNvPr>
          <p:cNvSpPr>
            <a:spLocks noGrp="1"/>
          </p:cNvSpPr>
          <p:nvPr>
            <p:ph type="ftr" sz="quarter" idx="3"/>
          </p:nvPr>
        </p:nvSpPr>
        <p:spPr>
          <a:xfrm>
            <a:off x="4533900" y="6356350"/>
            <a:ext cx="4114800" cy="365125"/>
          </a:xfrm>
          <a:prstGeom prst="rect">
            <a:avLst/>
          </a:prstGeom>
        </p:spPr>
        <p:txBody>
          <a:bodyPr vert="horz" lIns="91440" tIns="45720" rIns="91440" bIns="45720" rtlCol="0" anchor="ctr"/>
          <a:lstStyle>
            <a:lvl1pPr algn="ctr">
              <a:defRPr sz="1200">
                <a:solidFill>
                  <a:schemeClr val="bg2">
                    <a:lumMod val="25000"/>
                  </a:schemeClr>
                </a:solidFill>
                <a:latin typeface="MetaNormal-Roman" panose="02000503000000000000" pitchFamily="2" charset="0"/>
              </a:defRPr>
            </a:lvl1pPr>
          </a:lstStyle>
          <a:p>
            <a:endParaRPr lang="de-DE" dirty="0"/>
          </a:p>
        </p:txBody>
      </p:sp>
      <p:sp>
        <p:nvSpPr>
          <p:cNvPr id="12" name="Foliennummernplatzhalter 11">
            <a:extLst>
              <a:ext uri="{FF2B5EF4-FFF2-40B4-BE49-F238E27FC236}">
                <a16:creationId xmlns:a16="http://schemas.microsoft.com/office/drawing/2014/main" id="{BBE44432-F93D-40BE-9742-D6D931576821}"/>
              </a:ext>
            </a:extLst>
          </p:cNvPr>
          <p:cNvSpPr>
            <a:spLocks noGrp="1"/>
          </p:cNvSpPr>
          <p:nvPr>
            <p:ph type="sldNum" sz="quarter" idx="4"/>
          </p:nvPr>
        </p:nvSpPr>
        <p:spPr>
          <a:xfrm>
            <a:off x="9105900" y="6356350"/>
            <a:ext cx="2743200" cy="365125"/>
          </a:xfrm>
          <a:prstGeom prst="rect">
            <a:avLst/>
          </a:prstGeom>
        </p:spPr>
        <p:txBody>
          <a:bodyPr vert="horz" lIns="91440" tIns="45720" rIns="91440" bIns="45720" rtlCol="0" anchor="ctr"/>
          <a:lstStyle>
            <a:lvl1pPr algn="r">
              <a:defRPr sz="1200">
                <a:solidFill>
                  <a:schemeClr val="bg2">
                    <a:lumMod val="25000"/>
                  </a:schemeClr>
                </a:solidFill>
                <a:latin typeface="MetaNormal-Roman" panose="02000503000000000000" pitchFamily="2" charset="0"/>
              </a:defRPr>
            </a:lvl1pPr>
          </a:lstStyle>
          <a:p>
            <a:fld id="{D0D4D83A-7754-49D7-A076-CBFF474FEF1D}" type="slidenum">
              <a:rPr lang="de-DE" smtClean="0"/>
              <a:pPr/>
              <a:t>‹Nr.›</a:t>
            </a:fld>
            <a:endParaRPr lang="de-DE" dirty="0"/>
          </a:p>
        </p:txBody>
      </p:sp>
    </p:spTree>
    <p:extLst>
      <p:ext uri="{BB962C8B-B14F-4D97-AF65-F5344CB8AC3E}">
        <p14:creationId xmlns:p14="http://schemas.microsoft.com/office/powerpoint/2010/main" val="2474407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1306285" y="3064782"/>
            <a:ext cx="10515600" cy="1325563"/>
          </a:xfrm>
          <a:prstGeom prst="rect">
            <a:avLst/>
          </a:prstGeom>
        </p:spPr>
        <p:txBody>
          <a:bodyPr/>
          <a:lstStyle>
            <a:lvl1pPr algn="ctr">
              <a:defRPr>
                <a:solidFill>
                  <a:schemeClr val="tx1"/>
                </a:solidFill>
                <a:latin typeface="MetaBold-Roman" panose="02000803000000000000" pitchFamily="2" charset="0"/>
              </a:defRPr>
            </a:lvl1pPr>
          </a:lstStyle>
          <a:p>
            <a:r>
              <a:rPr lang="de-DE" dirty="0"/>
              <a:t>Überschrift einfügen</a:t>
            </a:r>
          </a:p>
        </p:txBody>
      </p:sp>
      <p:sp>
        <p:nvSpPr>
          <p:cNvPr id="4" name="Bildplatzhalter 11"/>
          <p:cNvSpPr>
            <a:spLocks noGrp="1"/>
          </p:cNvSpPr>
          <p:nvPr>
            <p:ph type="pic" sz="quarter" idx="13" hasCustomPrompt="1"/>
          </p:nvPr>
        </p:nvSpPr>
        <p:spPr>
          <a:xfrm>
            <a:off x="10392000" y="674902"/>
            <a:ext cx="1800000" cy="720000"/>
          </a:xfrm>
          <a:prstGeom prst="rect">
            <a:avLst/>
          </a:prstGeom>
        </p:spPr>
        <p:txBody>
          <a:bodyPr/>
          <a:lstStyle>
            <a:lvl1pPr marL="0" indent="0">
              <a:buNone/>
              <a:defRPr sz="2000" baseline="0"/>
            </a:lvl1pPr>
          </a:lstStyle>
          <a:p>
            <a:r>
              <a:rPr lang="de-DE" dirty="0" err="1"/>
              <a:t>Sublogo</a:t>
            </a:r>
            <a:r>
              <a:rPr lang="de-DE" dirty="0"/>
              <a:t> Format 5:2</a:t>
            </a:r>
          </a:p>
        </p:txBody>
      </p:sp>
      <p:sp>
        <p:nvSpPr>
          <p:cNvPr id="5" name="Datumsplatzhalter 4">
            <a:extLst>
              <a:ext uri="{FF2B5EF4-FFF2-40B4-BE49-F238E27FC236}">
                <a16:creationId xmlns:a16="http://schemas.microsoft.com/office/drawing/2014/main" id="{5255D644-F580-4ACC-93C6-7FE4E083BEDB}"/>
              </a:ext>
            </a:extLst>
          </p:cNvPr>
          <p:cNvSpPr>
            <a:spLocks noGrp="1"/>
          </p:cNvSpPr>
          <p:nvPr>
            <p:ph type="dt" sz="half" idx="2"/>
          </p:nvPr>
        </p:nvSpPr>
        <p:spPr>
          <a:xfrm>
            <a:off x="1333500" y="6356350"/>
            <a:ext cx="2743200" cy="365125"/>
          </a:xfrm>
          <a:prstGeom prst="rect">
            <a:avLst/>
          </a:prstGeom>
        </p:spPr>
        <p:txBody>
          <a:bodyPr vert="horz" lIns="91440" tIns="45720" rIns="91440" bIns="45720" rtlCol="0" anchor="ctr"/>
          <a:lstStyle>
            <a:lvl1pPr algn="l">
              <a:defRPr sz="1200">
                <a:solidFill>
                  <a:schemeClr val="bg2">
                    <a:lumMod val="25000"/>
                  </a:schemeClr>
                </a:solidFill>
                <a:latin typeface="MetaNormal-Roman" panose="02000503000000000000" pitchFamily="2" charset="0"/>
              </a:defRPr>
            </a:lvl1pPr>
          </a:lstStyle>
          <a:p>
            <a:fld id="{D229AF35-BA5C-49D7-BC69-2BFCB7A94978}" type="datetimeFigureOut">
              <a:rPr lang="de-DE" smtClean="0"/>
              <a:pPr/>
              <a:t>23.01.2024</a:t>
            </a:fld>
            <a:endParaRPr lang="de-DE" dirty="0"/>
          </a:p>
        </p:txBody>
      </p:sp>
      <p:sp>
        <p:nvSpPr>
          <p:cNvPr id="6" name="Fußzeilenplatzhalter 5">
            <a:extLst>
              <a:ext uri="{FF2B5EF4-FFF2-40B4-BE49-F238E27FC236}">
                <a16:creationId xmlns:a16="http://schemas.microsoft.com/office/drawing/2014/main" id="{9E8DBA80-2A83-4149-97A9-A6D36F78B825}"/>
              </a:ext>
            </a:extLst>
          </p:cNvPr>
          <p:cNvSpPr>
            <a:spLocks noGrp="1"/>
          </p:cNvSpPr>
          <p:nvPr>
            <p:ph type="ftr" sz="quarter" idx="3"/>
          </p:nvPr>
        </p:nvSpPr>
        <p:spPr>
          <a:xfrm>
            <a:off x="4533900" y="6356350"/>
            <a:ext cx="4114800" cy="365125"/>
          </a:xfrm>
          <a:prstGeom prst="rect">
            <a:avLst/>
          </a:prstGeom>
        </p:spPr>
        <p:txBody>
          <a:bodyPr vert="horz" lIns="91440" tIns="45720" rIns="91440" bIns="45720" rtlCol="0" anchor="ctr"/>
          <a:lstStyle>
            <a:lvl1pPr algn="ctr">
              <a:defRPr sz="1200">
                <a:solidFill>
                  <a:schemeClr val="bg2">
                    <a:lumMod val="25000"/>
                  </a:schemeClr>
                </a:solidFill>
                <a:latin typeface="MetaNormal-Roman" panose="02000503000000000000" pitchFamily="2" charset="0"/>
              </a:defRPr>
            </a:lvl1pPr>
          </a:lstStyle>
          <a:p>
            <a:endParaRPr lang="de-DE" dirty="0"/>
          </a:p>
        </p:txBody>
      </p:sp>
      <p:sp>
        <p:nvSpPr>
          <p:cNvPr id="8" name="Foliennummernplatzhalter 11">
            <a:extLst>
              <a:ext uri="{FF2B5EF4-FFF2-40B4-BE49-F238E27FC236}">
                <a16:creationId xmlns:a16="http://schemas.microsoft.com/office/drawing/2014/main" id="{6455A00A-AE1E-4281-AD40-AE014ED90A2A}"/>
              </a:ext>
            </a:extLst>
          </p:cNvPr>
          <p:cNvSpPr>
            <a:spLocks noGrp="1"/>
          </p:cNvSpPr>
          <p:nvPr>
            <p:ph type="sldNum" sz="quarter" idx="4"/>
          </p:nvPr>
        </p:nvSpPr>
        <p:spPr>
          <a:xfrm>
            <a:off x="9105900" y="6356350"/>
            <a:ext cx="2743200" cy="365125"/>
          </a:xfrm>
          <a:prstGeom prst="rect">
            <a:avLst/>
          </a:prstGeom>
        </p:spPr>
        <p:txBody>
          <a:bodyPr vert="horz" lIns="91440" tIns="45720" rIns="91440" bIns="45720" rtlCol="0" anchor="ctr"/>
          <a:lstStyle>
            <a:lvl1pPr algn="r">
              <a:defRPr sz="1200">
                <a:solidFill>
                  <a:schemeClr val="bg2">
                    <a:lumMod val="25000"/>
                  </a:schemeClr>
                </a:solidFill>
                <a:latin typeface="MetaNormal-Roman" panose="02000503000000000000" pitchFamily="2" charset="0"/>
              </a:defRPr>
            </a:lvl1pPr>
          </a:lstStyle>
          <a:p>
            <a:fld id="{D0D4D83A-7754-49D7-A076-CBFF474FEF1D}" type="slidenum">
              <a:rPr lang="de-DE" smtClean="0"/>
              <a:pPr/>
              <a:t>‹Nr.›</a:t>
            </a:fld>
            <a:endParaRPr lang="de-DE" dirty="0"/>
          </a:p>
        </p:txBody>
      </p:sp>
    </p:spTree>
    <p:extLst>
      <p:ext uri="{BB962C8B-B14F-4D97-AF65-F5344CB8AC3E}">
        <p14:creationId xmlns:p14="http://schemas.microsoft.com/office/powerpoint/2010/main" val="119008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Bildplatzhalter 11"/>
          <p:cNvSpPr>
            <a:spLocks noGrp="1"/>
          </p:cNvSpPr>
          <p:nvPr>
            <p:ph type="pic" sz="quarter" idx="13" hasCustomPrompt="1"/>
          </p:nvPr>
        </p:nvSpPr>
        <p:spPr>
          <a:xfrm>
            <a:off x="10392000" y="674902"/>
            <a:ext cx="1800000" cy="720000"/>
          </a:xfrm>
          <a:prstGeom prst="rect">
            <a:avLst/>
          </a:prstGeom>
        </p:spPr>
        <p:txBody>
          <a:bodyPr/>
          <a:lstStyle>
            <a:lvl1pPr marL="0" indent="0">
              <a:buNone/>
              <a:defRPr sz="2000" baseline="0"/>
            </a:lvl1pPr>
          </a:lstStyle>
          <a:p>
            <a:r>
              <a:rPr lang="de-DE" dirty="0" err="1"/>
              <a:t>Sublogo</a:t>
            </a:r>
            <a:r>
              <a:rPr lang="de-DE" dirty="0"/>
              <a:t> Format 5:2</a:t>
            </a:r>
          </a:p>
        </p:txBody>
      </p:sp>
      <p:sp>
        <p:nvSpPr>
          <p:cNvPr id="3" name="Datumsplatzhalter 4">
            <a:extLst>
              <a:ext uri="{FF2B5EF4-FFF2-40B4-BE49-F238E27FC236}">
                <a16:creationId xmlns:a16="http://schemas.microsoft.com/office/drawing/2014/main" id="{4E716E30-9F02-4BDF-8D93-8A3853B9E532}"/>
              </a:ext>
            </a:extLst>
          </p:cNvPr>
          <p:cNvSpPr>
            <a:spLocks noGrp="1"/>
          </p:cNvSpPr>
          <p:nvPr>
            <p:ph type="dt" sz="half" idx="2"/>
          </p:nvPr>
        </p:nvSpPr>
        <p:spPr>
          <a:xfrm>
            <a:off x="1333500" y="6356350"/>
            <a:ext cx="2743200" cy="365125"/>
          </a:xfrm>
          <a:prstGeom prst="rect">
            <a:avLst/>
          </a:prstGeom>
        </p:spPr>
        <p:txBody>
          <a:bodyPr vert="horz" lIns="91440" tIns="45720" rIns="91440" bIns="45720" rtlCol="0" anchor="ctr"/>
          <a:lstStyle>
            <a:lvl1pPr algn="l">
              <a:defRPr sz="1200">
                <a:solidFill>
                  <a:schemeClr val="bg2">
                    <a:lumMod val="25000"/>
                  </a:schemeClr>
                </a:solidFill>
                <a:latin typeface="MetaNormal-Roman" panose="02000503000000000000" pitchFamily="2" charset="0"/>
              </a:defRPr>
            </a:lvl1pPr>
          </a:lstStyle>
          <a:p>
            <a:fld id="{D229AF35-BA5C-49D7-BC69-2BFCB7A94978}" type="datetimeFigureOut">
              <a:rPr lang="de-DE" smtClean="0"/>
              <a:pPr/>
              <a:t>23.01.2024</a:t>
            </a:fld>
            <a:endParaRPr lang="de-DE" dirty="0"/>
          </a:p>
        </p:txBody>
      </p:sp>
      <p:sp>
        <p:nvSpPr>
          <p:cNvPr id="4" name="Fußzeilenplatzhalter 5">
            <a:extLst>
              <a:ext uri="{FF2B5EF4-FFF2-40B4-BE49-F238E27FC236}">
                <a16:creationId xmlns:a16="http://schemas.microsoft.com/office/drawing/2014/main" id="{B72462E3-59A2-4D37-9EFF-8746AC69F32B}"/>
              </a:ext>
            </a:extLst>
          </p:cNvPr>
          <p:cNvSpPr>
            <a:spLocks noGrp="1"/>
          </p:cNvSpPr>
          <p:nvPr>
            <p:ph type="ftr" sz="quarter" idx="3"/>
          </p:nvPr>
        </p:nvSpPr>
        <p:spPr>
          <a:xfrm>
            <a:off x="4533900" y="6356350"/>
            <a:ext cx="4114800" cy="365125"/>
          </a:xfrm>
          <a:prstGeom prst="rect">
            <a:avLst/>
          </a:prstGeom>
        </p:spPr>
        <p:txBody>
          <a:bodyPr vert="horz" lIns="91440" tIns="45720" rIns="91440" bIns="45720" rtlCol="0" anchor="ctr"/>
          <a:lstStyle>
            <a:lvl1pPr algn="ctr">
              <a:defRPr sz="1200">
                <a:solidFill>
                  <a:schemeClr val="bg2">
                    <a:lumMod val="25000"/>
                  </a:schemeClr>
                </a:solidFill>
                <a:latin typeface="MetaNormal-Roman" panose="02000503000000000000" pitchFamily="2" charset="0"/>
              </a:defRPr>
            </a:lvl1pPr>
          </a:lstStyle>
          <a:p>
            <a:endParaRPr lang="de-DE" dirty="0"/>
          </a:p>
        </p:txBody>
      </p:sp>
      <p:sp>
        <p:nvSpPr>
          <p:cNvPr id="6" name="Foliennummernplatzhalter 11">
            <a:extLst>
              <a:ext uri="{FF2B5EF4-FFF2-40B4-BE49-F238E27FC236}">
                <a16:creationId xmlns:a16="http://schemas.microsoft.com/office/drawing/2014/main" id="{6A6A21C2-86A1-44FE-B724-55DE8CDFD576}"/>
              </a:ext>
            </a:extLst>
          </p:cNvPr>
          <p:cNvSpPr>
            <a:spLocks noGrp="1"/>
          </p:cNvSpPr>
          <p:nvPr>
            <p:ph type="sldNum" sz="quarter" idx="4"/>
          </p:nvPr>
        </p:nvSpPr>
        <p:spPr>
          <a:xfrm>
            <a:off x="9105900" y="6356350"/>
            <a:ext cx="2743200" cy="365125"/>
          </a:xfrm>
          <a:prstGeom prst="rect">
            <a:avLst/>
          </a:prstGeom>
        </p:spPr>
        <p:txBody>
          <a:bodyPr vert="horz" lIns="91440" tIns="45720" rIns="91440" bIns="45720" rtlCol="0" anchor="ctr"/>
          <a:lstStyle>
            <a:lvl1pPr algn="r">
              <a:defRPr sz="1200">
                <a:solidFill>
                  <a:schemeClr val="bg2">
                    <a:lumMod val="25000"/>
                  </a:schemeClr>
                </a:solidFill>
                <a:latin typeface="MetaNormal-Roman" panose="02000503000000000000" pitchFamily="2" charset="0"/>
              </a:defRPr>
            </a:lvl1pPr>
          </a:lstStyle>
          <a:p>
            <a:fld id="{D0D4D83A-7754-49D7-A076-CBFF474FEF1D}" type="slidenum">
              <a:rPr lang="de-DE" smtClean="0"/>
              <a:pPr/>
              <a:t>‹Nr.›</a:t>
            </a:fld>
            <a:endParaRPr lang="de-DE" dirty="0"/>
          </a:p>
        </p:txBody>
      </p:sp>
    </p:spTree>
    <p:extLst>
      <p:ext uri="{BB962C8B-B14F-4D97-AF65-F5344CB8AC3E}">
        <p14:creationId xmlns:p14="http://schemas.microsoft.com/office/powerpoint/2010/main" val="194347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9" name="Titel 1"/>
          <p:cNvSpPr>
            <a:spLocks noGrp="1"/>
          </p:cNvSpPr>
          <p:nvPr>
            <p:ph type="title" hasCustomPrompt="1"/>
          </p:nvPr>
        </p:nvSpPr>
        <p:spPr>
          <a:xfrm>
            <a:off x="1382486" y="2062415"/>
            <a:ext cx="4467226" cy="1207886"/>
          </a:xfrm>
          <a:prstGeom prst="rect">
            <a:avLst/>
          </a:prstGeom>
        </p:spPr>
        <p:txBody>
          <a:bodyPr anchor="b"/>
          <a:lstStyle>
            <a:lvl1pPr>
              <a:defRPr sz="3200">
                <a:solidFill>
                  <a:schemeClr val="tx1"/>
                </a:solidFill>
                <a:latin typeface="MetaBold-Roman" panose="02000803000000000000" pitchFamily="2" charset="0"/>
              </a:defRPr>
            </a:lvl1pPr>
          </a:lstStyle>
          <a:p>
            <a:r>
              <a:rPr lang="de-DE" dirty="0"/>
              <a:t>Überschrift einfügen</a:t>
            </a:r>
          </a:p>
        </p:txBody>
      </p:sp>
      <p:sp>
        <p:nvSpPr>
          <p:cNvPr id="10" name="Bildplatzhalter 2"/>
          <p:cNvSpPr>
            <a:spLocks noGrp="1"/>
          </p:cNvSpPr>
          <p:nvPr>
            <p:ph type="pic" idx="1" hasCustomPrompt="1"/>
          </p:nvPr>
        </p:nvSpPr>
        <p:spPr>
          <a:xfrm>
            <a:off x="6291941" y="2062415"/>
            <a:ext cx="5455331" cy="3609042"/>
          </a:xfrm>
          <a:prstGeom prst="rect">
            <a:avLst/>
          </a:prstGeom>
        </p:spPr>
        <p:txBody>
          <a:bodyPr/>
          <a:lstStyle>
            <a:lvl1pPr marL="0" indent="0">
              <a:buNone/>
              <a:defRPr sz="3200" baseline="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einfügen</a:t>
            </a:r>
          </a:p>
        </p:txBody>
      </p:sp>
      <p:sp>
        <p:nvSpPr>
          <p:cNvPr id="11" name="Textplatzhalter 3"/>
          <p:cNvSpPr>
            <a:spLocks noGrp="1"/>
          </p:cNvSpPr>
          <p:nvPr>
            <p:ph type="body" sz="half" idx="2" hasCustomPrompt="1"/>
          </p:nvPr>
        </p:nvSpPr>
        <p:spPr>
          <a:xfrm>
            <a:off x="1382486" y="3382535"/>
            <a:ext cx="4467226" cy="2810102"/>
          </a:xfrm>
          <a:prstGeom prst="rect">
            <a:avLst/>
          </a:prstGeom>
        </p:spPr>
        <p:txBody>
          <a:bodyPr/>
          <a:lstStyle>
            <a:lvl1pPr marL="0" indent="0">
              <a:lnSpc>
                <a:spcPct val="100000"/>
              </a:lnSpc>
              <a:buNone/>
              <a:defRPr lang="de-DE" sz="1800" dirty="0" smtClean="0">
                <a:solidFill>
                  <a:schemeClr val="tx1"/>
                </a:solidFill>
                <a:latin typeface="MetaNormal-Roman" panose="02000503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Cat ipsum dolor sit </a:t>
            </a:r>
            <a:r>
              <a:rPr lang="en-US" dirty="0" err="1"/>
              <a:t>amet</a:t>
            </a:r>
            <a:r>
              <a:rPr lang="en-US" dirty="0"/>
              <a:t>, sniff catnip and act crazy. Purr paw your face to wake you up in the morning </a:t>
            </a:r>
            <a:r>
              <a:rPr lang="en-US" dirty="0" err="1"/>
              <a:t>furball</a:t>
            </a:r>
            <a:r>
              <a:rPr lang="en-US" dirty="0"/>
              <a:t> roll </a:t>
            </a:r>
            <a:r>
              <a:rPr lang="en-US" dirty="0" err="1"/>
              <a:t>roll</a:t>
            </a:r>
            <a:r>
              <a:rPr lang="en-US" dirty="0"/>
              <a:t> </a:t>
            </a:r>
            <a:r>
              <a:rPr lang="en-US" dirty="0" err="1"/>
              <a:t>roll</a:t>
            </a:r>
            <a:r>
              <a:rPr lang="en-US" dirty="0"/>
              <a:t>. Howl on top of tall thing. What a cat-ass-trophy! immediately regret falling into bathtub yet is good you understand your place in my world eat fish on floor. Cat playing a fiddle in hey diddle </a:t>
            </a:r>
            <a:r>
              <a:rPr lang="en-US" dirty="0" err="1"/>
              <a:t>diddle</a:t>
            </a:r>
            <a:r>
              <a:rPr lang="en-US" dirty="0"/>
              <a:t>? </a:t>
            </a:r>
            <a:endParaRPr lang="de-DE" dirty="0"/>
          </a:p>
        </p:txBody>
      </p:sp>
      <p:sp>
        <p:nvSpPr>
          <p:cNvPr id="7" name="Bildplatzhalter 11"/>
          <p:cNvSpPr>
            <a:spLocks noGrp="1"/>
          </p:cNvSpPr>
          <p:nvPr>
            <p:ph type="pic" sz="quarter" idx="13" hasCustomPrompt="1"/>
          </p:nvPr>
        </p:nvSpPr>
        <p:spPr>
          <a:xfrm>
            <a:off x="10392000" y="674902"/>
            <a:ext cx="1800000" cy="720000"/>
          </a:xfrm>
          <a:prstGeom prst="rect">
            <a:avLst/>
          </a:prstGeom>
        </p:spPr>
        <p:txBody>
          <a:bodyPr/>
          <a:lstStyle>
            <a:lvl1pPr marL="0" indent="0">
              <a:buNone/>
              <a:defRPr sz="2000" baseline="0"/>
            </a:lvl1pPr>
          </a:lstStyle>
          <a:p>
            <a:r>
              <a:rPr lang="de-DE" dirty="0" err="1"/>
              <a:t>Sublogo</a:t>
            </a:r>
            <a:r>
              <a:rPr lang="de-DE" dirty="0"/>
              <a:t> Format 5:2</a:t>
            </a:r>
          </a:p>
        </p:txBody>
      </p:sp>
      <p:sp>
        <p:nvSpPr>
          <p:cNvPr id="6" name="Textplatzhalter 3"/>
          <p:cNvSpPr>
            <a:spLocks noGrp="1"/>
          </p:cNvSpPr>
          <p:nvPr>
            <p:ph type="body" sz="half" idx="14" hasCustomPrompt="1"/>
          </p:nvPr>
        </p:nvSpPr>
        <p:spPr>
          <a:xfrm>
            <a:off x="6291940" y="5671457"/>
            <a:ext cx="5455331" cy="521180"/>
          </a:xfrm>
          <a:prstGeom prst="rect">
            <a:avLst/>
          </a:prstGeom>
        </p:spPr>
        <p:txBody>
          <a:bodyPr/>
          <a:lstStyle>
            <a:lvl1pPr marL="0" indent="0">
              <a:lnSpc>
                <a:spcPct val="100000"/>
              </a:lnSpc>
              <a:buNone/>
              <a:defRPr lang="de-DE" sz="1400" dirty="0" smtClean="0">
                <a:solidFill>
                  <a:schemeClr val="tx1"/>
                </a:solidFill>
                <a:latin typeface="MetaNormal-Roman" panose="02000503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Bildnachweis</a:t>
            </a:r>
            <a:endParaRPr lang="de-DE" dirty="0"/>
          </a:p>
        </p:txBody>
      </p:sp>
      <p:sp>
        <p:nvSpPr>
          <p:cNvPr id="8" name="Datumsplatzhalter 4">
            <a:extLst>
              <a:ext uri="{FF2B5EF4-FFF2-40B4-BE49-F238E27FC236}">
                <a16:creationId xmlns:a16="http://schemas.microsoft.com/office/drawing/2014/main" id="{FB4F2E29-E7DE-480A-9545-5D8F6480817C}"/>
              </a:ext>
            </a:extLst>
          </p:cNvPr>
          <p:cNvSpPr>
            <a:spLocks noGrp="1"/>
          </p:cNvSpPr>
          <p:nvPr>
            <p:ph type="dt" sz="half" idx="15"/>
          </p:nvPr>
        </p:nvSpPr>
        <p:spPr>
          <a:xfrm>
            <a:off x="1333500" y="6356350"/>
            <a:ext cx="2743200" cy="365125"/>
          </a:xfrm>
          <a:prstGeom prst="rect">
            <a:avLst/>
          </a:prstGeom>
        </p:spPr>
        <p:txBody>
          <a:bodyPr vert="horz" lIns="91440" tIns="45720" rIns="91440" bIns="45720" rtlCol="0" anchor="ctr"/>
          <a:lstStyle>
            <a:lvl1pPr algn="l">
              <a:defRPr sz="1200">
                <a:solidFill>
                  <a:schemeClr val="bg2">
                    <a:lumMod val="25000"/>
                  </a:schemeClr>
                </a:solidFill>
                <a:latin typeface="MetaNormal-Roman" panose="02000503000000000000" pitchFamily="2" charset="0"/>
              </a:defRPr>
            </a:lvl1pPr>
          </a:lstStyle>
          <a:p>
            <a:fld id="{D229AF35-BA5C-49D7-BC69-2BFCB7A94978}" type="datetimeFigureOut">
              <a:rPr lang="de-DE" smtClean="0"/>
              <a:pPr/>
              <a:t>23.01.2024</a:t>
            </a:fld>
            <a:endParaRPr lang="de-DE" dirty="0"/>
          </a:p>
        </p:txBody>
      </p:sp>
      <p:sp>
        <p:nvSpPr>
          <p:cNvPr id="12" name="Fußzeilenplatzhalter 5">
            <a:extLst>
              <a:ext uri="{FF2B5EF4-FFF2-40B4-BE49-F238E27FC236}">
                <a16:creationId xmlns:a16="http://schemas.microsoft.com/office/drawing/2014/main" id="{39C69A80-1A4F-423A-BDEB-71F517A541D1}"/>
              </a:ext>
            </a:extLst>
          </p:cNvPr>
          <p:cNvSpPr>
            <a:spLocks noGrp="1"/>
          </p:cNvSpPr>
          <p:nvPr>
            <p:ph type="ftr" sz="quarter" idx="3"/>
          </p:nvPr>
        </p:nvSpPr>
        <p:spPr>
          <a:xfrm>
            <a:off x="4533900" y="6356350"/>
            <a:ext cx="4114800" cy="365125"/>
          </a:xfrm>
          <a:prstGeom prst="rect">
            <a:avLst/>
          </a:prstGeom>
        </p:spPr>
        <p:txBody>
          <a:bodyPr vert="horz" lIns="91440" tIns="45720" rIns="91440" bIns="45720" rtlCol="0" anchor="ctr"/>
          <a:lstStyle>
            <a:lvl1pPr algn="ctr">
              <a:defRPr sz="1200">
                <a:solidFill>
                  <a:schemeClr val="bg2">
                    <a:lumMod val="25000"/>
                  </a:schemeClr>
                </a:solidFill>
                <a:latin typeface="MetaNormal-Roman" panose="02000503000000000000" pitchFamily="2" charset="0"/>
              </a:defRPr>
            </a:lvl1pPr>
          </a:lstStyle>
          <a:p>
            <a:endParaRPr lang="de-DE" dirty="0"/>
          </a:p>
        </p:txBody>
      </p:sp>
      <p:sp>
        <p:nvSpPr>
          <p:cNvPr id="13" name="Foliennummernplatzhalter 11">
            <a:extLst>
              <a:ext uri="{FF2B5EF4-FFF2-40B4-BE49-F238E27FC236}">
                <a16:creationId xmlns:a16="http://schemas.microsoft.com/office/drawing/2014/main" id="{49E91C93-2214-4878-A971-2034AF1D397E}"/>
              </a:ext>
            </a:extLst>
          </p:cNvPr>
          <p:cNvSpPr>
            <a:spLocks noGrp="1"/>
          </p:cNvSpPr>
          <p:nvPr>
            <p:ph type="sldNum" sz="quarter" idx="4"/>
          </p:nvPr>
        </p:nvSpPr>
        <p:spPr>
          <a:xfrm>
            <a:off x="9105900" y="6356350"/>
            <a:ext cx="2743200" cy="365125"/>
          </a:xfrm>
          <a:prstGeom prst="rect">
            <a:avLst/>
          </a:prstGeom>
        </p:spPr>
        <p:txBody>
          <a:bodyPr vert="horz" lIns="91440" tIns="45720" rIns="91440" bIns="45720" rtlCol="0" anchor="ctr"/>
          <a:lstStyle>
            <a:lvl1pPr algn="r">
              <a:defRPr sz="1200">
                <a:solidFill>
                  <a:schemeClr val="bg2">
                    <a:lumMod val="25000"/>
                  </a:schemeClr>
                </a:solidFill>
                <a:latin typeface="MetaNormal-Roman" panose="02000503000000000000" pitchFamily="2" charset="0"/>
              </a:defRPr>
            </a:lvl1pPr>
          </a:lstStyle>
          <a:p>
            <a:fld id="{D0D4D83A-7754-49D7-A076-CBFF474FEF1D}" type="slidenum">
              <a:rPr lang="de-DE" smtClean="0"/>
              <a:pPr/>
              <a:t>‹Nr.›</a:t>
            </a:fld>
            <a:endParaRPr lang="de-DE" dirty="0"/>
          </a:p>
        </p:txBody>
      </p:sp>
    </p:spTree>
    <p:extLst>
      <p:ext uri="{BB962C8B-B14F-4D97-AF65-F5344CB8AC3E}">
        <p14:creationId xmlns:p14="http://schemas.microsoft.com/office/powerpoint/2010/main" val="248184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944880" y="0"/>
            <a:ext cx="11247120" cy="6858000"/>
          </a:xfrm>
          <a:prstGeom prst="rect">
            <a:avLst/>
          </a:prstGeom>
          <a:solidFill>
            <a:srgbClr val="E9E8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67005"/>
            <a:ext cx="12192000" cy="956995"/>
          </a:xfrm>
          <a:prstGeom prst="rect">
            <a:avLst/>
          </a:prstGeom>
        </p:spPr>
      </p:pic>
      <p:sp>
        <p:nvSpPr>
          <p:cNvPr id="5" name="Datumsplatzhalter 4">
            <a:extLst>
              <a:ext uri="{FF2B5EF4-FFF2-40B4-BE49-F238E27FC236}">
                <a16:creationId xmlns:a16="http://schemas.microsoft.com/office/drawing/2014/main" id="{78C98D55-248F-419E-9525-F28E99330DEE}"/>
              </a:ext>
            </a:extLst>
          </p:cNvPr>
          <p:cNvSpPr>
            <a:spLocks noGrp="1"/>
          </p:cNvSpPr>
          <p:nvPr>
            <p:ph type="dt" sz="half" idx="2"/>
          </p:nvPr>
        </p:nvSpPr>
        <p:spPr>
          <a:xfrm>
            <a:off x="1333500" y="6356350"/>
            <a:ext cx="2743200" cy="365125"/>
          </a:xfrm>
          <a:prstGeom prst="rect">
            <a:avLst/>
          </a:prstGeom>
        </p:spPr>
        <p:txBody>
          <a:bodyPr vert="horz" lIns="91440" tIns="45720" rIns="91440" bIns="45720" rtlCol="0" anchor="ctr"/>
          <a:lstStyle>
            <a:lvl1pPr algn="l">
              <a:defRPr sz="1200">
                <a:solidFill>
                  <a:schemeClr val="bg2">
                    <a:lumMod val="25000"/>
                  </a:schemeClr>
                </a:solidFill>
                <a:latin typeface="MetaNormal-Roman" panose="02000503000000000000" pitchFamily="2" charset="0"/>
              </a:defRPr>
            </a:lvl1pPr>
          </a:lstStyle>
          <a:p>
            <a:fld id="{D229AF35-BA5C-49D7-BC69-2BFCB7A94978}" type="datetimeFigureOut">
              <a:rPr lang="de-DE" smtClean="0"/>
              <a:pPr/>
              <a:t>23.01.2024</a:t>
            </a:fld>
            <a:endParaRPr lang="de-DE" dirty="0"/>
          </a:p>
        </p:txBody>
      </p:sp>
      <p:sp>
        <p:nvSpPr>
          <p:cNvPr id="6" name="Fußzeilenplatzhalter 5">
            <a:extLst>
              <a:ext uri="{FF2B5EF4-FFF2-40B4-BE49-F238E27FC236}">
                <a16:creationId xmlns:a16="http://schemas.microsoft.com/office/drawing/2014/main" id="{14DDFE80-69AC-4A8B-92F0-A8B1FE7B2C66}"/>
              </a:ext>
            </a:extLst>
          </p:cNvPr>
          <p:cNvSpPr>
            <a:spLocks noGrp="1"/>
          </p:cNvSpPr>
          <p:nvPr>
            <p:ph type="ftr" sz="quarter" idx="3"/>
          </p:nvPr>
        </p:nvSpPr>
        <p:spPr>
          <a:xfrm>
            <a:off x="4533900" y="6356350"/>
            <a:ext cx="4114800" cy="365125"/>
          </a:xfrm>
          <a:prstGeom prst="rect">
            <a:avLst/>
          </a:prstGeom>
        </p:spPr>
        <p:txBody>
          <a:bodyPr vert="horz" lIns="91440" tIns="45720" rIns="91440" bIns="45720" rtlCol="0" anchor="ctr"/>
          <a:lstStyle>
            <a:lvl1pPr algn="ctr">
              <a:defRPr sz="1200">
                <a:solidFill>
                  <a:schemeClr val="bg2">
                    <a:lumMod val="25000"/>
                  </a:schemeClr>
                </a:solidFill>
                <a:latin typeface="MetaNormal-Roman" panose="02000503000000000000" pitchFamily="2" charset="0"/>
              </a:defRPr>
            </a:lvl1pPr>
          </a:lstStyle>
          <a:p>
            <a:endParaRPr lang="de-DE" dirty="0"/>
          </a:p>
        </p:txBody>
      </p:sp>
      <p:sp>
        <p:nvSpPr>
          <p:cNvPr id="12" name="Foliennummernplatzhalter 11">
            <a:extLst>
              <a:ext uri="{FF2B5EF4-FFF2-40B4-BE49-F238E27FC236}">
                <a16:creationId xmlns:a16="http://schemas.microsoft.com/office/drawing/2014/main" id="{48044212-28D0-47BE-B838-24A255FF04DE}"/>
              </a:ext>
            </a:extLst>
          </p:cNvPr>
          <p:cNvSpPr>
            <a:spLocks noGrp="1"/>
          </p:cNvSpPr>
          <p:nvPr>
            <p:ph type="sldNum" sz="quarter" idx="4"/>
          </p:nvPr>
        </p:nvSpPr>
        <p:spPr>
          <a:xfrm>
            <a:off x="9105900" y="6356350"/>
            <a:ext cx="2743200" cy="365125"/>
          </a:xfrm>
          <a:prstGeom prst="rect">
            <a:avLst/>
          </a:prstGeom>
        </p:spPr>
        <p:txBody>
          <a:bodyPr vert="horz" lIns="91440" tIns="45720" rIns="91440" bIns="45720" rtlCol="0" anchor="ctr"/>
          <a:lstStyle>
            <a:lvl1pPr algn="r">
              <a:defRPr sz="1200">
                <a:solidFill>
                  <a:schemeClr val="bg2">
                    <a:lumMod val="25000"/>
                  </a:schemeClr>
                </a:solidFill>
                <a:latin typeface="MetaNormal-Roman" panose="02000503000000000000" pitchFamily="2" charset="0"/>
              </a:defRPr>
            </a:lvl1pPr>
          </a:lstStyle>
          <a:p>
            <a:fld id="{D0D4D83A-7754-49D7-A076-CBFF474FEF1D}" type="slidenum">
              <a:rPr lang="de-DE" smtClean="0"/>
              <a:pPr/>
              <a:t>‹Nr.›</a:t>
            </a:fld>
            <a:endParaRPr lang="de-DE" dirty="0"/>
          </a:p>
        </p:txBody>
      </p:sp>
    </p:spTree>
    <p:extLst>
      <p:ext uri="{BB962C8B-B14F-4D97-AF65-F5344CB8AC3E}">
        <p14:creationId xmlns:p14="http://schemas.microsoft.com/office/powerpoint/2010/main" val="1940030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3999" y="2019981"/>
            <a:ext cx="9849853" cy="2387600"/>
          </a:xfrm>
        </p:spPr>
        <p:txBody>
          <a:bodyPr/>
          <a:lstStyle/>
          <a:p>
            <a:r>
              <a:rPr lang="de-DE" dirty="0"/>
              <a:t>Besprechung der Hausarbeit </a:t>
            </a:r>
            <a:br>
              <a:rPr lang="de-DE" dirty="0"/>
            </a:br>
            <a:r>
              <a:rPr lang="de-DE" dirty="0"/>
              <a:t>für </a:t>
            </a:r>
            <a:r>
              <a:rPr lang="de-DE"/>
              <a:t>Anfänger WS 23-23</a:t>
            </a:r>
            <a:endParaRPr lang="de-DE" dirty="0"/>
          </a:p>
        </p:txBody>
      </p:sp>
      <p:sp>
        <p:nvSpPr>
          <p:cNvPr id="3" name="Untertitel 2"/>
          <p:cNvSpPr>
            <a:spLocks noGrp="1"/>
          </p:cNvSpPr>
          <p:nvPr>
            <p:ph type="subTitle" idx="1"/>
          </p:nvPr>
        </p:nvSpPr>
        <p:spPr/>
        <p:txBody>
          <a:bodyPr/>
          <a:lstStyle/>
          <a:p>
            <a:r>
              <a:rPr lang="de-DE" dirty="0"/>
              <a:t>Prof. Dr. Inge Scherer	</a:t>
            </a:r>
          </a:p>
          <a:p>
            <a:endParaRPr lang="de-DE" dirty="0"/>
          </a:p>
          <a:p>
            <a:endParaRPr lang="de-DE" sz="2400" dirty="0"/>
          </a:p>
          <a:p>
            <a:br>
              <a:rPr lang="de-DE" dirty="0"/>
            </a:br>
            <a:r>
              <a:rPr lang="de-DE" dirty="0"/>
              <a:t>	</a:t>
            </a:r>
          </a:p>
          <a:p>
            <a:endParaRPr lang="de-DE" dirty="0"/>
          </a:p>
          <a:p>
            <a:endParaRPr lang="de-DE" dirty="0"/>
          </a:p>
          <a:p>
            <a:r>
              <a:rPr lang="de-DE" dirty="0"/>
              <a:t>													</a:t>
            </a:r>
          </a:p>
        </p:txBody>
      </p:sp>
      <p:sp>
        <p:nvSpPr>
          <p:cNvPr id="4" name="Foliennummernplatzhalter 3">
            <a:extLst>
              <a:ext uri="{FF2B5EF4-FFF2-40B4-BE49-F238E27FC236}">
                <a16:creationId xmlns:a16="http://schemas.microsoft.com/office/drawing/2014/main" id="{D3C833D6-A4AF-4EAC-85F9-A90BE6D4E8F4}"/>
              </a:ext>
            </a:extLst>
          </p:cNvPr>
          <p:cNvSpPr>
            <a:spLocks noGrp="1"/>
          </p:cNvSpPr>
          <p:nvPr>
            <p:ph type="sldNum" sz="quarter" idx="4"/>
          </p:nvPr>
        </p:nvSpPr>
        <p:spPr/>
        <p:txBody>
          <a:bodyPr/>
          <a:lstStyle/>
          <a:p>
            <a:fld id="{F81AEF62-E081-4C79-8FFA-444D1A40E3F2}" type="slidenum">
              <a:rPr lang="de-DE" smtClean="0"/>
              <a:pPr/>
              <a:t>1</a:t>
            </a:fld>
            <a:endParaRPr lang="de-DE" dirty="0"/>
          </a:p>
        </p:txBody>
      </p:sp>
      <p:sp>
        <p:nvSpPr>
          <p:cNvPr id="6" name="Textfeld 5">
            <a:extLst>
              <a:ext uri="{FF2B5EF4-FFF2-40B4-BE49-F238E27FC236}">
                <a16:creationId xmlns:a16="http://schemas.microsoft.com/office/drawing/2014/main" id="{5D83CB34-903A-5B0D-BDE9-82381E197E67}"/>
              </a:ext>
            </a:extLst>
          </p:cNvPr>
          <p:cNvSpPr txBox="1"/>
          <p:nvPr/>
        </p:nvSpPr>
        <p:spPr>
          <a:xfrm>
            <a:off x="10918075" y="179553"/>
            <a:ext cx="1273925" cy="369332"/>
          </a:xfrm>
          <a:prstGeom prst="rect">
            <a:avLst/>
          </a:prstGeom>
          <a:noFill/>
        </p:spPr>
        <p:txBody>
          <a:bodyPr wrap="square">
            <a:spAutoFit/>
          </a:bodyPr>
          <a:lstStyle/>
          <a:p>
            <a:r>
              <a:rPr lang="de-DE" dirty="0"/>
              <a:t>22.01.2024</a:t>
            </a:r>
          </a:p>
        </p:txBody>
      </p:sp>
    </p:spTree>
    <p:extLst>
      <p:ext uri="{BB962C8B-B14F-4D97-AF65-F5344CB8AC3E}">
        <p14:creationId xmlns:p14="http://schemas.microsoft.com/office/powerpoint/2010/main" val="1736816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buNone/>
            </a:pPr>
            <a:r>
              <a:rPr lang="de-DE" sz="2400" u="sng" dirty="0">
                <a:latin typeface="MetaNormal-Roman" panose="02000503000000000000"/>
              </a:rPr>
              <a:t>a) Leistungsnähe des Dritten</a:t>
            </a:r>
          </a:p>
          <a:p>
            <a:r>
              <a:rPr lang="de-DE" sz="1800" dirty="0">
                <a:effectLst/>
                <a:latin typeface="Arial" panose="020B0604020202020204" pitchFamily="34" charset="0"/>
                <a:ea typeface="Calibri" panose="020F0502020204030204" pitchFamily="34" charset="0"/>
                <a:cs typeface="Times New Roman" panose="02020603050405020304" pitchFamily="18" charset="0"/>
              </a:rPr>
              <a:t>Der Dritte muss den Schutzpflichtverletzungen in gleichem Maße wie der Gläubiger selbst ausgesetzt sein; ein zufälliger Leistungskontakt genügt nicht  </a:t>
            </a:r>
            <a:endParaRPr lang="de-DE" sz="2400" u="sng" dirty="0">
              <a:latin typeface="MetaNormal-Roman" panose="02000503000000000000"/>
            </a:endParaRPr>
          </a:p>
          <a:p>
            <a:pPr marL="0" indent="0">
              <a:buNone/>
            </a:pPr>
            <a:r>
              <a:rPr lang="de-DE" sz="2400" u="sng" dirty="0">
                <a:latin typeface="MetaNormal-Roman" panose="02000503000000000000"/>
              </a:rPr>
              <a:t>b) Gläubigernähe</a:t>
            </a:r>
          </a:p>
          <a:p>
            <a:r>
              <a:rPr lang="de-DE" sz="1800" dirty="0">
                <a:effectLst/>
                <a:latin typeface="Arial" panose="020B0604020202020204" pitchFamily="34" charset="0"/>
                <a:ea typeface="Calibri" panose="020F0502020204030204" pitchFamily="34" charset="0"/>
                <a:cs typeface="Times New Roman" panose="02020603050405020304" pitchFamily="18" charset="0"/>
              </a:rPr>
              <a:t>Der Gläubiger müsste ein berechtigtes Interesse daran haben, den Dritten mit in den Schutzbereich des Vertrags aufzunehmen </a:t>
            </a:r>
            <a:endParaRPr lang="de-DE" sz="2400" u="sng" dirty="0">
              <a:latin typeface="MetaNormal-Roman" panose="02000503000000000000"/>
            </a:endParaRPr>
          </a:p>
          <a:p>
            <a:pPr marL="0" indent="0">
              <a:buNone/>
            </a:pPr>
            <a:r>
              <a:rPr lang="de-DE" sz="2400" u="sng" dirty="0">
                <a:effectLst/>
                <a:latin typeface="MetaNormal-Roman" panose="02000503000000000000"/>
                <a:ea typeface="Calibri" panose="020F0502020204030204" pitchFamily="34" charset="0"/>
                <a:cs typeface="Times New Roman" panose="02020603050405020304" pitchFamily="18" charset="0"/>
              </a:rPr>
              <a:t>c) Erkennbarkeit</a:t>
            </a:r>
          </a:p>
          <a:p>
            <a:r>
              <a:rPr lang="de-DE" sz="1800" dirty="0">
                <a:effectLst/>
                <a:latin typeface="Arial" panose="020B0604020202020204" pitchFamily="34" charset="0"/>
                <a:ea typeface="Calibri" panose="020F0502020204030204" pitchFamily="34" charset="0"/>
                <a:cs typeface="Times New Roman" panose="02020603050405020304" pitchFamily="18" charset="0"/>
              </a:rPr>
              <a:t>Die Leistungsnähe und das Einbeziehungsinteresse müssen für den Schuldner erkennbar sein </a:t>
            </a:r>
            <a:endParaRPr lang="de-DE" sz="2400" u="sng" dirty="0">
              <a:effectLst/>
              <a:latin typeface="MetaNormal-Roman" panose="02000503000000000000"/>
              <a:ea typeface="Calibri" panose="020F0502020204030204" pitchFamily="34" charset="0"/>
              <a:cs typeface="Times New Roman" panose="02020603050405020304" pitchFamily="18" charset="0"/>
            </a:endParaRPr>
          </a:p>
          <a:p>
            <a:pPr marL="0" indent="0">
              <a:buNone/>
            </a:pPr>
            <a:r>
              <a:rPr lang="de-DE" sz="2400" u="sng" dirty="0">
                <a:latin typeface="MetaNormal-Roman" panose="02000503000000000000"/>
                <a:ea typeface="Calibri" panose="020F0502020204030204" pitchFamily="34" charset="0"/>
                <a:cs typeface="Times New Roman" panose="02020603050405020304" pitchFamily="18" charset="0"/>
              </a:rPr>
              <a:t>d) </a:t>
            </a:r>
            <a:r>
              <a:rPr lang="de-DE" sz="2400" u="sng" dirty="0">
                <a:effectLst/>
                <a:latin typeface="MetaNormal-Roman" panose="02000503000000000000"/>
                <a:ea typeface="Calibri" panose="020F0502020204030204" pitchFamily="34" charset="0"/>
                <a:cs typeface="Times New Roman" panose="02020603050405020304" pitchFamily="18" charset="0"/>
              </a:rPr>
              <a:t>Schutzbedürfnis</a:t>
            </a:r>
          </a:p>
          <a:p>
            <a:r>
              <a:rPr lang="de-DE" sz="1800" dirty="0">
                <a:effectLst/>
                <a:latin typeface="Arial" panose="020B0604020202020204" pitchFamily="34" charset="0"/>
                <a:ea typeface="Calibri" panose="020F0502020204030204" pitchFamily="34" charset="0"/>
                <a:cs typeface="Times New Roman" panose="02020603050405020304" pitchFamily="18" charset="0"/>
              </a:rPr>
              <a:t>Die Schutzbedürftigkeit wird dann verneint, wenn der Dritte bereits einen eigenen gleichwertigen vertraglichen Anspruch hat. Deliktische Ansprüche des Dritten kommen nicht als gleichwertig in Betracht</a:t>
            </a:r>
          </a:p>
          <a:p>
            <a:pPr marL="0" indent="0">
              <a:buNone/>
            </a:pPr>
            <a:endParaRPr lang="de-DE" sz="2400" u="sng" dirty="0">
              <a:effectLst/>
              <a:latin typeface="MetaNormal-Roman" panose="02000503000000000000"/>
              <a:ea typeface="Calibri" panose="020F0502020204030204" pitchFamily="34" charset="0"/>
              <a:cs typeface="Times New Roman" panose="02020603050405020304" pitchFamily="18" charset="0"/>
            </a:endParaRPr>
          </a:p>
          <a:p>
            <a:pPr marL="0" indent="0">
              <a:buNone/>
            </a:pPr>
            <a:endParaRPr lang="de-DE" sz="2400" u="sng" dirty="0">
              <a:latin typeface="MetaNormal-Roman" panose="02000503000000000000"/>
              <a:ea typeface="Calibri" panose="020F0502020204030204" pitchFamily="34" charset="0"/>
              <a:cs typeface="Times New Roman" panose="02020603050405020304" pitchFamily="18" charset="0"/>
            </a:endParaRPr>
          </a:p>
          <a:p>
            <a:pPr marL="0" indent="0">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457200" indent="-457200">
              <a:buAutoNum type="alphaLcParenR"/>
            </a:pPr>
            <a:endParaRPr lang="de-DE" sz="2400" u="sng"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t>
            </a:r>
            <a:r>
              <a:rPr lang="de-DE" sz="1800" b="1" dirty="0">
                <a:latin typeface="MetaNormal-Roman" panose="02000503000000000000"/>
              </a:rPr>
              <a:t>Ansprüche</a:t>
            </a:r>
            <a:r>
              <a:rPr lang="de-DE" sz="1800" b="1" dirty="0"/>
              <a:t> S gegen H</a:t>
            </a:r>
            <a:br>
              <a:rPr lang="de-DE" sz="1800" b="1" dirty="0"/>
            </a:br>
            <a:endParaRPr lang="de-DE" dirty="0"/>
          </a:p>
        </p:txBody>
      </p:sp>
    </p:spTree>
    <p:extLst>
      <p:ext uri="{BB962C8B-B14F-4D97-AF65-F5344CB8AC3E}">
        <p14:creationId xmlns:p14="http://schemas.microsoft.com/office/powerpoint/2010/main" val="69781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lnSpc>
                <a:spcPct val="100000"/>
              </a:lnSpc>
              <a:buNone/>
            </a:pPr>
            <a:r>
              <a:rPr lang="de-DE" sz="2400" u="sng" dirty="0">
                <a:latin typeface="MetaNormal-Roman" panose="02000503000000000000"/>
                <a:ea typeface="Calibri" panose="020F0502020204030204" pitchFamily="34" charset="0"/>
                <a:cs typeface="Times New Roman" panose="02020603050405020304" pitchFamily="18" charset="0"/>
              </a:rPr>
              <a:t>3</a:t>
            </a:r>
            <a:r>
              <a:rPr lang="de-DE" sz="2400" u="sng" dirty="0">
                <a:effectLst/>
                <a:latin typeface="MetaNormal-Roman" panose="02000503000000000000"/>
                <a:ea typeface="Calibri" panose="020F0502020204030204" pitchFamily="34" charset="0"/>
                <a:cs typeface="Times New Roman" panose="02020603050405020304" pitchFamily="18" charset="0"/>
              </a:rPr>
              <a:t>. Pflichtverletzung</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Pflichtverletzung kann sowohl in einem </a:t>
            </a:r>
            <a:r>
              <a:rPr lang="de-DE" sz="1800" u="sng" dirty="0">
                <a:effectLst/>
                <a:latin typeface="MetaNormal-Roman" panose="02000503000000000000"/>
                <a:ea typeface="Calibri" panose="020F0502020204030204" pitchFamily="34" charset="0"/>
                <a:cs typeface="Times New Roman" panose="02020603050405020304" pitchFamily="18" charset="0"/>
              </a:rPr>
              <a:t>aktiven Tun als auch in einem Unterlassen </a:t>
            </a:r>
            <a:r>
              <a:rPr lang="de-DE" sz="1800" dirty="0">
                <a:effectLst/>
                <a:latin typeface="MetaNormal-Roman" panose="02000503000000000000"/>
                <a:ea typeface="Calibri" panose="020F0502020204030204" pitchFamily="34" charset="0"/>
                <a:cs typeface="Times New Roman" panose="02020603050405020304" pitchFamily="18" charset="0"/>
              </a:rPr>
              <a:t>liegen: Abgrenzung erfolgt nach dem Schwerpunkt der Vorwerfbarkeit</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Ein Unterlassen führt nur dann zur Haftung, wenn eine </a:t>
            </a:r>
            <a:r>
              <a:rPr lang="de-DE" sz="1800" u="sng" dirty="0">
                <a:effectLst/>
                <a:latin typeface="MetaNormal-Roman" panose="02000503000000000000"/>
                <a:ea typeface="Calibri" panose="020F0502020204030204" pitchFamily="34" charset="0"/>
                <a:cs typeface="Times New Roman" panose="02020603050405020304" pitchFamily="18" charset="0"/>
              </a:rPr>
              <a:t>Rechtspflicht zum Handeln </a:t>
            </a:r>
            <a:r>
              <a:rPr lang="de-DE" sz="1800" dirty="0">
                <a:effectLst/>
                <a:latin typeface="MetaNormal-Roman" panose="02000503000000000000"/>
                <a:ea typeface="Calibri" panose="020F0502020204030204" pitchFamily="34" charset="0"/>
                <a:cs typeface="Times New Roman" panose="02020603050405020304" pitchFamily="18" charset="0"/>
              </a:rPr>
              <a:t>besteht</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H schafft mit der Spielburg mit einer Plattform in Höhe von 2,00 m eine </a:t>
            </a:r>
            <a:r>
              <a:rPr lang="de-DE" sz="1800" u="sng" dirty="0">
                <a:effectLst/>
                <a:latin typeface="MetaNormal-Roman" panose="02000503000000000000"/>
                <a:ea typeface="Calibri" panose="020F0502020204030204" pitchFamily="34" charset="0"/>
                <a:cs typeface="Times New Roman" panose="02020603050405020304" pitchFamily="18" charset="0"/>
              </a:rPr>
              <a:t>Gefahrenquelle</a:t>
            </a:r>
            <a:r>
              <a:rPr lang="de-DE" sz="1800" dirty="0">
                <a:effectLst/>
                <a:latin typeface="MetaNormal-Roman" panose="02000503000000000000"/>
                <a:ea typeface="Calibri" panose="020F0502020204030204" pitchFamily="34" charset="0"/>
                <a:cs typeface="Times New Roman" panose="02020603050405020304" pitchFamily="18" charset="0"/>
              </a:rPr>
              <a:t>, sodass H verpflichtet ist, auch die notwendigen Vorkehrungen zur Sicherheit Dritter zu schaffen</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Die Ausstellungshalle ist zum Testen gedacht, sodass Dritte regelmäßig mit dieser Gefahrenquelle in Berührung kommen</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Gerade bei kleineren Kindern kann Übermut, Neugier oder Unerfahrenheit zu einem gefahrvollen Fehlverhalten führen, wodurch Stürze von Spielgeräten infolge einer unglücklichen Bewegung oder einer Störung des Gleichgewichts immer wieder vorkommen</a:t>
            </a:r>
          </a:p>
          <a:p>
            <a:pPr marL="342900" lvl="0" indent="-342900" algn="just">
              <a:lnSpc>
                <a:spcPct val="100000"/>
              </a:lnSpc>
              <a:spcAft>
                <a:spcPts val="800"/>
              </a:spcAft>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H muss einen Untergrund mit aufprallhemmender Beschaffenheit im Bereich des Standorts des Geräts wählen</a:t>
            </a: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2400" u="sng"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2400" u="sng" dirty="0">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457200" indent="-457200">
              <a:lnSpc>
                <a:spcPct val="100000"/>
              </a:lnSpc>
              <a:buAutoNum type="alphaLcParenR"/>
            </a:pPr>
            <a:endParaRPr lang="de-DE" sz="2400" u="sng"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Tree>
    <p:extLst>
      <p:ext uri="{BB962C8B-B14F-4D97-AF65-F5344CB8AC3E}">
        <p14:creationId xmlns:p14="http://schemas.microsoft.com/office/powerpoint/2010/main" val="1389866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lnSpc>
                <a:spcPct val="100000"/>
              </a:lnSpc>
              <a:buNone/>
            </a:pPr>
            <a:r>
              <a:rPr lang="de-DE" sz="2400" u="sng" dirty="0">
                <a:latin typeface="MetaNormal-Roman" panose="02000503000000000000"/>
                <a:ea typeface="Calibri" panose="020F0502020204030204" pitchFamily="34" charset="0"/>
                <a:cs typeface="Times New Roman" panose="02020603050405020304" pitchFamily="18" charset="0"/>
              </a:rPr>
              <a:t>4</a:t>
            </a:r>
            <a:r>
              <a:rPr lang="de-DE" sz="2400" u="sng" dirty="0">
                <a:effectLst/>
                <a:latin typeface="MetaNormal-Roman" panose="02000503000000000000"/>
                <a:ea typeface="Calibri" panose="020F0502020204030204" pitchFamily="34" charset="0"/>
                <a:cs typeface="Times New Roman" panose="02020603050405020304" pitchFamily="18" charset="0"/>
              </a:rPr>
              <a:t>. </a:t>
            </a:r>
            <a:r>
              <a:rPr lang="de-DE" sz="2400" u="sng" dirty="0" err="1">
                <a:effectLst/>
                <a:latin typeface="MetaNormal-Roman" panose="02000503000000000000"/>
                <a:ea typeface="Calibri" panose="020F0502020204030204" pitchFamily="34" charset="0"/>
                <a:cs typeface="Times New Roman" panose="02020603050405020304" pitchFamily="18" charset="0"/>
              </a:rPr>
              <a:t>Vetretenmüssen</a:t>
            </a:r>
            <a:endParaRPr lang="de-DE" sz="2400" u="sng" dirty="0">
              <a:effectLst/>
              <a:latin typeface="MetaNormal-Roman" panose="0200050300000000000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Richtet sich nach § 276 BGB: H hat Vorsatz und Fahrlässigkeit zu vertreten</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Bei Ausstellungshalle für Kinderspielburgen muss damit gerechnet werden, dass es gelegentlich zu Unfällen und Abstürzen der Kinder kommt.</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Dennoch hat H keinen geeigneten Boden verlegt </a:t>
            </a:r>
            <a:r>
              <a:rPr lang="de-DE" sz="1800" dirty="0">
                <a:effectLst/>
                <a:latin typeface="MetaNormal-Roman" panose="02000503000000000000"/>
                <a:ea typeface="Calibri" panose="020F0502020204030204" pitchFamily="34" charset="0"/>
                <a:cs typeface="Times New Roman" panose="02020603050405020304" pitchFamily="18" charset="0"/>
                <a:sym typeface="Wingdings" panose="05000000000000000000" pitchFamily="2" charset="2"/>
              </a:rPr>
              <a:t></a:t>
            </a:r>
            <a:r>
              <a:rPr lang="de-DE" sz="1800" dirty="0">
                <a:effectLst/>
                <a:latin typeface="MetaNormal-Roman" panose="02000503000000000000"/>
                <a:ea typeface="Calibri" panose="020F0502020204030204" pitchFamily="34" charset="0"/>
                <a:cs typeface="Times New Roman" panose="02020603050405020304" pitchFamily="18" charset="0"/>
              </a:rPr>
              <a:t> zumindest Fahrlässigkeit, § 276 Abs. 2 BGB</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Das </a:t>
            </a:r>
            <a:r>
              <a:rPr lang="de-DE" sz="1800" dirty="0" err="1">
                <a:effectLst/>
                <a:latin typeface="MetaNormal-Roman" panose="02000503000000000000"/>
                <a:ea typeface="Calibri" panose="020F0502020204030204" pitchFamily="34" charset="0"/>
                <a:cs typeface="Times New Roman" panose="02020603050405020304" pitchFamily="18" charset="0"/>
              </a:rPr>
              <a:t>Vertretenmüssen</a:t>
            </a:r>
            <a:r>
              <a:rPr lang="de-DE" sz="1800" dirty="0">
                <a:effectLst/>
                <a:latin typeface="MetaNormal-Roman" panose="02000503000000000000"/>
                <a:ea typeface="Calibri" panose="020F0502020204030204" pitchFamily="34" charset="0"/>
                <a:cs typeface="Times New Roman" panose="02020603050405020304" pitchFamily="18" charset="0"/>
              </a:rPr>
              <a:t> wird vermutet nach § 280 Abs. 1 S. 2 BGB</a:t>
            </a:r>
          </a:p>
          <a:p>
            <a:pPr marL="342900" lvl="0" indent="-342900" algn="just">
              <a:lnSpc>
                <a:spcPct val="100000"/>
              </a:lnSpc>
              <a:spcAft>
                <a:spcPts val="800"/>
              </a:spcAft>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Widerlegung der Vermutung nicht ersichtlich</a:t>
            </a: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2400" u="sng"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2400" u="sng" dirty="0">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457200" indent="-457200">
              <a:lnSpc>
                <a:spcPct val="100000"/>
              </a:lnSpc>
              <a:buAutoNum type="alphaLcParenR"/>
            </a:pPr>
            <a:endParaRPr lang="de-DE" sz="2400" u="sng"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Tree>
    <p:extLst>
      <p:ext uri="{BB962C8B-B14F-4D97-AF65-F5344CB8AC3E}">
        <p14:creationId xmlns:p14="http://schemas.microsoft.com/office/powerpoint/2010/main" val="528108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lnSpc>
                <a:spcPct val="100000"/>
              </a:lnSpc>
              <a:buNone/>
            </a:pPr>
            <a:r>
              <a:rPr lang="de-DE" sz="2400" u="sng" dirty="0">
                <a:effectLst/>
                <a:latin typeface="MetaNormal-Roman" panose="02000503000000000000"/>
                <a:ea typeface="Calibri" panose="020F0502020204030204" pitchFamily="34" charset="0"/>
                <a:cs typeface="Times New Roman" panose="02020603050405020304" pitchFamily="18" charset="0"/>
              </a:rPr>
              <a:t>5. </a:t>
            </a:r>
            <a:r>
              <a:rPr lang="de-DE" sz="2400" u="sng" dirty="0">
                <a:latin typeface="MetaNormal-Roman" panose="02000503000000000000"/>
                <a:ea typeface="Calibri" panose="020F0502020204030204" pitchFamily="34" charset="0"/>
                <a:cs typeface="Times New Roman" panose="02020603050405020304" pitchFamily="18" charset="0"/>
              </a:rPr>
              <a:t>Kausaler Schaden</a:t>
            </a:r>
            <a:endParaRPr lang="de-DE" sz="2400" u="sng" dirty="0">
              <a:effectLst/>
              <a:latin typeface="MetaNormal-Roman" panose="02000503000000000000"/>
              <a:ea typeface="Calibri" panose="020F0502020204030204" pitchFamily="34" charset="0"/>
              <a:cs typeface="Times New Roman" panose="02020603050405020304" pitchFamily="18" charset="0"/>
            </a:endParaRP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Schaden liegt in den Krankenhauskosten</a:t>
            </a:r>
          </a:p>
          <a:p>
            <a:pPr marL="742950" lvl="1" indent="-285750" algn="just">
              <a:lnSpc>
                <a:spcPct val="100000"/>
              </a:lnSpc>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Ist der Schaden entfallen, wenn die Eltern bereits die Krankenhauskosten übernommen haben?</a:t>
            </a:r>
          </a:p>
          <a:p>
            <a:pPr marL="742950" lvl="1" indent="-285750" algn="just">
              <a:lnSpc>
                <a:spcPct val="100000"/>
              </a:lnSpc>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Eine solche Vorteilsanrechnung verhindert § 843 Abs. 4 BGB, dass es zu keiner unbilligen Entlastung des Schädigers kommt</a:t>
            </a:r>
          </a:p>
          <a:p>
            <a:pPr marL="742950" lvl="1" indent="-285750" algn="just">
              <a:lnSpc>
                <a:spcPct val="100000"/>
              </a:lnSpc>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Der allgemeine Rechtsgedanke des § 843 Abs. 4 BGB findet über das Deliktsrecht hinaus Anwendung</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Der Schaden müsste kausal durch die Pflichtverletzung verursacht worden sein </a:t>
            </a:r>
            <a:r>
              <a:rPr lang="de-DE" sz="1800" dirty="0">
                <a:effectLst/>
                <a:latin typeface="MetaNormal-Roman" panose="02000503000000000000"/>
                <a:ea typeface="Calibri" panose="020F0502020204030204" pitchFamily="34" charset="0"/>
                <a:cs typeface="Times New Roman" panose="02020603050405020304" pitchFamily="18" charset="0"/>
                <a:sym typeface="Wingdings" panose="05000000000000000000" pitchFamily="2" charset="2"/>
              </a:rPr>
              <a:t></a:t>
            </a:r>
            <a:r>
              <a:rPr lang="de-DE" sz="1800" dirty="0">
                <a:effectLst/>
                <a:latin typeface="MetaNormal-Roman" panose="02000503000000000000"/>
                <a:ea typeface="Calibri" panose="020F0502020204030204" pitchFamily="34" charset="0"/>
                <a:cs typeface="Times New Roman" panose="02020603050405020304" pitchFamily="18" charset="0"/>
              </a:rPr>
              <a:t> mit aufprallhemmendem Boden hätte S sich nicht den Arm gebrochen, wäre nicht ins Krankenhaus gebracht worden und es wären folglich keine Krankenhauskosten entstanden </a:t>
            </a:r>
            <a:r>
              <a:rPr lang="de-DE" sz="1800" dirty="0">
                <a:effectLst/>
                <a:latin typeface="MetaNormal-Roman" panose="02000503000000000000"/>
                <a:ea typeface="Calibri" panose="020F0502020204030204" pitchFamily="34" charset="0"/>
                <a:cs typeface="Times New Roman" panose="02020603050405020304" pitchFamily="18" charset="0"/>
                <a:sym typeface="Wingdings" panose="05000000000000000000" pitchFamily="2" charset="2"/>
              </a:rPr>
              <a:t></a:t>
            </a:r>
            <a:r>
              <a:rPr lang="de-DE" sz="1800" dirty="0">
                <a:effectLst/>
                <a:latin typeface="MetaNormal-Roman" panose="02000503000000000000"/>
                <a:ea typeface="Calibri" panose="020F0502020204030204" pitchFamily="34" charset="0"/>
                <a:cs typeface="Times New Roman" panose="02020603050405020304" pitchFamily="18" charset="0"/>
              </a:rPr>
              <a:t> Unterlassen des H war kausal für Krankenhauskosten</a:t>
            </a:r>
          </a:p>
          <a:p>
            <a:pPr marL="342900" lvl="0" indent="-342900" algn="just">
              <a:lnSpc>
                <a:spcPct val="100000"/>
              </a:lnSpc>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Schaden besteht in Höhe der Heilbehandlungskosten § 249 Abs. 2 S. 1 BGB</a:t>
            </a:r>
          </a:p>
          <a:p>
            <a:pPr marL="342900" lvl="0" indent="-342900" algn="just">
              <a:lnSpc>
                <a:spcPct val="100000"/>
              </a:lnSpc>
              <a:spcAft>
                <a:spcPts val="800"/>
              </a:spcAft>
              <a:buFont typeface="Symbol" panose="05050102010706020507" pitchFamily="18"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Auch steht S ein angemessenes Schmerzensgeld nach § 253 Abs. 2 BGB zu</a:t>
            </a: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Tree>
    <p:extLst>
      <p:ext uri="{BB962C8B-B14F-4D97-AF65-F5344CB8AC3E}">
        <p14:creationId xmlns:p14="http://schemas.microsoft.com/office/powerpoint/2010/main" val="3540300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lnSpc>
                <a:spcPct val="100000"/>
              </a:lnSpc>
              <a:buNone/>
            </a:pPr>
            <a:r>
              <a:rPr lang="de-DE" sz="2400" u="sng" dirty="0">
                <a:latin typeface="MetaNormal-Roman" panose="02000503000000000000"/>
                <a:ea typeface="Calibri" panose="020F0502020204030204" pitchFamily="34" charset="0"/>
                <a:cs typeface="Times New Roman" panose="02020603050405020304" pitchFamily="18" charset="0"/>
              </a:rPr>
              <a:t>6</a:t>
            </a:r>
            <a:r>
              <a:rPr lang="de-DE" sz="2400" u="sng" dirty="0">
                <a:effectLst/>
                <a:latin typeface="MetaNormal-Roman" panose="02000503000000000000"/>
                <a:ea typeface="Calibri" panose="020F0502020204030204" pitchFamily="34" charset="0"/>
                <a:cs typeface="Times New Roman" panose="02020603050405020304" pitchFamily="18" charset="0"/>
              </a:rPr>
              <a:t>. </a:t>
            </a:r>
            <a:r>
              <a:rPr lang="de-DE" sz="2400" u="sng" dirty="0">
                <a:latin typeface="MetaNormal-Roman" panose="02000503000000000000"/>
                <a:ea typeface="Calibri" panose="020F0502020204030204" pitchFamily="34" charset="0"/>
                <a:cs typeface="Times New Roman" panose="02020603050405020304" pitchFamily="18" charset="0"/>
              </a:rPr>
              <a:t>Mitverschulden</a:t>
            </a:r>
            <a:endParaRPr lang="de-DE" sz="2400" u="sng"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de-DE" sz="1800" u="sng" dirty="0">
                <a:effectLst/>
                <a:latin typeface="Arial" panose="020B0604020202020204" pitchFamily="34" charset="0"/>
                <a:ea typeface="Calibri" panose="020F0502020204030204" pitchFamily="34" charset="0"/>
                <a:cs typeface="Times New Roman" panose="02020603050405020304" pitchFamily="18" charset="0"/>
              </a:rPr>
              <a:t>a) Mitverschulden des S als sog. Verschulden gegen sich selbst</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de-DE" sz="1800" dirty="0">
                <a:effectLst/>
                <a:latin typeface="Arial" panose="020B0604020202020204" pitchFamily="34" charset="0"/>
                <a:ea typeface="Calibri" panose="020F0502020204030204" pitchFamily="34" charset="0"/>
                <a:cs typeface="Times New Roman" panose="02020603050405020304" pitchFamily="18" charset="0"/>
              </a:rPr>
              <a:t>Kommt im Hinblick auf den Rechtsgedanken aus § 828 Abs. 1 BGB nicht in Betracht</a:t>
            </a:r>
          </a:p>
          <a:p>
            <a:pPr algn="just">
              <a:lnSpc>
                <a:spcPct val="100000"/>
              </a:lnSpc>
            </a:pPr>
            <a:r>
              <a:rPr lang="de-DE" sz="1800" dirty="0">
                <a:effectLst/>
                <a:latin typeface="Arial" panose="020B0604020202020204" pitchFamily="34" charset="0"/>
                <a:ea typeface="Calibri" panose="020F0502020204030204" pitchFamily="34" charset="0"/>
                <a:cs typeface="Times New Roman" panose="02020603050405020304" pitchFamily="18" charset="0"/>
              </a:rPr>
              <a:t>Als 5-Jähriger ist S nicht deliktsfähig und nach § 276 Abs. 1 S. 2 BGB nicht verschuldensfähig</a:t>
            </a:r>
          </a:p>
          <a:p>
            <a:pPr algn="just">
              <a:lnSpc>
                <a:spcPct val="100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Mitverschulden setzt nach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h.M</a:t>
            </a:r>
            <a:r>
              <a:rPr lang="de-DE" sz="1800" dirty="0">
                <a:effectLst/>
                <a:latin typeface="Arial" panose="020B0604020202020204" pitchFamily="34" charset="0"/>
                <a:ea typeface="Calibri" panose="020F0502020204030204" pitchFamily="34" charset="0"/>
                <a:cs typeface="Times New Roman" panose="02020603050405020304" pitchFamily="18" charset="0"/>
              </a:rPr>
              <a:t>. auch Zurechnungsfähigkeit voraus, die bei S nach § 828 Abs.1 BGB analog zu verneinen ist</a:t>
            </a:r>
          </a:p>
          <a:p>
            <a:pPr marL="0" indent="0" algn="just">
              <a:lnSpc>
                <a:spcPct val="100000"/>
              </a:lnSpc>
              <a:spcAft>
                <a:spcPts val="800"/>
              </a:spcAft>
              <a:buNone/>
            </a:pP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Tree>
    <p:extLst>
      <p:ext uri="{BB962C8B-B14F-4D97-AF65-F5344CB8AC3E}">
        <p14:creationId xmlns:p14="http://schemas.microsoft.com/office/powerpoint/2010/main" val="402095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lnSpc>
                <a:spcPct val="100000"/>
              </a:lnSpc>
              <a:buNone/>
            </a:pPr>
            <a:r>
              <a:rPr lang="de-DE" sz="2400" u="sng" dirty="0">
                <a:latin typeface="MetaNormal-Roman" panose="02000503000000000000"/>
                <a:ea typeface="Calibri" panose="020F0502020204030204" pitchFamily="34" charset="0"/>
                <a:cs typeface="Times New Roman" panose="02020603050405020304" pitchFamily="18" charset="0"/>
              </a:rPr>
              <a:t>6</a:t>
            </a:r>
            <a:r>
              <a:rPr lang="de-DE" sz="2400" u="sng" dirty="0">
                <a:effectLst/>
                <a:latin typeface="MetaNormal-Roman" panose="02000503000000000000"/>
                <a:ea typeface="Calibri" panose="020F0502020204030204" pitchFamily="34" charset="0"/>
                <a:cs typeface="Times New Roman" panose="02020603050405020304" pitchFamily="18" charset="0"/>
              </a:rPr>
              <a:t>. </a:t>
            </a:r>
            <a:r>
              <a:rPr lang="de-DE" sz="2400" u="sng" dirty="0">
                <a:latin typeface="MetaNormal-Roman" panose="02000503000000000000"/>
                <a:ea typeface="Calibri" panose="020F0502020204030204" pitchFamily="34" charset="0"/>
                <a:cs typeface="Times New Roman" panose="02020603050405020304" pitchFamily="18" charset="0"/>
              </a:rPr>
              <a:t>Mitverschulden</a:t>
            </a:r>
            <a:endParaRPr lang="de-DE" sz="2400" u="sng"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de-DE" sz="1800" u="sng" dirty="0">
                <a:effectLst/>
                <a:latin typeface="Arial" panose="020B0604020202020204" pitchFamily="34" charset="0"/>
                <a:ea typeface="Calibri" panose="020F0502020204030204" pitchFamily="34" charset="0"/>
                <a:cs typeface="Times New Roman" panose="02020603050405020304" pitchFamily="18" charset="0"/>
              </a:rPr>
              <a:t>b) Zurechnung des Mitverschuldens von V, § 254 Abs. 1 </a:t>
            </a:r>
            <a:r>
              <a:rPr lang="de-DE" sz="1800" u="sng" dirty="0" err="1">
                <a:effectLst/>
                <a:latin typeface="Arial" panose="020B0604020202020204" pitchFamily="34" charset="0"/>
                <a:ea typeface="Calibri" panose="020F0502020204030204" pitchFamily="34" charset="0"/>
                <a:cs typeface="Times New Roman" panose="02020603050405020304" pitchFamily="18" charset="0"/>
              </a:rPr>
              <a:t>i.V.m</a:t>
            </a:r>
            <a:r>
              <a:rPr lang="de-DE" sz="1800" u="sng" dirty="0">
                <a:effectLst/>
                <a:latin typeface="Arial" panose="020B0604020202020204" pitchFamily="34" charset="0"/>
                <a:ea typeface="Calibri" panose="020F0502020204030204" pitchFamily="34" charset="0"/>
                <a:cs typeface="Times New Roman" panose="02020603050405020304" pitchFamily="18" charset="0"/>
              </a:rPr>
              <a:t>. §§ 254 Abs. 2 S. 2, 278 BGB</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de-DE" sz="1800" dirty="0">
                <a:effectLst/>
                <a:latin typeface="Arial" panose="020B0604020202020204" pitchFamily="34" charset="0"/>
                <a:ea typeface="Calibri" panose="020F0502020204030204" pitchFamily="34" charset="0"/>
                <a:cs typeface="Times New Roman" panose="02020603050405020304" pitchFamily="18" charset="0"/>
              </a:rPr>
              <a:t>§ 254 Abs. 2 S. 2 BGB ist wie ein Dritter Absatz zu lesen und damit auch auf die Schadensentstehung anzuwenden</a:t>
            </a:r>
          </a:p>
          <a:p>
            <a:pPr algn="just">
              <a:lnSpc>
                <a:spcPct val="100000"/>
              </a:lnSpc>
            </a:pPr>
            <a:r>
              <a:rPr lang="de-DE" sz="1800" dirty="0">
                <a:effectLst/>
                <a:latin typeface="Arial" panose="020B0604020202020204" pitchFamily="34" charset="0"/>
                <a:ea typeface="Calibri" panose="020F0502020204030204" pitchFamily="34" charset="0"/>
                <a:cs typeface="Times New Roman" panose="02020603050405020304" pitchFamily="18" charset="0"/>
              </a:rPr>
              <a:t>§ 254 Abs. 2 S. 2 BGB ist eine </a:t>
            </a:r>
            <a:r>
              <a:rPr lang="de-DE" sz="1800" u="sng" dirty="0">
                <a:effectLst/>
                <a:latin typeface="Arial" panose="020B0604020202020204" pitchFamily="34" charset="0"/>
                <a:ea typeface="Calibri" panose="020F0502020204030204" pitchFamily="34" charset="0"/>
                <a:cs typeface="Times New Roman" panose="02020603050405020304" pitchFamily="18" charset="0"/>
              </a:rPr>
              <a:t>Rechtsgrundverweisung</a:t>
            </a:r>
            <a:r>
              <a:rPr lang="de-DE" sz="1800" dirty="0">
                <a:effectLst/>
                <a:latin typeface="Arial" panose="020B0604020202020204" pitchFamily="34" charset="0"/>
                <a:ea typeface="Calibri" panose="020F0502020204030204" pitchFamily="34" charset="0"/>
                <a:cs typeface="Times New Roman" panose="02020603050405020304" pitchFamily="18" charset="0"/>
              </a:rPr>
              <a:t> auf § 278 BGB, sodass diese Voraussetzungen vorliegen müssen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a.A</a:t>
            </a:r>
            <a:r>
              <a:rPr lang="de-DE" sz="1800" dirty="0">
                <a:effectLst/>
                <a:latin typeface="Arial" panose="020B0604020202020204" pitchFamily="34" charset="0"/>
                <a:ea typeface="Calibri" panose="020F0502020204030204" pitchFamily="34" charset="0"/>
                <a:cs typeface="Times New Roman" panose="02020603050405020304" pitchFamily="18" charset="0"/>
              </a:rPr>
              <a:t>. Rechtsfolgenverweisung)</a:t>
            </a:r>
          </a:p>
          <a:p>
            <a:pPr algn="just">
              <a:lnSpc>
                <a:spcPct val="100000"/>
              </a:lnSpc>
            </a:pPr>
            <a:r>
              <a:rPr lang="de-DE" sz="1800" dirty="0">
                <a:effectLst/>
                <a:latin typeface="Arial" panose="020B0604020202020204" pitchFamily="34" charset="0"/>
                <a:ea typeface="Calibri" panose="020F0502020204030204" pitchFamily="34" charset="0"/>
                <a:cs typeface="Times New Roman" panose="02020603050405020304" pitchFamily="18" charset="0"/>
              </a:rPr>
              <a:t>Folglich muss nach § 278 BGB zwischen S und H eine </a:t>
            </a:r>
            <a:r>
              <a:rPr lang="de-DE" sz="1800" u="sng" dirty="0">
                <a:effectLst/>
                <a:latin typeface="Arial" panose="020B0604020202020204" pitchFamily="34" charset="0"/>
                <a:ea typeface="Calibri" panose="020F0502020204030204" pitchFamily="34" charset="0"/>
                <a:cs typeface="Times New Roman" panose="02020603050405020304" pitchFamily="18" charset="0"/>
              </a:rPr>
              <a:t>Sonderverbindung</a:t>
            </a:r>
            <a:r>
              <a:rPr lang="de-DE" sz="1800" dirty="0">
                <a:effectLst/>
                <a:latin typeface="Arial" panose="020B0604020202020204" pitchFamily="34" charset="0"/>
                <a:ea typeface="Calibri" panose="020F0502020204030204" pitchFamily="34" charset="0"/>
                <a:cs typeface="Times New Roman" panose="02020603050405020304" pitchFamily="18" charset="0"/>
              </a:rPr>
              <a:t> vorliegen </a:t>
            </a:r>
            <a:r>
              <a:rPr lang="de-DE" sz="1800" dirty="0">
                <a:effectLst/>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a:t>
            </a:r>
            <a:r>
              <a:rPr lang="de-DE" sz="1800" dirty="0">
                <a:effectLst/>
                <a:latin typeface="Arial" panose="020B0604020202020204" pitchFamily="34" charset="0"/>
                <a:ea typeface="Calibri" panose="020F0502020204030204" pitchFamily="34" charset="0"/>
                <a:cs typeface="Times New Roman" panose="02020603050405020304" pitchFamily="18" charset="0"/>
              </a:rPr>
              <a:t>Die Sonderverbindung ergibt sich aus der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c.i.c</a:t>
            </a:r>
            <a:r>
              <a:rPr lang="de-DE" sz="1800" dirty="0">
                <a:effectLst/>
                <a:latin typeface="Arial" panose="020B0604020202020204" pitchFamily="34" charset="0"/>
                <a:ea typeface="Calibri" panose="020F0502020204030204" pitchFamily="34" charset="0"/>
                <a:cs typeface="Times New Roman" panose="02020603050405020304" pitchFamily="18" charset="0"/>
              </a:rPr>
              <a:t>.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i.V.m</a:t>
            </a:r>
            <a:r>
              <a:rPr lang="de-DE" sz="1800" dirty="0">
                <a:effectLst/>
                <a:latin typeface="Arial" panose="020B0604020202020204" pitchFamily="34" charset="0"/>
                <a:ea typeface="Calibri" panose="020F0502020204030204" pitchFamily="34" charset="0"/>
                <a:cs typeface="Times New Roman" panose="02020603050405020304" pitchFamily="18" charset="0"/>
              </a:rPr>
              <a:t>. Schutzwirkung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zG</a:t>
            </a:r>
            <a:r>
              <a:rPr lang="de-DE" sz="1800" dirty="0">
                <a:effectLst/>
                <a:latin typeface="Arial" panose="020B0604020202020204" pitchFamily="34" charset="0"/>
                <a:ea typeface="Calibri" panose="020F0502020204030204" pitchFamily="34" charset="0"/>
                <a:cs typeface="Times New Roman" panose="02020603050405020304" pitchFamily="18" charset="0"/>
              </a:rPr>
              <a:t> Dritter</a:t>
            </a:r>
          </a:p>
          <a:p>
            <a:pPr algn="just">
              <a:lnSpc>
                <a:spcPct val="100000"/>
              </a:lnSpc>
            </a:pPr>
            <a:r>
              <a:rPr lang="de-DE" sz="1800" dirty="0">
                <a:effectLst/>
                <a:latin typeface="Arial" panose="020B0604020202020204" pitchFamily="34" charset="0"/>
                <a:ea typeface="Calibri" panose="020F0502020204030204" pitchFamily="34" charset="0"/>
                <a:cs typeface="Times New Roman" panose="02020603050405020304" pitchFamily="18" charset="0"/>
              </a:rPr>
              <a:t>S müsste sich damit ein Mitverschulden von V zurechnen lassen</a:t>
            </a:r>
          </a:p>
          <a:p>
            <a:pPr algn="just">
              <a:lnSpc>
                <a:spcPct val="100000"/>
              </a:lnSpc>
            </a:pPr>
            <a:r>
              <a:rPr lang="de-DE" sz="1800" dirty="0">
                <a:effectLst/>
                <a:latin typeface="Arial" panose="020B0604020202020204" pitchFamily="34" charset="0"/>
                <a:ea typeface="Calibri" panose="020F0502020204030204" pitchFamily="34" charset="0"/>
                <a:cs typeface="Times New Roman" panose="02020603050405020304" pitchFamily="18" charset="0"/>
              </a:rPr>
              <a:t>V war unaufmerksam und in das Vertragsgespräch vertieft: zumindest leichte Fahrlässigkeit nach § 276 Abs. 2 BGB (die Privilegierung des § 1664 BGB greift nicht ein, da die Norm nur im Verhältnis zum Kind Anwendung findet)</a:t>
            </a:r>
          </a:p>
          <a:p>
            <a:pPr algn="just">
              <a:lnSpc>
                <a:spcPct val="100000"/>
              </a:lnSpc>
            </a:pPr>
            <a:r>
              <a:rPr lang="de-DE" sz="1800" u="sng" dirty="0">
                <a:latin typeface="Arial" panose="020B0604020202020204" pitchFamily="34" charset="0"/>
                <a:ea typeface="Calibri" panose="020F0502020204030204" pitchFamily="34" charset="0"/>
                <a:cs typeface="Times New Roman" panose="02020603050405020304" pitchFamily="18" charset="0"/>
              </a:rPr>
              <a:t>ABER</a:t>
            </a:r>
            <a:r>
              <a:rPr lang="de-DE" sz="1800" dirty="0">
                <a:latin typeface="Arial" panose="020B0604020202020204" pitchFamily="34" charset="0"/>
                <a:ea typeface="Calibri" panose="020F0502020204030204" pitchFamily="34" charset="0"/>
                <a:cs typeface="Times New Roman" panose="02020603050405020304" pitchFamily="18" charset="0"/>
              </a:rPr>
              <a:t>: die Rechtsprechung gesteht Kindern ab einem Alter von vier Jahren einen Freiraum zu, wobei allerdings eine regelmäßige Kontrolle in kurzen Zeitabständen für erforderlich gehalten wird </a:t>
            </a:r>
            <a:r>
              <a:rPr lang="de-DE" sz="1800" dirty="0">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kein zurechenbares Mitverschulden des V </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Tree>
    <p:extLst>
      <p:ext uri="{BB962C8B-B14F-4D97-AF65-F5344CB8AC3E}">
        <p14:creationId xmlns:p14="http://schemas.microsoft.com/office/powerpoint/2010/main" val="3797254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2496901"/>
            <a:ext cx="9612086" cy="4028591"/>
          </a:xfrm>
        </p:spPr>
        <p:txBody>
          <a:bodyPr/>
          <a:lstStyle/>
          <a:p>
            <a:pPr marL="0" indent="0">
              <a:lnSpc>
                <a:spcPct val="100000"/>
              </a:lnSpc>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S hat gegen H einen Anspruch aus §§ 280 Abs. 1 BGB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i.V.m</a:t>
            </a:r>
            <a:r>
              <a:rPr lang="de-DE" sz="1800" dirty="0">
                <a:effectLst/>
                <a:latin typeface="Arial" panose="020B0604020202020204" pitchFamily="34" charset="0"/>
                <a:ea typeface="Calibri" panose="020F0502020204030204" pitchFamily="34" charset="0"/>
                <a:cs typeface="Times New Roman" panose="02020603050405020304" pitchFamily="18" charset="0"/>
              </a:rPr>
              <a:t>. 311 Abs. 2 Nr. 1 BGB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i.V.m</a:t>
            </a:r>
            <a:r>
              <a:rPr lang="de-DE" sz="1800" dirty="0">
                <a:effectLst/>
                <a:latin typeface="Arial" panose="020B0604020202020204" pitchFamily="34" charset="0"/>
                <a:ea typeface="Calibri" panose="020F0502020204030204" pitchFamily="34" charset="0"/>
                <a:cs typeface="Times New Roman" panose="02020603050405020304" pitchFamily="18" charset="0"/>
              </a:rPr>
              <a:t>. den Grundsätzen zum Vertrag mit Schutzwirkungen zugunsten Dritter. </a:t>
            </a:r>
          </a:p>
          <a:p>
            <a:pPr marL="0" indent="0">
              <a:lnSpc>
                <a:spcPct val="100000"/>
              </a:lnSpc>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Zu ersetzen sind die Heilbehandlungskosten nach § 249 Abs. </a:t>
            </a:r>
            <a:r>
              <a:rPr lang="de-DE" sz="1800" dirty="0">
                <a:latin typeface="Arial" panose="020B0604020202020204" pitchFamily="34" charset="0"/>
                <a:ea typeface="Calibri" panose="020F0502020204030204" pitchFamily="34" charset="0"/>
                <a:cs typeface="Times New Roman" panose="02020603050405020304" pitchFamily="18" charset="0"/>
              </a:rPr>
              <a:t>2 S. 1 BGB sowie ein angemessenes Schmerzensgeld nach § 253 Abs. 2 BGB.</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
        <p:nvSpPr>
          <p:cNvPr id="2" name="Titel 1">
            <a:extLst>
              <a:ext uri="{FF2B5EF4-FFF2-40B4-BE49-F238E27FC236}">
                <a16:creationId xmlns:a16="http://schemas.microsoft.com/office/drawing/2014/main" id="{CB69F224-1C01-0D81-AAA5-E412514A6B6A}"/>
              </a:ext>
            </a:extLst>
          </p:cNvPr>
          <p:cNvSpPr>
            <a:spLocks noGrp="1"/>
          </p:cNvSpPr>
          <p:nvPr>
            <p:ph type="title"/>
          </p:nvPr>
        </p:nvSpPr>
        <p:spPr>
          <a:xfrm>
            <a:off x="1665514" y="1850570"/>
            <a:ext cx="9612086" cy="646331"/>
          </a:xfrm>
        </p:spPr>
        <p:txBody>
          <a:bodyPr/>
          <a:lstStyle/>
          <a:p>
            <a:pPr>
              <a:lnSpc>
                <a:spcPct val="100000"/>
              </a:lnSpc>
            </a:pPr>
            <a:r>
              <a:rPr lang="de-DE" sz="2800" u="sng" dirty="0"/>
              <a:t>III. Ergebnis</a:t>
            </a:r>
          </a:p>
        </p:txBody>
      </p:sp>
    </p:spTree>
    <p:extLst>
      <p:ext uri="{BB962C8B-B14F-4D97-AF65-F5344CB8AC3E}">
        <p14:creationId xmlns:p14="http://schemas.microsoft.com/office/powerpoint/2010/main" val="3394456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2496901"/>
            <a:ext cx="9612086" cy="4028591"/>
          </a:xfrm>
        </p:spPr>
        <p:txBody>
          <a:bodyPr/>
          <a:lstStyle/>
          <a:p>
            <a:pPr>
              <a:lnSpc>
                <a:spcPct val="100000"/>
              </a:lnSpc>
            </a:pPr>
            <a:r>
              <a:rPr lang="de-DE" sz="1800" dirty="0"/>
              <a:t>Streit um Rechtsgrundlage beim Vertrag mit Schutzwirkung </a:t>
            </a:r>
            <a:r>
              <a:rPr lang="de-DE" sz="1800" dirty="0" err="1"/>
              <a:t>zG</a:t>
            </a:r>
            <a:r>
              <a:rPr lang="de-DE" sz="1800" dirty="0"/>
              <a:t> Dritter nicht angesprochen</a:t>
            </a:r>
          </a:p>
          <a:p>
            <a:pPr>
              <a:lnSpc>
                <a:spcPct val="100000"/>
              </a:lnSpc>
            </a:pPr>
            <a:r>
              <a:rPr lang="de-DE" sz="1800" dirty="0"/>
              <a:t> § 280 Abs. 1 BGB: fehlende Abgrenzung aktives Tun/Unterlassen in Pflichtverletzung</a:t>
            </a:r>
          </a:p>
          <a:p>
            <a:pPr>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 843 Abs. 4 BGB wurde nicht angesprochen</a:t>
            </a:r>
            <a:br>
              <a:rPr lang="de-DE" sz="1800" dirty="0"/>
            </a:b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
        <p:nvSpPr>
          <p:cNvPr id="2" name="Titel 1">
            <a:extLst>
              <a:ext uri="{FF2B5EF4-FFF2-40B4-BE49-F238E27FC236}">
                <a16:creationId xmlns:a16="http://schemas.microsoft.com/office/drawing/2014/main" id="{CB69F224-1C01-0D81-AAA5-E412514A6B6A}"/>
              </a:ext>
            </a:extLst>
          </p:cNvPr>
          <p:cNvSpPr>
            <a:spLocks noGrp="1"/>
          </p:cNvSpPr>
          <p:nvPr>
            <p:ph type="title"/>
          </p:nvPr>
        </p:nvSpPr>
        <p:spPr>
          <a:xfrm>
            <a:off x="1665514" y="1850570"/>
            <a:ext cx="9612086" cy="646331"/>
          </a:xfrm>
        </p:spPr>
        <p:txBody>
          <a:bodyPr/>
          <a:lstStyle/>
          <a:p>
            <a:pPr>
              <a:lnSpc>
                <a:spcPct val="100000"/>
              </a:lnSpc>
            </a:pPr>
            <a:r>
              <a:rPr lang="de-DE" sz="2400" u="sng" dirty="0"/>
              <a:t>Häufige Fehler im Anspruch S gegen H</a:t>
            </a:r>
          </a:p>
        </p:txBody>
      </p:sp>
    </p:spTree>
    <p:extLst>
      <p:ext uri="{BB962C8B-B14F-4D97-AF65-F5344CB8AC3E}">
        <p14:creationId xmlns:p14="http://schemas.microsoft.com/office/powerpoint/2010/main" val="2054979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CDEE8-6AE5-E19D-304C-A33BBC1F75A5}"/>
              </a:ext>
            </a:extLst>
          </p:cNvPr>
          <p:cNvSpPr>
            <a:spLocks noGrp="1"/>
          </p:cNvSpPr>
          <p:nvPr>
            <p:ph type="title"/>
          </p:nvPr>
        </p:nvSpPr>
        <p:spPr>
          <a:xfrm>
            <a:off x="1665514" y="1850570"/>
            <a:ext cx="9612086" cy="1491145"/>
          </a:xfrm>
        </p:spPr>
        <p:txBody>
          <a:bodyPr/>
          <a:lstStyle/>
          <a:p>
            <a:pPr>
              <a:lnSpc>
                <a:spcPct val="100000"/>
              </a:lnSpc>
            </a:pPr>
            <a:r>
              <a:rPr lang="de-DE" sz="2800" b="1" dirty="0"/>
              <a:t>B. Ansprüche V gegen H</a:t>
            </a:r>
            <a:br>
              <a:rPr lang="de-DE" sz="2800" b="1" dirty="0"/>
            </a:br>
            <a:r>
              <a:rPr lang="de-DE" sz="2800" dirty="0"/>
              <a:t>I. Anspruch aus §§ 280 Abs. 1 BGB </a:t>
            </a:r>
            <a:r>
              <a:rPr lang="de-DE" sz="2800" dirty="0" err="1"/>
              <a:t>i.V.m</a:t>
            </a:r>
            <a:r>
              <a:rPr lang="de-DE" sz="2800" dirty="0"/>
              <a:t>. 311 Abs. 2 Nr. 1 BGB</a:t>
            </a:r>
          </a:p>
        </p:txBody>
      </p:sp>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3516286"/>
            <a:ext cx="9612086" cy="2754098"/>
          </a:xfrm>
        </p:spPr>
        <p:txBody>
          <a:bodyPr/>
          <a:lstStyle/>
          <a:p>
            <a:pPr marL="0" indent="0" algn="just">
              <a:lnSpc>
                <a:spcPct val="100000"/>
              </a:lnSpc>
              <a:spcAft>
                <a:spcPts val="800"/>
              </a:spcAft>
              <a:buNone/>
            </a:pPr>
            <a:r>
              <a:rPr lang="de-DE" sz="1800" u="sng" dirty="0">
                <a:effectLst/>
                <a:latin typeface="MetaNormal-Roman" panose="02000503000000000000"/>
                <a:ea typeface="Calibri" panose="020F0502020204030204" pitchFamily="34" charset="0"/>
                <a:cs typeface="Times New Roman" panose="02020603050405020304" pitchFamily="18" charset="0"/>
              </a:rPr>
              <a:t>1. Schuldverhältnis </a:t>
            </a:r>
            <a:r>
              <a:rPr lang="de-DE" sz="1800" u="sng" dirty="0" err="1">
                <a:effectLst/>
                <a:latin typeface="MetaNormal-Roman" panose="02000503000000000000"/>
                <a:ea typeface="Calibri" panose="020F0502020204030204" pitchFamily="34" charset="0"/>
                <a:cs typeface="Times New Roman" panose="02020603050405020304" pitchFamily="18" charset="0"/>
              </a:rPr>
              <a:t>iSv</a:t>
            </a:r>
            <a:r>
              <a:rPr lang="de-DE" sz="1800" u="sng" dirty="0">
                <a:effectLst/>
                <a:latin typeface="MetaNormal-Roman" panose="02000503000000000000"/>
                <a:ea typeface="Calibri" panose="020F0502020204030204" pitchFamily="34" charset="0"/>
                <a:cs typeface="Times New Roman" panose="02020603050405020304" pitchFamily="18" charset="0"/>
              </a:rPr>
              <a:t> §§ 280 Abs. 1 BGB </a:t>
            </a:r>
            <a:r>
              <a:rPr lang="de-DE" sz="1800" u="sng" dirty="0" err="1">
                <a:effectLst/>
                <a:latin typeface="MetaNormal-Roman" panose="02000503000000000000"/>
                <a:ea typeface="Calibri" panose="020F0502020204030204" pitchFamily="34" charset="0"/>
                <a:cs typeface="Times New Roman" panose="02020603050405020304" pitchFamily="18" charset="0"/>
              </a:rPr>
              <a:t>i.V.m</a:t>
            </a:r>
            <a:r>
              <a:rPr lang="de-DE" sz="1800" u="sng" dirty="0">
                <a:effectLst/>
                <a:latin typeface="MetaNormal-Roman" panose="02000503000000000000"/>
                <a:ea typeface="Calibri" panose="020F0502020204030204" pitchFamily="34" charset="0"/>
                <a:cs typeface="Times New Roman" panose="02020603050405020304" pitchFamily="18" charset="0"/>
              </a:rPr>
              <a:t>. 311 Abs. 2 Nr. 1 BGB</a:t>
            </a:r>
            <a:endParaRPr lang="de-DE" sz="1800" dirty="0">
              <a:effectLst/>
              <a:latin typeface="MetaNormal-Roman" panose="02000503000000000000"/>
              <a:ea typeface="Calibri" panose="020F0502020204030204" pitchFamily="34" charset="0"/>
              <a:cs typeface="Times New Roman" panose="02020603050405020304" pitchFamily="18" charset="0"/>
            </a:endParaRPr>
          </a:p>
          <a:p>
            <a:pPr indent="0" algn="just">
              <a:lnSpc>
                <a:spcPct val="100000"/>
              </a:lnSpc>
              <a:spcAft>
                <a:spcPts val="800"/>
              </a:spcAft>
              <a:buNone/>
            </a:pPr>
            <a:r>
              <a:rPr lang="de-DE" sz="1800" dirty="0">
                <a:effectLst/>
                <a:latin typeface="MetaNormal-Roman" panose="02000503000000000000"/>
                <a:ea typeface="Calibri" panose="020F0502020204030204" pitchFamily="34" charset="0"/>
                <a:cs typeface="Times New Roman" panose="02020603050405020304" pitchFamily="18" charset="0"/>
              </a:rPr>
              <a:t>Liegt mit Aufnahme der Vertragsverhandlung nach § 311 Abs. 1 Nr. 1 BGB vor</a:t>
            </a:r>
          </a:p>
          <a:p>
            <a:pPr marL="0" indent="0" algn="just">
              <a:lnSpc>
                <a:spcPct val="100000"/>
              </a:lnSpc>
              <a:spcAft>
                <a:spcPts val="800"/>
              </a:spcAft>
              <a:buNone/>
            </a:pPr>
            <a:r>
              <a:rPr lang="de-DE" sz="1800" u="sng" dirty="0">
                <a:effectLst/>
                <a:latin typeface="MetaNormal-Roman" panose="02000503000000000000"/>
                <a:ea typeface="Calibri" panose="020F0502020204030204" pitchFamily="34" charset="0"/>
                <a:cs typeface="Times New Roman" panose="02020603050405020304" pitchFamily="18" charset="0"/>
              </a:rPr>
              <a:t>2. Pflichtverletzung und </a:t>
            </a:r>
            <a:r>
              <a:rPr lang="de-DE" sz="1800" u="sng" dirty="0" err="1">
                <a:effectLst/>
                <a:latin typeface="MetaNormal-Roman" panose="02000503000000000000"/>
                <a:ea typeface="Calibri" panose="020F0502020204030204" pitchFamily="34" charset="0"/>
                <a:cs typeface="Times New Roman" panose="02020603050405020304" pitchFamily="18" charset="0"/>
              </a:rPr>
              <a:t>vertretenmüssen</a:t>
            </a:r>
            <a:r>
              <a:rPr lang="de-DE" sz="1800" u="sng" dirty="0">
                <a:effectLst/>
                <a:latin typeface="MetaNormal-Roman" panose="02000503000000000000"/>
                <a:ea typeface="Calibri" panose="020F0502020204030204" pitchFamily="34" charset="0"/>
                <a:cs typeface="Times New Roman" panose="02020603050405020304" pitchFamily="18" charset="0"/>
              </a:rPr>
              <a:t> (+), siehe oben</a:t>
            </a:r>
            <a:r>
              <a:rPr lang="de-DE" sz="1800" u="sng" dirty="0">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pPr>
            <a:endParaRPr lang="de-DE" dirty="0"/>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2075292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lnSpc>
                <a:spcPct val="100000"/>
              </a:lnSpc>
              <a:buNone/>
            </a:pPr>
            <a:r>
              <a:rPr lang="de-DE" sz="2400" u="sng" dirty="0">
                <a:latin typeface="MetaNormal-Roman" panose="02000503000000000000"/>
                <a:ea typeface="Calibri" panose="020F0502020204030204" pitchFamily="34" charset="0"/>
                <a:cs typeface="Times New Roman" panose="02020603050405020304" pitchFamily="18" charset="0"/>
              </a:rPr>
              <a:t>3. Kausaler Schaden</a:t>
            </a:r>
          </a:p>
          <a:p>
            <a:pPr marL="0" indent="0">
              <a:lnSpc>
                <a:spcPct val="100000"/>
              </a:lnSpc>
              <a:buNone/>
            </a:pPr>
            <a:r>
              <a:rPr lang="de-DE" sz="2000" u="sng" dirty="0">
                <a:latin typeface="MetaNormal-Roman" panose="02000503000000000000"/>
                <a:ea typeface="Calibri" panose="020F0502020204030204" pitchFamily="34" charset="0"/>
                <a:cs typeface="Times New Roman" panose="02020603050405020304" pitchFamily="18" charset="0"/>
              </a:rPr>
              <a:t>a) </a:t>
            </a:r>
            <a:r>
              <a:rPr lang="de-DE" sz="1800" u="sng" dirty="0">
                <a:latin typeface="MetaNormal-Roman" panose="02000503000000000000"/>
                <a:ea typeface="Calibri" panose="020F0502020204030204" pitchFamily="34" charset="0"/>
                <a:cs typeface="Times New Roman" panose="02020603050405020304" pitchFamily="18" charset="0"/>
              </a:rPr>
              <a:t>Schock als Schaden</a:t>
            </a:r>
            <a:endParaRPr lang="de-DE" sz="2000" u="sng" dirty="0">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r>
              <a:rPr lang="de-DE" sz="1800" b="1" dirty="0">
                <a:effectLst/>
                <a:latin typeface="MetaNormal-Roman" panose="02000503000000000000"/>
                <a:ea typeface="Calibri" panose="020F0502020204030204" pitchFamily="34" charset="0"/>
                <a:cs typeface="Times New Roman" panose="02020603050405020304" pitchFamily="18" charset="0"/>
              </a:rPr>
              <a:t>(P) Schockschaden</a:t>
            </a:r>
          </a:p>
          <a:p>
            <a:pPr>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Schock selbst als immaterieller Schaden nach § 253 Abs. 1 BGB, der grundsätzlich nicht ersetzt wird</a:t>
            </a:r>
          </a:p>
          <a:p>
            <a:pPr>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Denkbar wäre eine billige Entschädigung in Geld nach § 253 Abs. 2 BGB wegen Gesundheitsbeeinträchtigung</a:t>
            </a:r>
          </a:p>
          <a:p>
            <a:pPr marL="742950" lvl="1" indent="-285750" algn="just">
              <a:lnSpc>
                <a:spcPct val="100000"/>
              </a:lnSpc>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Gesundheitsbeeinträchtigung könnte in der Beeinträchtigung der inneren Integrität durch den Schock vorliegen.</a:t>
            </a:r>
          </a:p>
          <a:p>
            <a:pPr marL="457200" lvl="1" indent="0">
              <a:lnSpc>
                <a:spcPct val="100000"/>
              </a:lnSpc>
              <a:buNone/>
            </a:pPr>
            <a:endParaRPr lang="de-DE" sz="14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b="1" dirty="0"/>
              <a:t>B</a:t>
            </a:r>
            <a:r>
              <a:rPr lang="de-DE" sz="1800" b="1" dirty="0"/>
              <a:t>. Ansprüche V gegen H</a:t>
            </a:r>
            <a:br>
              <a:rPr lang="de-DE" sz="1800" b="1" dirty="0"/>
            </a:br>
            <a:endParaRPr lang="de-DE" dirty="0"/>
          </a:p>
        </p:txBody>
      </p:sp>
    </p:spTree>
    <p:extLst>
      <p:ext uri="{BB962C8B-B14F-4D97-AF65-F5344CB8AC3E}">
        <p14:creationId xmlns:p14="http://schemas.microsoft.com/office/powerpoint/2010/main" val="373128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7BB047-3571-2115-ACE6-B609FC0EF01B}"/>
              </a:ext>
            </a:extLst>
          </p:cNvPr>
          <p:cNvSpPr>
            <a:spLocks noGrp="1"/>
          </p:cNvSpPr>
          <p:nvPr>
            <p:ph type="title"/>
          </p:nvPr>
        </p:nvSpPr>
        <p:spPr/>
        <p:txBody>
          <a:bodyPr/>
          <a:lstStyle/>
          <a:p>
            <a:r>
              <a:rPr lang="de-DE" dirty="0"/>
              <a:t>Besprechung der Hausarbeit </a:t>
            </a:r>
            <a:br>
              <a:rPr lang="de-DE" dirty="0"/>
            </a:br>
            <a:endParaRPr lang="de-DE" dirty="0"/>
          </a:p>
        </p:txBody>
      </p:sp>
      <p:sp>
        <p:nvSpPr>
          <p:cNvPr id="3" name="Inhaltsplatzhalter 2">
            <a:extLst>
              <a:ext uri="{FF2B5EF4-FFF2-40B4-BE49-F238E27FC236}">
                <a16:creationId xmlns:a16="http://schemas.microsoft.com/office/drawing/2014/main" id="{8DE33BA1-F7AF-9584-B141-CD9A16045673}"/>
              </a:ext>
            </a:extLst>
          </p:cNvPr>
          <p:cNvSpPr>
            <a:spLocks noGrp="1"/>
          </p:cNvSpPr>
          <p:nvPr>
            <p:ph idx="1"/>
          </p:nvPr>
        </p:nvSpPr>
        <p:spPr/>
        <p:txBody>
          <a:bodyPr/>
          <a:lstStyle/>
          <a:p>
            <a:r>
              <a:rPr lang="de-DE" dirty="0"/>
              <a:t>Notenstatistik</a:t>
            </a:r>
          </a:p>
          <a:p>
            <a:r>
              <a:rPr lang="de-DE" dirty="0"/>
              <a:t>Allgemeine Fehler</a:t>
            </a:r>
          </a:p>
          <a:p>
            <a:r>
              <a:rPr lang="de-DE" dirty="0"/>
              <a:t>Wichtige inhaltliche Anmerkungen zur Hausarbeit</a:t>
            </a:r>
          </a:p>
          <a:p>
            <a:r>
              <a:rPr lang="de-DE" dirty="0"/>
              <a:t>Hinweise zur </a:t>
            </a:r>
            <a:r>
              <a:rPr lang="de-DE" dirty="0" err="1"/>
              <a:t>Remonstration</a:t>
            </a:r>
            <a:endParaRPr lang="de-DE" dirty="0"/>
          </a:p>
          <a:p>
            <a:pPr marL="0" indent="0">
              <a:buNone/>
            </a:pPr>
            <a:endParaRPr lang="de-DE" dirty="0"/>
          </a:p>
        </p:txBody>
      </p:sp>
    </p:spTree>
    <p:extLst>
      <p:ext uri="{BB962C8B-B14F-4D97-AF65-F5344CB8AC3E}">
        <p14:creationId xmlns:p14="http://schemas.microsoft.com/office/powerpoint/2010/main" val="3767154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742950" lvl="1" indent="-285750" algn="just">
              <a:lnSpc>
                <a:spcPct val="100000"/>
              </a:lnSpc>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Lange hat der BGH für die Annahme einer psychischen Gesundheitsbeeinträchtigung verlangt, dass die Störung </a:t>
            </a:r>
            <a:r>
              <a:rPr lang="de-DE" sz="1800" u="sng" dirty="0">
                <a:effectLst/>
                <a:latin typeface="MetaNormal-Roman" panose="02000503000000000000"/>
                <a:ea typeface="Calibri" panose="020F0502020204030204" pitchFamily="34" charset="0"/>
                <a:cs typeface="Times New Roman" panose="02020603050405020304" pitchFamily="18" charset="0"/>
              </a:rPr>
              <a:t>dazu auch noch ein außergewöhnliches Ausmaß aufweise</a:t>
            </a:r>
            <a:r>
              <a:rPr lang="de-DE" sz="1800" dirty="0">
                <a:effectLst/>
                <a:latin typeface="MetaNormal-Roman" panose="02000503000000000000"/>
                <a:ea typeface="Calibri" panose="020F0502020204030204" pitchFamily="34" charset="0"/>
                <a:cs typeface="Times New Roman" panose="02020603050405020304" pitchFamily="18" charset="0"/>
              </a:rPr>
              <a:t>. Es wurde eine psychische Beeinträchtigung verlangt, die eine nach Art und Schwere über das hinausgehen, was nahe Angehörige in vergleichbarer Lage erfahrungsgemäß erleiden. </a:t>
            </a:r>
          </a:p>
          <a:p>
            <a:pPr marL="742950" lvl="1" indent="-285750" algn="just">
              <a:lnSpc>
                <a:spcPct val="100000"/>
              </a:lnSpc>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Diese </a:t>
            </a:r>
            <a:r>
              <a:rPr lang="de-DE" sz="1800" u="sng" dirty="0">
                <a:effectLst/>
                <a:latin typeface="MetaNormal-Roman" panose="02000503000000000000"/>
                <a:ea typeface="Calibri" panose="020F0502020204030204" pitchFamily="34" charset="0"/>
                <a:cs typeface="Times New Roman" panose="02020603050405020304" pitchFamily="18" charset="0"/>
              </a:rPr>
              <a:t>Einschränkung wurde aufgegeben</a:t>
            </a:r>
            <a:r>
              <a:rPr lang="de-DE" sz="1800" u="sng" dirty="0">
                <a:latin typeface="MetaNormal-Roman" panose="02000503000000000000"/>
                <a:ea typeface="Calibri" panose="020F0502020204030204" pitchFamily="34" charset="0"/>
                <a:cs typeface="Times New Roman" panose="02020603050405020304" pitchFamily="18" charset="0"/>
              </a:rPr>
              <a:t>:</a:t>
            </a:r>
            <a:r>
              <a:rPr lang="de-DE" sz="1800" dirty="0">
                <a:effectLst/>
                <a:latin typeface="MetaNormal-Roman" panose="02000503000000000000"/>
                <a:ea typeface="Calibri" panose="020F0502020204030204" pitchFamily="34" charset="0"/>
                <a:cs typeface="Times New Roman" panose="02020603050405020304" pitchFamily="18" charset="0"/>
              </a:rPr>
              <a:t> „Bei sogenannten "Schockschäden" stellt - wie im Falle einer unmittelbaren Beeinträchtigung - eine psychische Störung von Krankheitswert eine Gesundheitsverletzung im Sinne des § 823 Abs. 1 BGB dar, auch wenn sie beim Geschädigten </a:t>
            </a:r>
            <a:r>
              <a:rPr lang="de-DE" sz="1800" u="sng" dirty="0">
                <a:effectLst/>
                <a:latin typeface="MetaNormal-Roman" panose="02000503000000000000"/>
                <a:ea typeface="Calibri" panose="020F0502020204030204" pitchFamily="34" charset="0"/>
                <a:cs typeface="Times New Roman" panose="02020603050405020304" pitchFamily="18" charset="0"/>
              </a:rPr>
              <a:t>mittelbar durch die Verletzung eines Rechtsgutes bei einem Dritten verursacht wurde</a:t>
            </a:r>
            <a:r>
              <a:rPr lang="de-DE" sz="1800" dirty="0">
                <a:effectLst/>
                <a:latin typeface="MetaNormal-Roman" panose="02000503000000000000"/>
                <a:ea typeface="Calibri" panose="020F0502020204030204" pitchFamily="34" charset="0"/>
                <a:cs typeface="Times New Roman" panose="02020603050405020304" pitchFamily="18" charset="0"/>
              </a:rPr>
              <a:t>. Ist die psychische Beeinträchtigung </a:t>
            </a:r>
            <a:r>
              <a:rPr lang="de-DE" sz="1800" u="sng" dirty="0">
                <a:effectLst/>
                <a:latin typeface="MetaNormal-Roman" panose="02000503000000000000"/>
                <a:ea typeface="Calibri" panose="020F0502020204030204" pitchFamily="34" charset="0"/>
                <a:cs typeface="Times New Roman" panose="02020603050405020304" pitchFamily="18" charset="0"/>
              </a:rPr>
              <a:t>pathologisch fassbar</a:t>
            </a:r>
            <a:r>
              <a:rPr lang="de-DE" sz="1800" dirty="0">
                <a:effectLst/>
                <a:latin typeface="MetaNormal-Roman" panose="02000503000000000000"/>
                <a:ea typeface="Calibri" panose="020F0502020204030204" pitchFamily="34" charset="0"/>
                <a:cs typeface="Times New Roman" panose="02020603050405020304" pitchFamily="18" charset="0"/>
              </a:rPr>
              <a:t>, hat sie also Krankheitswert, ist für die Bejahung einer Gesundheitsverletzung nicht erforderlich, dass die Störung über die gesundheitlichen Beeinträchtigungen hinausgeht, denen Betroffene bei der Verletzung eines Rechtsgutes eines nahen Angehörigen in der Regel ausgesetzt sind“ </a:t>
            </a:r>
            <a:r>
              <a:rPr lang="de-DE" sz="1100" dirty="0">
                <a:effectLst/>
                <a:latin typeface="MetaNormal-Roman" panose="02000503000000000000"/>
                <a:ea typeface="Calibri" panose="020F0502020204030204" pitchFamily="34" charset="0"/>
                <a:cs typeface="Times New Roman" panose="02020603050405020304" pitchFamily="18" charset="0"/>
              </a:rPr>
              <a:t>(Urt. V. 6.12.2022, Az. VI ZR 186/12, </a:t>
            </a:r>
            <a:r>
              <a:rPr lang="de-DE" sz="1100" dirty="0" err="1">
                <a:effectLst/>
                <a:latin typeface="MetaNormal-Roman" panose="02000503000000000000"/>
                <a:ea typeface="Calibri" panose="020F0502020204030204" pitchFamily="34" charset="0"/>
                <a:cs typeface="Times New Roman" panose="02020603050405020304" pitchFamily="18" charset="0"/>
              </a:rPr>
              <a:t>Rn</a:t>
            </a:r>
            <a:r>
              <a:rPr lang="de-DE" sz="1100" dirty="0">
                <a:effectLst/>
                <a:latin typeface="MetaNormal-Roman" panose="02000503000000000000"/>
                <a:ea typeface="Calibri" panose="020F0502020204030204" pitchFamily="34" charset="0"/>
                <a:cs typeface="Times New Roman" panose="02020603050405020304" pitchFamily="18" charset="0"/>
              </a:rPr>
              <a:t>. 14).</a:t>
            </a: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742950" lvl="1" indent="-285750" algn="just">
              <a:lnSpc>
                <a:spcPct val="100000"/>
              </a:lnSpc>
              <a:spcAft>
                <a:spcPts val="800"/>
              </a:spcAft>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V war wegen seines Schocks in ärztlicher Behandlung, sodass von einer pathologischen Fassbarkeit auszugehen ist</a:t>
            </a:r>
            <a:r>
              <a:rPr lang="de-DE" sz="1200" dirty="0">
                <a:effectLst/>
                <a:latin typeface="MetaNormal-Roman" panose="02000503000000000000"/>
                <a:ea typeface="Calibri" panose="020F0502020204030204" pitchFamily="34" charset="0"/>
                <a:cs typeface="Times New Roman" panose="02020603050405020304" pitchFamily="18" charset="0"/>
              </a:rPr>
              <a:t>.</a:t>
            </a:r>
          </a:p>
          <a:p>
            <a:pPr marL="457200" lvl="1" indent="0">
              <a:lnSpc>
                <a:spcPct val="100000"/>
              </a:lnSpc>
              <a:buNone/>
            </a:pPr>
            <a:endParaRPr lang="de-DE" sz="14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b="1" dirty="0"/>
              <a:t>B</a:t>
            </a:r>
            <a:r>
              <a:rPr lang="de-DE" sz="1800" b="1" dirty="0"/>
              <a:t>. Ansprüche V gegen H</a:t>
            </a:r>
            <a:br>
              <a:rPr lang="de-DE" sz="1800" b="1" dirty="0"/>
            </a:br>
            <a:endParaRPr lang="de-DE" dirty="0"/>
          </a:p>
        </p:txBody>
      </p:sp>
    </p:spTree>
    <p:extLst>
      <p:ext uri="{BB962C8B-B14F-4D97-AF65-F5344CB8AC3E}">
        <p14:creationId xmlns:p14="http://schemas.microsoft.com/office/powerpoint/2010/main" val="1331890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algn="just">
              <a:lnSpc>
                <a:spcPct val="100000"/>
              </a:lnSpc>
              <a:spcAft>
                <a:spcPts val="800"/>
              </a:spcAft>
            </a:pPr>
            <a:r>
              <a:rPr lang="de-DE" sz="1800" dirty="0">
                <a:latin typeface="MetaNormal-Roman" panose="02000503000000000000"/>
                <a:ea typeface="Calibri" panose="020F0502020204030204" pitchFamily="34" charset="0"/>
                <a:cs typeface="Times New Roman" panose="02020603050405020304" pitchFamily="18" charset="0"/>
              </a:rPr>
              <a:t>Kausalität</a:t>
            </a:r>
          </a:p>
          <a:p>
            <a:pPr marL="742950" lvl="1" indent="-285750" algn="just">
              <a:lnSpc>
                <a:spcPct val="100000"/>
              </a:lnSpc>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PV hat äquivalent und adäquat zum Schaden geführt</a:t>
            </a:r>
          </a:p>
          <a:p>
            <a:pPr marL="742950" lvl="1" indent="-285750" algn="just">
              <a:lnSpc>
                <a:spcPct val="100000"/>
              </a:lnSpc>
              <a:buFont typeface="Courier New" panose="02070309020205020404" pitchFamily="49" charset="0"/>
              <a:buChar char="o"/>
            </a:pPr>
            <a:r>
              <a:rPr lang="de-DE" sz="1800" dirty="0">
                <a:effectLst/>
                <a:latin typeface="MetaNormal-Roman" panose="02000503000000000000"/>
                <a:ea typeface="Calibri" panose="020F0502020204030204" pitchFamily="34" charset="0"/>
                <a:cs typeface="Times New Roman" panose="02020603050405020304" pitchFamily="18" charset="0"/>
              </a:rPr>
              <a:t>Schaden auch von Schutzzweck der Norm erfasst? Fraglich, ob § 253 Abs. 2 BGB auch Schutz gegen „Schockschäden“ gewähren soll</a:t>
            </a:r>
          </a:p>
          <a:p>
            <a:pPr marL="1143000" lvl="2" indent="-228600" algn="just">
              <a:lnSpc>
                <a:spcPct val="100000"/>
              </a:lnSpc>
              <a:buFont typeface="Wingdings" panose="05000000000000000000" pitchFamily="2"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BGH verlangt, dass die „Tatfolgen, für die Ersatz begehrt wird, aus dem Bereich der Gefahren stammen, </a:t>
            </a:r>
            <a:r>
              <a:rPr lang="de-DE" sz="1800" u="sng" dirty="0">
                <a:effectLst/>
                <a:latin typeface="MetaNormal-Roman" panose="02000503000000000000"/>
                <a:ea typeface="Calibri" panose="020F0502020204030204" pitchFamily="34" charset="0"/>
                <a:cs typeface="Times New Roman" panose="02020603050405020304" pitchFamily="18" charset="0"/>
              </a:rPr>
              <a:t>zu deren Abwendung die verletzte Norm erlassen worden ist</a:t>
            </a:r>
            <a:r>
              <a:rPr lang="de-DE" sz="1800" dirty="0">
                <a:effectLst/>
                <a:latin typeface="MetaNormal-Roman" panose="02000503000000000000"/>
                <a:ea typeface="Calibri" panose="020F0502020204030204" pitchFamily="34" charset="0"/>
                <a:cs typeface="Times New Roman" panose="02020603050405020304" pitchFamily="18" charset="0"/>
              </a:rPr>
              <a:t>. Hierfür muss die Norm den Schutz des Rechtsguts gerade gegen die vorliegende Schädigungsart bezwecken; die geltend gemachte Rechtsgutsverletzung bzw. </a:t>
            </a:r>
            <a:r>
              <a:rPr lang="de-DE" sz="1800" u="sng" dirty="0">
                <a:effectLst/>
                <a:latin typeface="MetaNormal-Roman" panose="02000503000000000000"/>
                <a:ea typeface="Calibri" panose="020F0502020204030204" pitchFamily="34" charset="0"/>
                <a:cs typeface="Times New Roman" panose="02020603050405020304" pitchFamily="18" charset="0"/>
              </a:rPr>
              <a:t>der geltend gemachte Schaden</a:t>
            </a:r>
            <a:r>
              <a:rPr lang="de-DE" sz="1800" dirty="0">
                <a:effectLst/>
                <a:latin typeface="MetaNormal-Roman" panose="02000503000000000000"/>
                <a:ea typeface="Calibri" panose="020F0502020204030204" pitchFamily="34" charset="0"/>
                <a:cs typeface="Times New Roman" panose="02020603050405020304" pitchFamily="18" charset="0"/>
              </a:rPr>
              <a:t> muss also auch nach Art und Entstehungsweise </a:t>
            </a:r>
            <a:r>
              <a:rPr lang="de-DE" sz="1800" u="sng" dirty="0">
                <a:effectLst/>
                <a:latin typeface="MetaNormal-Roman" panose="02000503000000000000"/>
                <a:ea typeface="Calibri" panose="020F0502020204030204" pitchFamily="34" charset="0"/>
                <a:cs typeface="Times New Roman" panose="02020603050405020304" pitchFamily="18" charset="0"/>
              </a:rPr>
              <a:t>unter den Schutzzweck der verletzten Norm fallen</a:t>
            </a:r>
            <a:r>
              <a:rPr lang="de-DE" sz="1800" dirty="0">
                <a:effectLst/>
                <a:latin typeface="MetaNormal-Roman" panose="02000503000000000000"/>
                <a:ea typeface="Calibri" panose="020F0502020204030204" pitchFamily="34" charset="0"/>
                <a:cs typeface="Times New Roman" panose="02020603050405020304" pitchFamily="18" charset="0"/>
              </a:rPr>
              <a:t>.“</a:t>
            </a:r>
          </a:p>
          <a:p>
            <a:pPr algn="just">
              <a:lnSpc>
                <a:spcPct val="100000"/>
              </a:lnSpc>
              <a:spcAft>
                <a:spcPts val="800"/>
              </a:spcAft>
            </a:pPr>
            <a:endParaRPr lang="de-DE" sz="1800" dirty="0">
              <a:latin typeface="MetaNormal-Roman" panose="02000503000000000000"/>
              <a:ea typeface="Calibri" panose="020F0502020204030204" pitchFamily="34" charset="0"/>
              <a:cs typeface="Times New Roman" panose="02020603050405020304" pitchFamily="18" charset="0"/>
            </a:endParaRPr>
          </a:p>
          <a:p>
            <a:pPr lvl="1" algn="just">
              <a:lnSpc>
                <a:spcPct val="100000"/>
              </a:lnSpc>
              <a:spcAft>
                <a:spcPts val="800"/>
              </a:spcAft>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457200" lvl="1"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b="1" dirty="0"/>
              <a:t>B</a:t>
            </a:r>
            <a:r>
              <a:rPr lang="de-DE" sz="1800" b="1" dirty="0"/>
              <a:t>. Ansprüche V gegen H</a:t>
            </a:r>
            <a:br>
              <a:rPr lang="de-DE" sz="1800" b="1" dirty="0"/>
            </a:br>
            <a:endParaRPr lang="de-DE" dirty="0"/>
          </a:p>
        </p:txBody>
      </p:sp>
    </p:spTree>
    <p:extLst>
      <p:ext uri="{BB962C8B-B14F-4D97-AF65-F5344CB8AC3E}">
        <p14:creationId xmlns:p14="http://schemas.microsoft.com/office/powerpoint/2010/main" val="407350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1143000" lvl="2" indent="-228600" algn="just">
              <a:lnSpc>
                <a:spcPct val="100000"/>
              </a:lnSpc>
              <a:buFont typeface="Wingdings" panose="05000000000000000000" pitchFamily="2"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Hier ist eine </a:t>
            </a:r>
            <a:r>
              <a:rPr lang="de-DE" sz="1800" u="sng" dirty="0">
                <a:effectLst/>
                <a:latin typeface="MetaNormal-Roman" panose="02000503000000000000"/>
                <a:ea typeface="Calibri" panose="020F0502020204030204" pitchFamily="34" charset="0"/>
                <a:cs typeface="Times New Roman" panose="02020603050405020304" pitchFamily="18" charset="0"/>
              </a:rPr>
              <a:t>Abgrenzung zum allgemeinen Lebensrisiko </a:t>
            </a:r>
            <a:r>
              <a:rPr lang="de-DE" sz="1800" dirty="0">
                <a:effectLst/>
                <a:latin typeface="MetaNormal-Roman" panose="02000503000000000000"/>
                <a:ea typeface="Calibri" panose="020F0502020204030204" pitchFamily="34" charset="0"/>
                <a:cs typeface="Times New Roman" panose="02020603050405020304" pitchFamily="18" charset="0"/>
              </a:rPr>
              <a:t>notwendig, </a:t>
            </a:r>
            <a:r>
              <a:rPr lang="de-DE" sz="1800" u="sng" dirty="0">
                <a:effectLst/>
                <a:latin typeface="MetaNormal-Roman" panose="02000503000000000000"/>
                <a:ea typeface="Calibri" panose="020F0502020204030204" pitchFamily="34" charset="0"/>
                <a:cs typeface="Times New Roman" panose="02020603050405020304" pitchFamily="18" charset="0"/>
              </a:rPr>
              <a:t>generell Unfälle zu beobachten:</a:t>
            </a:r>
            <a:r>
              <a:rPr lang="de-DE" sz="1800" dirty="0">
                <a:effectLst/>
                <a:latin typeface="MetaNormal-Roman" panose="02000503000000000000"/>
                <a:ea typeface="Calibri" panose="020F0502020204030204" pitchFamily="34" charset="0"/>
                <a:cs typeface="Times New Roman" panose="02020603050405020304" pitchFamily="18" charset="0"/>
              </a:rPr>
              <a:t> steht der Zweitgeschädigte in keiner engeren Beziehung zum Unfallopfer, so ist von der Realisierung des allgemeinen Lebensrisikos auszugehen</a:t>
            </a:r>
          </a:p>
          <a:p>
            <a:pPr marL="1143000" lvl="2" indent="-228600" algn="just">
              <a:lnSpc>
                <a:spcPct val="100000"/>
              </a:lnSpc>
              <a:buFont typeface="Wingdings" panose="05000000000000000000" pitchFamily="2" charset="2"/>
              <a:buChar char=""/>
            </a:pPr>
            <a:r>
              <a:rPr lang="de-DE" sz="1800" dirty="0">
                <a:effectLst/>
                <a:latin typeface="MetaNormal-Roman" panose="02000503000000000000"/>
                <a:ea typeface="Calibri" panose="020F0502020204030204" pitchFamily="34" charset="0"/>
                <a:cs typeface="Times New Roman" panose="02020603050405020304" pitchFamily="18" charset="0"/>
              </a:rPr>
              <a:t>Als naher Angehöriger handelt es sich beim Vater nicht mehr um die Verwirklichung des allgemeinen Lebensrisikos; Eltern empfinden typischerweise aufgrund ihrer engen personalen Verbundenheit mit ihren Kindern, zu deren Sorge sie auch von Rechts wegen verpflichtet sind (§ 1626 BGB), </a:t>
            </a:r>
            <a:r>
              <a:rPr lang="de-DE" sz="1800" u="sng" dirty="0">
                <a:effectLst/>
                <a:latin typeface="MetaNormal-Roman" panose="02000503000000000000"/>
                <a:ea typeface="Calibri" panose="020F0502020204030204" pitchFamily="34" charset="0"/>
                <a:cs typeface="Times New Roman" panose="02020603050405020304" pitchFamily="18" charset="0"/>
              </a:rPr>
              <a:t>einen Integritätsverlust des Kindes als Beeinträchtigung der eigenen Integrität</a:t>
            </a:r>
            <a:r>
              <a:rPr lang="de-DE" sz="1800" dirty="0">
                <a:effectLst/>
                <a:latin typeface="MetaNormal-Roman" panose="02000503000000000000"/>
                <a:ea typeface="Calibri" panose="020F0502020204030204" pitchFamily="34" charset="0"/>
                <a:cs typeface="Times New Roman" panose="02020603050405020304" pitchFamily="18" charset="0"/>
              </a:rPr>
              <a:t> und nicht als "normales" Lebensrisiko der Teilnahme an den Ereignissen der Umwelt</a:t>
            </a:r>
          </a:p>
          <a:p>
            <a:pPr marL="914400" lvl="2" indent="0" algn="just">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742950" lvl="1" indent="-285750" algn="just">
              <a:lnSpc>
                <a:spcPct val="100000"/>
              </a:lnSpc>
              <a:buFont typeface="Courier New" panose="02070309020205020404" pitchFamily="49" charset="0"/>
              <a:buChar char="o"/>
            </a:pPr>
            <a:r>
              <a:rPr lang="de-DE" sz="1800" i="1" dirty="0">
                <a:effectLst/>
                <a:latin typeface="MetaNormal-Roman" panose="02000503000000000000"/>
                <a:ea typeface="Calibri" panose="020F0502020204030204" pitchFamily="34" charset="0"/>
                <a:cs typeface="Times New Roman" panose="02020603050405020304" pitchFamily="18" charset="0"/>
              </a:rPr>
              <a:t>[ggf. ist an eine Unterbrechung des Kausalverlaufs durch Verhalten des S zu denken, was die Zurechenbarkeit des Verletzungserfolgs entfallen lassen würde:</a:t>
            </a: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1143000" lvl="2" indent="-228600" algn="just">
              <a:lnSpc>
                <a:spcPct val="100000"/>
              </a:lnSpc>
              <a:buFont typeface="Wingdings" panose="05000000000000000000" pitchFamily="2" charset="2"/>
              <a:buChar char=""/>
            </a:pPr>
            <a:r>
              <a:rPr lang="de-DE" sz="1800" i="1" dirty="0">
                <a:effectLst/>
                <a:latin typeface="MetaNormal-Roman" panose="02000503000000000000"/>
                <a:ea typeface="Calibri" panose="020F0502020204030204" pitchFamily="34" charset="0"/>
                <a:cs typeface="Times New Roman" panose="02020603050405020304" pitchFamily="18" charset="0"/>
              </a:rPr>
              <a:t>Möglichweise war das Kind beim Klettern unvorsichtig</a:t>
            </a: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1143000" lvl="2" indent="-228600" algn="just">
              <a:lnSpc>
                <a:spcPct val="100000"/>
              </a:lnSpc>
              <a:buFont typeface="Wingdings" panose="05000000000000000000" pitchFamily="2" charset="2"/>
              <a:buChar char=""/>
            </a:pPr>
            <a:r>
              <a:rPr lang="de-DE" sz="1800" i="1" dirty="0">
                <a:effectLst/>
                <a:latin typeface="MetaNormal-Roman" panose="02000503000000000000"/>
                <a:ea typeface="Calibri" panose="020F0502020204030204" pitchFamily="34" charset="0"/>
                <a:cs typeface="Times New Roman" panose="02020603050405020304" pitchFamily="18" charset="0"/>
              </a:rPr>
              <a:t>V muss sich das Verhalten des S jedoch nicht zurechnen lassen: </a:t>
            </a: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1600200" lvl="3" indent="-228600" algn="just">
              <a:lnSpc>
                <a:spcPct val="100000"/>
              </a:lnSpc>
              <a:buFont typeface="Symbol" panose="05050102010706020507" pitchFamily="18" charset="2"/>
              <a:buChar char=""/>
            </a:pPr>
            <a:r>
              <a:rPr lang="de-DE" i="1" dirty="0">
                <a:effectLst/>
                <a:latin typeface="MetaNormal-Roman" panose="02000503000000000000"/>
                <a:ea typeface="Calibri" panose="020F0502020204030204" pitchFamily="34" charset="0"/>
                <a:cs typeface="Times New Roman" panose="02020603050405020304" pitchFamily="18" charset="0"/>
              </a:rPr>
              <a:t>Dem 5-jährigen fehlt es an der Verantwortlichkeit (§§ 828 Abs. 1, § 104 Nr. 1 BGB</a:t>
            </a:r>
            <a:endParaRPr lang="de-DE" dirty="0">
              <a:effectLst/>
              <a:latin typeface="MetaNormal-Roman" panose="02000503000000000000"/>
              <a:ea typeface="Calibri" panose="020F0502020204030204" pitchFamily="34" charset="0"/>
              <a:cs typeface="Times New Roman" panose="02020603050405020304" pitchFamily="18" charset="0"/>
            </a:endParaRPr>
          </a:p>
          <a:p>
            <a:pPr marL="1600200" lvl="3" indent="-228600" algn="just">
              <a:lnSpc>
                <a:spcPct val="100000"/>
              </a:lnSpc>
              <a:spcAft>
                <a:spcPts val="800"/>
              </a:spcAft>
              <a:buFont typeface="Symbol" panose="05050102010706020507" pitchFamily="18" charset="2"/>
              <a:buChar char=""/>
            </a:pPr>
            <a:r>
              <a:rPr lang="de-DE" i="1" dirty="0">
                <a:effectLst/>
                <a:latin typeface="MetaNormal-Roman" panose="02000503000000000000"/>
                <a:ea typeface="Calibri" panose="020F0502020204030204" pitchFamily="34" charset="0"/>
                <a:cs typeface="Times New Roman" panose="02020603050405020304" pitchFamily="18" charset="0"/>
              </a:rPr>
              <a:t>Zu einer Unterbrechung des Kausalverlaufs kommt es nicht]</a:t>
            </a:r>
            <a:endParaRPr lang="de-DE"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latin typeface="MetaNormal-Roman" panose="02000503000000000000"/>
              <a:ea typeface="Calibri" panose="020F0502020204030204" pitchFamily="34" charset="0"/>
              <a:cs typeface="Times New Roman" panose="02020603050405020304" pitchFamily="18" charset="0"/>
            </a:endParaRPr>
          </a:p>
          <a:p>
            <a:pPr lvl="1" algn="just">
              <a:lnSpc>
                <a:spcPct val="100000"/>
              </a:lnSpc>
              <a:spcAft>
                <a:spcPts val="800"/>
              </a:spcAft>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457200" lvl="1"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b="1" dirty="0"/>
              <a:t>B</a:t>
            </a:r>
            <a:r>
              <a:rPr lang="de-DE" sz="1800" b="1" dirty="0"/>
              <a:t>. Ansprüche V gegen H</a:t>
            </a:r>
            <a:br>
              <a:rPr lang="de-DE" sz="1800" b="1" dirty="0"/>
            </a:br>
            <a:endParaRPr lang="de-DE" dirty="0"/>
          </a:p>
        </p:txBody>
      </p:sp>
    </p:spTree>
    <p:extLst>
      <p:ext uri="{BB962C8B-B14F-4D97-AF65-F5344CB8AC3E}">
        <p14:creationId xmlns:p14="http://schemas.microsoft.com/office/powerpoint/2010/main" val="1805011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lgn="just">
              <a:lnSpc>
                <a:spcPct val="100000"/>
              </a:lnSpc>
              <a:spcAft>
                <a:spcPts val="800"/>
              </a:spcAft>
              <a:buNone/>
            </a:pPr>
            <a:r>
              <a:rPr lang="de-DE" sz="1800" u="sng" dirty="0">
                <a:effectLst/>
                <a:latin typeface="MetaNormal-Roman" panose="02000503000000000000"/>
                <a:ea typeface="Calibri" panose="020F0502020204030204" pitchFamily="34" charset="0"/>
                <a:cs typeface="Times New Roman" panose="02020603050405020304" pitchFamily="18" charset="0"/>
              </a:rPr>
              <a:t>b) Arztkosten als Schaden</a:t>
            </a:r>
            <a:endParaRPr lang="de-DE" sz="1800" dirty="0">
              <a:effectLst/>
              <a:latin typeface="MetaNormal-Roman"/>
              <a:ea typeface="Calibri" panose="020F0502020204030204" pitchFamily="34" charset="0"/>
              <a:cs typeface="Times New Roman" panose="02020603050405020304" pitchFamily="18" charset="0"/>
            </a:endParaRPr>
          </a:p>
          <a:p>
            <a:pPr marL="0" lvl="0" indent="0" algn="just">
              <a:lnSpc>
                <a:spcPct val="100000"/>
              </a:lnSpc>
              <a:spcAft>
                <a:spcPts val="800"/>
              </a:spcAft>
              <a:buNone/>
            </a:pPr>
            <a:r>
              <a:rPr lang="de-DE" sz="1800" dirty="0">
                <a:effectLst/>
                <a:latin typeface="MetaNormal-Roman"/>
                <a:ea typeface="Calibri" panose="020F0502020204030204" pitchFamily="34" charset="0"/>
                <a:cs typeface="Times New Roman" panose="02020603050405020304" pitchFamily="18" charset="0"/>
              </a:rPr>
              <a:t>Es handelt sich um einen materiellen Schaden, der nach § 249 Abs. 2 S. 1 BGB ersetzt werden kann</a:t>
            </a:r>
          </a:p>
          <a:p>
            <a:pPr marL="0" indent="0" algn="just">
              <a:lnSpc>
                <a:spcPct val="100000"/>
              </a:lnSpc>
              <a:spcAft>
                <a:spcPts val="800"/>
              </a:spcAft>
              <a:buNone/>
            </a:pPr>
            <a:endParaRPr lang="de-DE" sz="1800" dirty="0">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de-DE" sz="1800" u="sng" dirty="0">
                <a:effectLst/>
                <a:latin typeface="MetaNormal-Roman" panose="02000503000000000000"/>
                <a:ea typeface="Calibri" panose="020F0502020204030204" pitchFamily="34" charset="0"/>
                <a:cs typeface="Times New Roman" panose="02020603050405020304" pitchFamily="18" charset="0"/>
              </a:rPr>
              <a:t>4. Mitverschulden. § 254 Abs. 1 BGB</a:t>
            </a: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de-DE" sz="1800" u="none" strike="noStrike" dirty="0">
                <a:effectLst/>
                <a:latin typeface="MetaNormal-Roman" panose="02000503000000000000"/>
                <a:ea typeface="Calibri" panose="020F0502020204030204" pitchFamily="34" charset="0"/>
                <a:cs typeface="Times New Roman" panose="02020603050405020304" pitchFamily="18" charset="0"/>
              </a:rPr>
              <a:t> (-), vgl. oben</a:t>
            </a: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de-DE" dirty="0">
                <a:effectLst/>
                <a:latin typeface="MetaNormal-Roman" panose="02000503000000000000"/>
                <a:ea typeface="Calibri" panose="020F0502020204030204" pitchFamily="34" charset="0"/>
                <a:cs typeface="Times New Roman" panose="02020603050405020304" pitchFamily="18" charset="0"/>
              </a:rPr>
              <a:t>II. Ergebnis</a:t>
            </a:r>
          </a:p>
          <a:p>
            <a:pPr marL="0" indent="0" algn="just">
              <a:lnSpc>
                <a:spcPct val="100000"/>
              </a:lnSpc>
              <a:spcAft>
                <a:spcPts val="800"/>
              </a:spcAft>
              <a:buNone/>
            </a:pPr>
            <a:r>
              <a:rPr lang="de-DE" sz="1800" dirty="0">
                <a:effectLst/>
                <a:latin typeface="MetaNormal-Roman" panose="02000503000000000000"/>
                <a:ea typeface="Calibri" panose="020F0502020204030204" pitchFamily="34" charset="0"/>
                <a:cs typeface="Times New Roman" panose="02020603050405020304" pitchFamily="18" charset="0"/>
              </a:rPr>
              <a:t>V hat Anspruch auf §§ 280 Abs. 1 BGB </a:t>
            </a:r>
            <a:r>
              <a:rPr lang="de-DE" sz="1800" dirty="0" err="1">
                <a:effectLst/>
                <a:latin typeface="MetaNormal-Roman" panose="02000503000000000000"/>
                <a:ea typeface="Calibri" panose="020F0502020204030204" pitchFamily="34" charset="0"/>
                <a:cs typeface="Times New Roman" panose="02020603050405020304" pitchFamily="18" charset="0"/>
              </a:rPr>
              <a:t>i.V.m</a:t>
            </a:r>
            <a:r>
              <a:rPr lang="de-DE" sz="1800" dirty="0">
                <a:effectLst/>
                <a:latin typeface="MetaNormal-Roman" panose="02000503000000000000"/>
                <a:ea typeface="Calibri" panose="020F0502020204030204" pitchFamily="34" charset="0"/>
                <a:cs typeface="Times New Roman" panose="02020603050405020304" pitchFamily="18" charset="0"/>
              </a:rPr>
              <a:t>. 311 Abs. 2 Nr. 1 </a:t>
            </a:r>
            <a:r>
              <a:rPr lang="de-DE" sz="1800" dirty="0" err="1">
                <a:effectLst/>
                <a:latin typeface="MetaNormal-Roman" panose="02000503000000000000"/>
                <a:ea typeface="Calibri" panose="020F0502020204030204" pitchFamily="34" charset="0"/>
                <a:cs typeface="Times New Roman" panose="02020603050405020304" pitchFamily="18" charset="0"/>
              </a:rPr>
              <a:t>i.V.m</a:t>
            </a:r>
            <a:r>
              <a:rPr lang="de-DE" sz="1800" dirty="0">
                <a:effectLst/>
                <a:latin typeface="MetaNormal-Roman" panose="02000503000000000000"/>
                <a:ea typeface="Calibri" panose="020F0502020204030204" pitchFamily="34" charset="0"/>
                <a:cs typeface="Times New Roman" panose="02020603050405020304" pitchFamily="18" charset="0"/>
              </a:rPr>
              <a:t>. § 253 Abs. 2 und § 249 Abs. 2 S. 1 BGB auf Schmerzensgeld und Ersatz der Arztkosten. </a:t>
            </a: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457200" lvl="1"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b="1" dirty="0"/>
              <a:t>B</a:t>
            </a:r>
            <a:r>
              <a:rPr lang="de-DE" sz="1800" b="1" dirty="0"/>
              <a:t>. Ansprüche V gegen H</a:t>
            </a:r>
            <a:br>
              <a:rPr lang="de-DE" sz="1800" b="1" dirty="0"/>
            </a:br>
            <a:endParaRPr lang="de-DE" dirty="0"/>
          </a:p>
        </p:txBody>
      </p:sp>
    </p:spTree>
    <p:extLst>
      <p:ext uri="{BB962C8B-B14F-4D97-AF65-F5344CB8AC3E}">
        <p14:creationId xmlns:p14="http://schemas.microsoft.com/office/powerpoint/2010/main" val="2309269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lnSpc>
                <a:spcPct val="100000"/>
              </a:lnSpc>
              <a:buNone/>
            </a:pPr>
            <a:r>
              <a:rPr lang="de-DE" sz="2400" u="sng" dirty="0">
                <a:latin typeface="MetaNormal-Roman" panose="02000503000000000000"/>
                <a:ea typeface="Calibri" panose="020F0502020204030204" pitchFamily="34" charset="0"/>
                <a:cs typeface="Times New Roman" panose="02020603050405020304" pitchFamily="18" charset="0"/>
              </a:rPr>
              <a:t>Häufige Fehler im Anspruch V gegen H</a:t>
            </a:r>
          </a:p>
          <a:p>
            <a:pPr>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Keine saubere Trennung zwischen dem Schock als immateriellen Schaden und den Arztkosten als materieller Schaden</a:t>
            </a:r>
          </a:p>
          <a:p>
            <a:pPr>
              <a:lnSpc>
                <a:spcPct val="100000"/>
              </a:lnSpc>
            </a:pPr>
            <a:r>
              <a:rPr lang="de-DE" sz="1800" dirty="0">
                <a:latin typeface="MetaNormal-Roman" panose="02000503000000000000"/>
                <a:ea typeface="Calibri" panose="020F0502020204030204" pitchFamily="34" charset="0"/>
                <a:cs typeface="Times New Roman" panose="02020603050405020304" pitchFamily="18" charset="0"/>
              </a:rPr>
              <a:t>Keine saubere Trennung zwischen der Feststellung des Schocks als Schaden und der Kausalität (insb. Schutzzweck der Norm)</a:t>
            </a: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b="1" dirty="0"/>
              <a:t>B</a:t>
            </a:r>
            <a:r>
              <a:rPr lang="de-DE" sz="1800" b="1" dirty="0"/>
              <a:t>. Ansprüche V gegen H</a:t>
            </a:r>
            <a:br>
              <a:rPr lang="de-DE" sz="1800" b="1" dirty="0"/>
            </a:br>
            <a:endParaRPr lang="de-DE" dirty="0"/>
          </a:p>
        </p:txBody>
      </p:sp>
    </p:spTree>
    <p:extLst>
      <p:ext uri="{BB962C8B-B14F-4D97-AF65-F5344CB8AC3E}">
        <p14:creationId xmlns:p14="http://schemas.microsoft.com/office/powerpoint/2010/main" val="1486524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B88787-9781-9A11-3B4C-9EEC7DEF547A}"/>
              </a:ext>
            </a:extLst>
          </p:cNvPr>
          <p:cNvSpPr>
            <a:spLocks noGrp="1"/>
          </p:cNvSpPr>
          <p:nvPr>
            <p:ph type="title"/>
          </p:nvPr>
        </p:nvSpPr>
        <p:spPr>
          <a:xfrm>
            <a:off x="1665514" y="1850571"/>
            <a:ext cx="9612086" cy="593371"/>
          </a:xfrm>
        </p:spPr>
        <p:txBody>
          <a:bodyPr/>
          <a:lstStyle/>
          <a:p>
            <a:r>
              <a:rPr lang="de-DE" sz="2800" b="1" u="sng" dirty="0"/>
              <a:t>Teil II:</a:t>
            </a:r>
          </a:p>
        </p:txBody>
      </p:sp>
      <p:sp>
        <p:nvSpPr>
          <p:cNvPr id="3" name="Inhaltsplatzhalter 2">
            <a:extLst>
              <a:ext uri="{FF2B5EF4-FFF2-40B4-BE49-F238E27FC236}">
                <a16:creationId xmlns:a16="http://schemas.microsoft.com/office/drawing/2014/main" id="{5CBCE84D-452D-7C9D-19A4-7ADF2614AFCB}"/>
              </a:ext>
            </a:extLst>
          </p:cNvPr>
          <p:cNvSpPr>
            <a:spLocks noGrp="1"/>
          </p:cNvSpPr>
          <p:nvPr>
            <p:ph idx="1"/>
          </p:nvPr>
        </p:nvSpPr>
        <p:spPr>
          <a:xfrm>
            <a:off x="1665514" y="2385753"/>
            <a:ext cx="9612086" cy="3797345"/>
          </a:xfrm>
        </p:spPr>
        <p:txBody>
          <a:bodyPr/>
          <a:lstStyle/>
          <a:p>
            <a:r>
              <a:rPr lang="de-DE" sz="1800" dirty="0"/>
              <a:t>H schick Mitarbeiter M zu B, um 2000qm aufprallhemmenden Boden zu kaufen</a:t>
            </a:r>
          </a:p>
          <a:p>
            <a:r>
              <a:rPr lang="de-DE" sz="1800" dirty="0"/>
              <a:t>M lässt sich wie beauftragt erst beraten und entscheidet sich dann für einen Boden</a:t>
            </a:r>
          </a:p>
          <a:p>
            <a:r>
              <a:rPr lang="de-DE" sz="1800" dirty="0"/>
              <a:t>Später stellt H fest, dass er sich bei der Bodenfläche getäuscht hat, die tatsächlich nur 200qm beträgt.</a:t>
            </a:r>
          </a:p>
          <a:p>
            <a:r>
              <a:rPr lang="de-DE" sz="1800" dirty="0"/>
              <a:t>H erklärt daraufhin gegenüber M und B, dass er den Kaufvertrag und die Vollmacht anfechten will.</a:t>
            </a:r>
          </a:p>
          <a:p>
            <a:endParaRPr lang="de-DE" sz="1800" dirty="0"/>
          </a:p>
          <a:p>
            <a:pPr marL="0" indent="0">
              <a:buNone/>
            </a:pPr>
            <a:r>
              <a:rPr lang="de-DE" sz="1800" u="sng" dirty="0"/>
              <a:t>Fallfrage:</a:t>
            </a:r>
          </a:p>
          <a:p>
            <a:pPr marL="0" indent="0">
              <a:buNone/>
            </a:pPr>
            <a:r>
              <a:rPr lang="de-DE" sz="1800" dirty="0"/>
              <a:t>Hat B gegen H einen Anspruch auf Kaufpreiszahlung?</a:t>
            </a:r>
          </a:p>
        </p:txBody>
      </p:sp>
      <p:sp>
        <p:nvSpPr>
          <p:cNvPr id="4" name="Bildplatzhalter 3">
            <a:extLst>
              <a:ext uri="{FF2B5EF4-FFF2-40B4-BE49-F238E27FC236}">
                <a16:creationId xmlns:a16="http://schemas.microsoft.com/office/drawing/2014/main" id="{0D77BF56-CCDE-E629-57CF-81A19EB95C61}"/>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3009475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CDEE8-6AE5-E19D-304C-A33BBC1F75A5}"/>
              </a:ext>
            </a:extLst>
          </p:cNvPr>
          <p:cNvSpPr>
            <a:spLocks noGrp="1"/>
          </p:cNvSpPr>
          <p:nvPr>
            <p:ph type="title"/>
          </p:nvPr>
        </p:nvSpPr>
        <p:spPr>
          <a:xfrm>
            <a:off x="1665514" y="1850570"/>
            <a:ext cx="9612086" cy="626623"/>
          </a:xfrm>
        </p:spPr>
        <p:txBody>
          <a:bodyPr/>
          <a:lstStyle/>
          <a:p>
            <a:pPr>
              <a:lnSpc>
                <a:spcPct val="100000"/>
              </a:lnSpc>
            </a:pPr>
            <a:r>
              <a:rPr lang="de-DE" sz="2800" b="1" dirty="0"/>
              <a:t>A. Anspruch B gegen H aus § 433 Abs. 2 BGB</a:t>
            </a:r>
            <a:br>
              <a:rPr lang="de-DE" sz="2800" b="1" dirty="0"/>
            </a:br>
            <a:endParaRPr lang="de-DE" sz="2800" dirty="0"/>
          </a:p>
        </p:txBody>
      </p:sp>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2477193"/>
            <a:ext cx="9612086" cy="3793191"/>
          </a:xfrm>
        </p:spPr>
        <p:txBody>
          <a:bodyPr/>
          <a:lstStyle/>
          <a:p>
            <a:pPr marL="0" indent="0">
              <a:lnSpc>
                <a:spcPct val="100000"/>
              </a:lnSpc>
              <a:buNone/>
            </a:pPr>
            <a:r>
              <a:rPr lang="de-DE" sz="1800" u="sng" dirty="0"/>
              <a:t>I. Kaufvertrag zwischen B und H</a:t>
            </a:r>
          </a:p>
          <a:p>
            <a:pPr algn="just">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Es müssten zwei übereinstimmende WE vorliegen, §§ 145 ff. BGB</a:t>
            </a:r>
          </a:p>
          <a:p>
            <a:pPr algn="just">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H hat allerdings selbst keine WE abgegeben, könnte aber wirksam von M vertreten worden sein, wenn die Voraussetzungen der §§ 164 ff. BGB vorliegen:</a:t>
            </a:r>
          </a:p>
          <a:p>
            <a:pPr lvl="1" algn="just">
              <a:lnSpc>
                <a:spcPct val="100000"/>
              </a:lnSpc>
            </a:pPr>
            <a:r>
              <a:rPr lang="de-DE" sz="1800" u="sng" dirty="0">
                <a:effectLst/>
                <a:latin typeface="MetaNormal-Roman" panose="02000503000000000000"/>
                <a:ea typeface="Calibri" panose="020F0502020204030204" pitchFamily="34" charset="0"/>
                <a:cs typeface="Times New Roman" panose="02020603050405020304" pitchFamily="18" charset="0"/>
              </a:rPr>
              <a:t>Eigene WE</a:t>
            </a:r>
            <a:r>
              <a:rPr lang="de-DE" sz="1800" dirty="0">
                <a:effectLst/>
                <a:latin typeface="MetaNormal-Roman" panose="02000503000000000000"/>
                <a:ea typeface="Calibri" panose="020F0502020204030204" pitchFamily="34" charset="0"/>
                <a:cs typeface="Times New Roman" panose="02020603050405020304" pitchFamily="18" charset="0"/>
              </a:rPr>
              <a:t>: M entscheidet sich nach Beratung für einen Boden</a:t>
            </a:r>
          </a:p>
          <a:p>
            <a:pPr lvl="1" algn="just">
              <a:lnSpc>
                <a:spcPct val="100000"/>
              </a:lnSpc>
            </a:pPr>
            <a:r>
              <a:rPr lang="de-DE" sz="1800" u="sng" dirty="0">
                <a:effectLst/>
                <a:latin typeface="MetaNormal-Roman" panose="02000503000000000000"/>
                <a:ea typeface="Calibri" panose="020F0502020204030204" pitchFamily="34" charset="0"/>
                <a:cs typeface="Times New Roman" panose="02020603050405020304" pitchFamily="18" charset="0"/>
              </a:rPr>
              <a:t>In fremden Namen</a:t>
            </a:r>
            <a:r>
              <a:rPr lang="de-DE" sz="1800" dirty="0">
                <a:effectLst/>
                <a:latin typeface="MetaNormal-Roman" panose="02000503000000000000"/>
                <a:ea typeface="Calibri" panose="020F0502020204030204" pitchFamily="34" charset="0"/>
                <a:cs typeface="Times New Roman" panose="02020603050405020304" pitchFamily="18" charset="0"/>
              </a:rPr>
              <a:t>: M legt offen, dass er den Boden für H bestellt</a:t>
            </a:r>
          </a:p>
          <a:p>
            <a:pPr lvl="1" algn="just">
              <a:lnSpc>
                <a:spcPct val="100000"/>
              </a:lnSpc>
            </a:pPr>
            <a:r>
              <a:rPr lang="de-DE" sz="1800" u="sng" dirty="0">
                <a:effectLst/>
                <a:latin typeface="MetaNormal-Roman" panose="02000503000000000000"/>
                <a:ea typeface="Calibri" panose="020F0502020204030204" pitchFamily="34" charset="0"/>
                <a:cs typeface="Times New Roman" panose="02020603050405020304" pitchFamily="18" charset="0"/>
              </a:rPr>
              <a:t>Mit Vertretungsmacht</a:t>
            </a:r>
            <a:r>
              <a:rPr lang="de-DE" sz="1800" dirty="0">
                <a:effectLst/>
                <a:latin typeface="MetaNormal-Roman" panose="02000503000000000000"/>
                <a:ea typeface="Calibri" panose="020F0502020204030204" pitchFamily="34" charset="0"/>
                <a:cs typeface="Times New Roman" panose="02020603050405020304" pitchFamily="18" charset="0"/>
              </a:rPr>
              <a:t>: M wurde beauftragt, sich nach Beratung für einen Boden zu entscheiden und diesen zu bestellen</a:t>
            </a:r>
            <a:endParaRPr lang="de-DE" sz="1800" dirty="0">
              <a:latin typeface="MetaNormal-Roman" panose="02000503000000000000"/>
              <a:ea typeface="Calibri" panose="020F0502020204030204" pitchFamily="34" charset="0"/>
              <a:cs typeface="Times New Roman" panose="02020603050405020304" pitchFamily="18" charset="0"/>
            </a:endParaRPr>
          </a:p>
          <a:p>
            <a:pPr algn="just">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H wurde wirksam vertreten</a:t>
            </a:r>
          </a:p>
          <a:p>
            <a:pPr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Kaufvertrag wurde geschlossen</a:t>
            </a:r>
          </a:p>
          <a:p>
            <a:pPr marL="0" indent="0">
              <a:lnSpc>
                <a:spcPct val="100000"/>
              </a:lnSpc>
              <a:buNone/>
            </a:pPr>
            <a:endParaRPr lang="de-DE" dirty="0"/>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1454128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1521229"/>
            <a:ext cx="9612086" cy="4749155"/>
          </a:xfrm>
        </p:spPr>
        <p:txBody>
          <a:bodyPr/>
          <a:lstStyle/>
          <a:p>
            <a:pPr marL="0" indent="0">
              <a:lnSpc>
                <a:spcPct val="100000"/>
              </a:lnSpc>
              <a:buNone/>
            </a:pPr>
            <a:r>
              <a:rPr lang="de-DE" sz="1800" u="sng" dirty="0"/>
              <a:t>II. Anfechtung des Kaufvertrags, § 142 Abs. 2 BGB</a:t>
            </a:r>
          </a:p>
          <a:p>
            <a:pPr marL="0" indent="0">
              <a:lnSpc>
                <a:spcPct val="100000"/>
              </a:lnSpc>
              <a:buNone/>
            </a:pPr>
            <a:r>
              <a:rPr lang="de-DE" sz="1800" dirty="0"/>
              <a:t>Denkbar ist Anfechtung des Kaufvertrags durch H</a:t>
            </a:r>
          </a:p>
          <a:p>
            <a:pPr lvl="1">
              <a:lnSpc>
                <a:spcPct val="100000"/>
              </a:lnSpc>
            </a:pPr>
            <a:r>
              <a:rPr lang="de-DE" sz="1800" u="sng" dirty="0"/>
              <a:t>Anfechtungserklärung</a:t>
            </a:r>
            <a:r>
              <a:rPr lang="de-DE" sz="1800" dirty="0"/>
              <a:t>: (+)</a:t>
            </a:r>
          </a:p>
          <a:p>
            <a:pPr lvl="1">
              <a:lnSpc>
                <a:spcPct val="100000"/>
              </a:lnSpc>
            </a:pPr>
            <a:r>
              <a:rPr lang="de-DE" sz="1800" u="sng" dirty="0"/>
              <a:t>Anfechtungsgrund</a:t>
            </a:r>
            <a:r>
              <a:rPr lang="de-DE" sz="1800" dirty="0"/>
              <a:t>: Erklärungsirrtum gem. § 119 Abs. Alt. 2 BGB: der Erklärende hat ein anderes Erklärungszeichen gesetzt, als er beabsichtigt hat; H hat sich versprochen.</a:t>
            </a:r>
          </a:p>
          <a:p>
            <a:pPr lvl="1">
              <a:lnSpc>
                <a:spcPct val="100000"/>
              </a:lnSpc>
            </a:pPr>
            <a:endParaRPr lang="de-DE" sz="1800" b="1" u="sng" dirty="0"/>
          </a:p>
          <a:p>
            <a:pPr marL="457200" lvl="1" indent="0">
              <a:lnSpc>
                <a:spcPct val="100000"/>
              </a:lnSpc>
              <a:buNone/>
            </a:pPr>
            <a:r>
              <a:rPr lang="de-DE" sz="1800" b="1" u="sng" dirty="0"/>
              <a:t>(P) </a:t>
            </a:r>
            <a:r>
              <a:rPr lang="de-DE" sz="1800" dirty="0"/>
              <a:t>nach § 166 Abs. 1 BGB kommt es für die rechtlichen Folgen einer WE durch Willensmängel nicht auf den Vertretenen (H), sondern auf den Vertreter (M) an </a:t>
            </a:r>
          </a:p>
          <a:p>
            <a:pPr marL="914400" lvl="2" indent="0">
              <a:lnSpc>
                <a:spcPct val="100000"/>
              </a:lnSpc>
              <a:buNone/>
            </a:pPr>
            <a:r>
              <a:rPr lang="de-DE" sz="1800" dirty="0">
                <a:sym typeface="Wingdings" panose="05000000000000000000" pitchFamily="2" charset="2"/>
              </a:rPr>
              <a:t> </a:t>
            </a:r>
            <a:r>
              <a:rPr lang="de-DE" sz="1800" dirty="0"/>
              <a:t>Willensmängel des H nicht beachtlich; es bedürfte eines Irrtums des M, ein solcher liegt jedoch nicht vor.</a:t>
            </a:r>
          </a:p>
          <a:p>
            <a:pPr marL="0" indent="0">
              <a:lnSpc>
                <a:spcPct val="100000"/>
              </a:lnSpc>
              <a:buNone/>
            </a:pPr>
            <a:endParaRPr lang="de-DE" dirty="0"/>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1493442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1521229"/>
            <a:ext cx="9612086" cy="4749155"/>
          </a:xfrm>
        </p:spPr>
        <p:txBody>
          <a:bodyPr/>
          <a:lstStyle/>
          <a:p>
            <a:pPr marL="0" indent="0" algn="just">
              <a:lnSpc>
                <a:spcPct val="100000"/>
              </a:lnSpc>
              <a:spcAft>
                <a:spcPts val="800"/>
              </a:spcAft>
              <a:buNone/>
            </a:pPr>
            <a:r>
              <a:rPr lang="de-DE" sz="1800" b="1" u="sng" dirty="0">
                <a:effectLst/>
                <a:latin typeface="MetaNormal-Roman" panose="02000503000000000000"/>
                <a:ea typeface="Calibri" panose="020F0502020204030204" pitchFamily="34" charset="0"/>
                <a:cs typeface="Times New Roman" panose="02020603050405020304" pitchFamily="18" charset="0"/>
              </a:rPr>
              <a:t>III. Anfechtung der Vollmacht</a:t>
            </a:r>
            <a:endParaRPr lang="de-DE" sz="1800" dirty="0">
              <a:effectLst/>
              <a:latin typeface="MetaNormal-Roman" panose="02000503000000000000"/>
              <a:ea typeface="Calibri" panose="020F0502020204030204" pitchFamily="34" charset="0"/>
              <a:cs typeface="Times New Roman" panose="02020603050405020304" pitchFamily="18" charset="0"/>
            </a:endParaRPr>
          </a:p>
          <a:p>
            <a:pPr algn="just">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Ein Widerruf der Innenvollmacht scheidet aus, da sie bereits ausgeübt wurde</a:t>
            </a:r>
          </a:p>
          <a:p>
            <a:pPr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Denkbar ist ein Anfechten der Vollmacht selbst mit der Wirkung, dass die Vertretungsmacht des M rückwirkend entfallen und damit der KV keine rechtliche Wirkung mehr für und gegen H entfalten würde</a:t>
            </a: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2199728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1521229"/>
            <a:ext cx="9612086" cy="4749155"/>
          </a:xfrm>
        </p:spPr>
        <p:txBody>
          <a:bodyPr/>
          <a:lstStyle/>
          <a:p>
            <a:pPr marL="342900" indent="-342900" algn="just">
              <a:lnSpc>
                <a:spcPct val="100000"/>
              </a:lnSpc>
              <a:spcAft>
                <a:spcPts val="800"/>
              </a:spcAft>
              <a:buAutoNum type="arabicPeriod"/>
            </a:pPr>
            <a:r>
              <a:rPr lang="de-DE" sz="1800" u="sng" dirty="0">
                <a:effectLst/>
                <a:latin typeface="MetaNormal-Roman" panose="02000503000000000000"/>
                <a:ea typeface="Calibri" panose="020F0502020204030204" pitchFamily="34" charset="0"/>
                <a:cs typeface="Times New Roman" panose="02020603050405020304" pitchFamily="18" charset="0"/>
              </a:rPr>
              <a:t>Zulässigkeit der Anfechtung der Vollmacht</a:t>
            </a:r>
          </a:p>
          <a:p>
            <a:pPr marL="0" indent="0" algn="just">
              <a:lnSpc>
                <a:spcPct val="100000"/>
              </a:lnSpc>
              <a:buNone/>
            </a:pPr>
            <a:r>
              <a:rPr lang="de-DE" sz="1800" u="sng" dirty="0">
                <a:effectLst/>
                <a:latin typeface="MetaNormal-Roman" panose="02000503000000000000"/>
                <a:ea typeface="Calibri" panose="020F0502020204030204" pitchFamily="34" charset="0"/>
                <a:cs typeface="Times New Roman" panose="02020603050405020304" pitchFamily="18" charset="0"/>
              </a:rPr>
              <a:t>E.A:</a:t>
            </a:r>
            <a:r>
              <a:rPr lang="de-DE" sz="1800" dirty="0">
                <a:effectLst/>
                <a:latin typeface="MetaNormal-Roman" panose="02000503000000000000"/>
                <a:ea typeface="Calibri" panose="020F0502020204030204" pitchFamily="34" charset="0"/>
                <a:cs typeface="Times New Roman" panose="02020603050405020304" pitchFamily="18" charset="0"/>
              </a:rPr>
              <a:t> Anfechtung der Innenvollmacht grundsätzlich nicht möglich</a:t>
            </a:r>
          </a:p>
          <a:p>
            <a:pPr algn="just">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Die Interessen des Vertragspartners und des Vertreters würden nicht ausreichend gewahrt</a:t>
            </a:r>
          </a:p>
          <a:p>
            <a:pPr algn="just">
              <a:lnSpc>
                <a:spcPct val="100000"/>
              </a:lnSpc>
            </a:pPr>
            <a:r>
              <a:rPr lang="de-DE" sz="1800" dirty="0">
                <a:effectLst/>
                <a:latin typeface="MetaNormal-Roman" panose="02000503000000000000"/>
                <a:ea typeface="Calibri" panose="020F0502020204030204" pitchFamily="34" charset="0"/>
                <a:cs typeface="Times New Roman" panose="02020603050405020304" pitchFamily="18" charset="0"/>
              </a:rPr>
              <a:t>Bei erfolgter Anfechtung der Vollmacht, hätte der Dritte einen Anspruch auf SE gegen den Vertreter aus § 179 Abs. 2 BGB Der Dritte trägt dann aber das Risiko, dass der Vertreter überhaupt zahlen kann</a:t>
            </a:r>
          </a:p>
          <a:p>
            <a:pPr algn="just">
              <a:lnSpc>
                <a:spcPct val="100000"/>
              </a:lnSpc>
            </a:pPr>
            <a:r>
              <a:rPr lang="de-DE" sz="1800" u="sng" dirty="0">
                <a:effectLst/>
                <a:latin typeface="MetaNormal-Roman" panose="02000503000000000000"/>
                <a:ea typeface="Calibri" panose="020F0502020204030204" pitchFamily="34" charset="0"/>
                <a:cs typeface="Times New Roman" panose="02020603050405020304" pitchFamily="18" charset="0"/>
              </a:rPr>
              <a:t>Ausnahmen</a:t>
            </a:r>
            <a:r>
              <a:rPr lang="de-DE" sz="1800" dirty="0">
                <a:effectLst/>
                <a:latin typeface="MetaNormal-Roman" panose="02000503000000000000"/>
                <a:ea typeface="Calibri" panose="020F0502020204030204" pitchFamily="34" charset="0"/>
                <a:cs typeface="Times New Roman" panose="02020603050405020304" pitchFamily="18" charset="0"/>
              </a:rPr>
              <a:t> sollen aber möglich sein, wenn sich der Irrtum bei der Bevollmächtigung auf den Inhalt des vom Vertreter geschlossenen Geschäfts „durchschlägt“, da kein Grund besteht, den Dritten stärker zu schützen, als er geschützt wäre, wenn der Vertretene selbst den Vertrag geschlossen hätte.</a:t>
            </a:r>
            <a:r>
              <a:rPr lang="de-DE" sz="1800" dirty="0">
                <a:effectLst/>
                <a:latin typeface="MetaNormal-Roman" panose="02000503000000000000"/>
                <a:ea typeface="Calibri" panose="020F0502020204030204" pitchFamily="34" charset="0"/>
                <a:cs typeface="Times New Roman" panose="02020603050405020304" pitchFamily="18" charset="0"/>
                <a:sym typeface="Wingdings" panose="05000000000000000000" pitchFamily="2" charset="2"/>
              </a:rPr>
              <a:t></a:t>
            </a:r>
            <a:r>
              <a:rPr lang="de-DE" sz="1800" dirty="0">
                <a:effectLst/>
                <a:latin typeface="MetaNormal-Roman" panose="02000503000000000000"/>
                <a:ea typeface="Calibri" panose="020F0502020204030204" pitchFamily="34" charset="0"/>
                <a:cs typeface="Times New Roman" panose="02020603050405020304" pitchFamily="18" charset="0"/>
              </a:rPr>
              <a:t> Hätte H selbst den Kaufvertrag abgeschlossen, so wäre er berechtigt gewesen, diesen anzufechten. Der Irrtum schlägt damit auf das vom Vertreter geschlossene Geschäft durch, sodass nach dieser Ansicht eine Anfechtung möglich ist.</a:t>
            </a: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224992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FFC809D9-946D-13F3-945D-167DEA2A640E}"/>
              </a:ext>
            </a:extLst>
          </p:cNvPr>
          <p:cNvPicPr>
            <a:picLocks noChangeAspect="1"/>
          </p:cNvPicPr>
          <p:nvPr/>
        </p:nvPicPr>
        <p:blipFill>
          <a:blip r:embed="rId3"/>
          <a:stretch>
            <a:fillRect/>
          </a:stretch>
        </p:blipFill>
        <p:spPr>
          <a:xfrm>
            <a:off x="3475475" y="421498"/>
            <a:ext cx="5178074" cy="5912800"/>
          </a:xfrm>
          <a:prstGeom prst="rect">
            <a:avLst/>
          </a:prstGeom>
        </p:spPr>
      </p:pic>
    </p:spTree>
    <p:extLst>
      <p:ext uri="{BB962C8B-B14F-4D97-AF65-F5344CB8AC3E}">
        <p14:creationId xmlns:p14="http://schemas.microsoft.com/office/powerpoint/2010/main" val="3549067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1521229"/>
            <a:ext cx="9612086" cy="4749155"/>
          </a:xfrm>
        </p:spPr>
        <p:txBody>
          <a:bodyPr/>
          <a:lstStyle/>
          <a:p>
            <a:pPr marL="0" indent="0" algn="just">
              <a:lnSpc>
                <a:spcPct val="100000"/>
              </a:lnSpc>
              <a:spcAft>
                <a:spcPts val="800"/>
              </a:spcAft>
              <a:buNone/>
            </a:pPr>
            <a:r>
              <a:rPr lang="de-DE" sz="1800" u="sng" dirty="0">
                <a:effectLst/>
                <a:latin typeface="MetaNormal-Roman" panose="02000503000000000000"/>
                <a:ea typeface="Calibri" panose="020F0502020204030204" pitchFamily="34" charset="0"/>
                <a:cs typeface="Times New Roman" panose="02020603050405020304" pitchFamily="18" charset="0"/>
              </a:rPr>
              <a:t>H.M.:</a:t>
            </a:r>
            <a:r>
              <a:rPr lang="de-DE" sz="1800" dirty="0">
                <a:effectLst/>
                <a:latin typeface="MetaNormal-Roman" panose="02000503000000000000"/>
                <a:ea typeface="Calibri" panose="020F0502020204030204" pitchFamily="34" charset="0"/>
                <a:cs typeface="Times New Roman" panose="02020603050405020304" pitchFamily="18" charset="0"/>
              </a:rPr>
              <a:t> lässt die Anfechtung der Vollmachtserteilung grundsätzlich zu </a:t>
            </a:r>
          </a:p>
          <a:p>
            <a:pPr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Die Vollmachtserteilung sei vom Vertretergeschäft zu unterscheiden. Es liegen so zwei getrennte Geschäfte vor, die auch jeweils für sich angefochten werden können. Es ist dabei nicht entscheidend, ob von der Vollmacht bereits Gebrauch gemacht wurde oder nicht</a:t>
            </a:r>
          </a:p>
          <a:p>
            <a:pPr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Auch nach dieser Ansicht ist Anfechtung möglich, Streitentscheid nicht notwendig.</a:t>
            </a:r>
          </a:p>
          <a:p>
            <a:pPr algn="just">
              <a:lnSpc>
                <a:spcPct val="100000"/>
              </a:lnSpc>
              <a:spcAft>
                <a:spcPts val="800"/>
              </a:spcAft>
            </a:pPr>
            <a:endParaRPr lang="de-DE" sz="1800" dirty="0">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de-DE" sz="1800" u="sng" dirty="0">
                <a:effectLst/>
                <a:latin typeface="MetaNormal-Roman" panose="02000503000000000000"/>
                <a:ea typeface="Calibri" panose="020F0502020204030204" pitchFamily="34" charset="0"/>
                <a:cs typeface="Times New Roman" panose="02020603050405020304" pitchFamily="18" charset="0"/>
              </a:rPr>
              <a:t>2. Voraussetzungen der Anfechtung</a:t>
            </a:r>
          </a:p>
          <a:p>
            <a:pPr algn="just">
              <a:lnSpc>
                <a:spcPct val="100000"/>
              </a:lnSpc>
              <a:spcAft>
                <a:spcPts val="800"/>
              </a:spcAft>
            </a:pPr>
            <a:r>
              <a:rPr lang="de-DE" sz="1800" u="sng" dirty="0">
                <a:effectLst/>
                <a:latin typeface="MetaNormal-Roman" panose="02000503000000000000"/>
                <a:ea typeface="Calibri" panose="020F0502020204030204" pitchFamily="34" charset="0"/>
                <a:cs typeface="Times New Roman" panose="02020603050405020304" pitchFamily="18" charset="0"/>
              </a:rPr>
              <a:t>Anfechtungsgrund</a:t>
            </a:r>
            <a:r>
              <a:rPr lang="de-DE" sz="1800" dirty="0">
                <a:effectLst/>
                <a:latin typeface="MetaNormal-Roman" panose="02000503000000000000"/>
                <a:ea typeface="Calibri" panose="020F0502020204030204" pitchFamily="34" charset="0"/>
                <a:cs typeface="Times New Roman" panose="02020603050405020304" pitchFamily="18" charset="0"/>
              </a:rPr>
              <a:t>: Erklärungsirrtum, § 119 Abs. 1 Alt. 2 BGB</a:t>
            </a:r>
          </a:p>
          <a:p>
            <a:pPr algn="just">
              <a:lnSpc>
                <a:spcPct val="100000"/>
              </a:lnSpc>
              <a:spcAft>
                <a:spcPts val="800"/>
              </a:spcAft>
            </a:pPr>
            <a:r>
              <a:rPr lang="de-DE" sz="1800" u="sng" dirty="0">
                <a:effectLst/>
                <a:latin typeface="MetaNormal-Roman" panose="02000503000000000000"/>
                <a:ea typeface="Calibri" panose="020F0502020204030204" pitchFamily="34" charset="0"/>
                <a:cs typeface="Times New Roman" panose="02020603050405020304" pitchFamily="18" charset="0"/>
              </a:rPr>
              <a:t>Anfechtungserklärung</a:t>
            </a:r>
            <a:r>
              <a:rPr lang="de-DE" sz="1800" dirty="0">
                <a:effectLst/>
                <a:latin typeface="MetaNormal-Roman" panose="02000503000000000000"/>
                <a:ea typeface="Calibri" panose="020F0502020204030204" pitchFamily="34" charset="0"/>
                <a:cs typeface="Times New Roman" panose="02020603050405020304" pitchFamily="18" charset="0"/>
              </a:rPr>
              <a:t> (+)</a:t>
            </a: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1338952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1521229"/>
            <a:ext cx="9612086" cy="5079076"/>
          </a:xfrm>
        </p:spPr>
        <p:txBody>
          <a:bodyPr/>
          <a:lstStyle/>
          <a:p>
            <a:pPr algn="just">
              <a:lnSpc>
                <a:spcPct val="100000"/>
              </a:lnSpc>
              <a:spcAft>
                <a:spcPts val="800"/>
              </a:spcAft>
            </a:pPr>
            <a:r>
              <a:rPr lang="de-DE" sz="1800" u="sng" dirty="0">
                <a:effectLst/>
                <a:latin typeface="MetaNormal-Roman" panose="02000503000000000000"/>
                <a:ea typeface="Calibri" panose="020F0502020204030204" pitchFamily="34" charset="0"/>
                <a:cs typeface="Times New Roman" panose="02020603050405020304" pitchFamily="18" charset="0"/>
              </a:rPr>
              <a:t>Anfechtungsgegner, § 143 BGB</a:t>
            </a:r>
            <a:r>
              <a:rPr lang="de-DE" sz="1800" dirty="0">
                <a:effectLst/>
                <a:latin typeface="MetaNormal-Roman" panose="02000503000000000000"/>
                <a:ea typeface="Calibri" panose="020F0502020204030204" pitchFamily="34" charset="0"/>
                <a:cs typeface="Times New Roman" panose="02020603050405020304" pitchFamily="18" charset="0"/>
              </a:rPr>
              <a:t>: Grundsätzlich ist richtiger Anfechtungsgegner der Erklärungsempfänger, da es sich um eine empfangsbedürftige WE handelt. In Betracht als Erklärungsempfänger kommen sowohl M als Vertreter als auch B als Vertragspartner.</a:t>
            </a:r>
          </a:p>
          <a:p>
            <a:pPr lvl="1"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Erklärung gegenüber Bevollmächtigten M</a:t>
            </a:r>
          </a:p>
          <a:p>
            <a:pPr lvl="2"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Nach </a:t>
            </a:r>
            <a:r>
              <a:rPr lang="de-DE" sz="1800" dirty="0" err="1">
                <a:effectLst/>
                <a:latin typeface="MetaNormal-Roman" panose="02000503000000000000"/>
                <a:ea typeface="Calibri" panose="020F0502020204030204" pitchFamily="34" charset="0"/>
                <a:cs typeface="Times New Roman" panose="02020603050405020304" pitchFamily="18" charset="0"/>
              </a:rPr>
              <a:t>e.A</a:t>
            </a:r>
            <a:r>
              <a:rPr lang="de-DE" sz="1800" dirty="0">
                <a:effectLst/>
                <a:latin typeface="MetaNormal-Roman" panose="02000503000000000000"/>
                <a:ea typeface="Calibri" panose="020F0502020204030204" pitchFamily="34" charset="0"/>
                <a:cs typeface="Times New Roman" panose="02020603050405020304" pitchFamily="18" charset="0"/>
              </a:rPr>
              <a:t>. soll Anfechtung gegenüber derjenigen Person erklärt werden, gegenüber der die Vollmacht erteilt wurde. Bei Innen-vollmacht sei der Vertreter richtiger Anfechtungsgegner. </a:t>
            </a:r>
          </a:p>
          <a:p>
            <a:pPr lvl="2"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Begründet wird die Ansicht mit dem Wortlaut des § 143 Abs. 3 S. 1 BGB </a:t>
            </a:r>
          </a:p>
          <a:p>
            <a:pPr lvl="1"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Erklärung gegenüber dem Vertragspartner B</a:t>
            </a:r>
          </a:p>
          <a:p>
            <a:pPr lvl="2"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Nach wohl </a:t>
            </a:r>
            <a:r>
              <a:rPr lang="de-DE" sz="1800" dirty="0" err="1">
                <a:effectLst/>
                <a:latin typeface="MetaNormal-Roman" panose="02000503000000000000"/>
                <a:ea typeface="Calibri" panose="020F0502020204030204" pitchFamily="34" charset="0"/>
                <a:cs typeface="Times New Roman" panose="02020603050405020304" pitchFamily="18" charset="0"/>
              </a:rPr>
              <a:t>h.M</a:t>
            </a:r>
            <a:r>
              <a:rPr lang="de-DE" sz="1800" dirty="0">
                <a:effectLst/>
                <a:latin typeface="MetaNormal-Roman" panose="02000503000000000000"/>
                <a:ea typeface="Calibri" panose="020F0502020204030204" pitchFamily="34" charset="0"/>
                <a:cs typeface="Times New Roman" panose="02020603050405020304" pitchFamily="18" charset="0"/>
              </a:rPr>
              <a:t>. soll die Anfechtung gegenüber dem Vertrags-partner erfolgen, da die Anfechtung der Vollmacht schließlich zur Vernichtung des Vertrages führt. </a:t>
            </a:r>
          </a:p>
          <a:p>
            <a:pPr lvl="1" algn="just">
              <a:lnSpc>
                <a:spcPct val="100000"/>
              </a:lnSpc>
              <a:spcAft>
                <a:spcPts val="800"/>
              </a:spcAft>
            </a:pPr>
            <a:r>
              <a:rPr lang="de-DE" sz="1800" dirty="0">
                <a:effectLst/>
                <a:latin typeface="MetaNormal-Roman" panose="02000503000000000000"/>
                <a:ea typeface="Calibri" panose="020F0502020204030204" pitchFamily="34" charset="0"/>
                <a:cs typeface="Times New Roman" panose="02020603050405020304" pitchFamily="18" charset="0"/>
              </a:rPr>
              <a:t>Da H die Anfechtung gegenüber beiden erklärt hat, ist ein </a:t>
            </a:r>
            <a:r>
              <a:rPr lang="de-DE" sz="1800" dirty="0" err="1">
                <a:effectLst/>
                <a:latin typeface="MetaNormal-Roman" panose="02000503000000000000"/>
                <a:ea typeface="Calibri" panose="020F0502020204030204" pitchFamily="34" charset="0"/>
                <a:cs typeface="Times New Roman" panose="02020603050405020304" pitchFamily="18" charset="0"/>
              </a:rPr>
              <a:t>Streitent-scheid</a:t>
            </a:r>
            <a:r>
              <a:rPr lang="de-DE" sz="1800" dirty="0">
                <a:effectLst/>
                <a:latin typeface="MetaNormal-Roman" panose="02000503000000000000"/>
                <a:ea typeface="Calibri" panose="020F0502020204030204" pitchFamily="34" charset="0"/>
                <a:cs typeface="Times New Roman" panose="02020603050405020304" pitchFamily="18" charset="0"/>
              </a:rPr>
              <a:t> nicht notwendig.</a:t>
            </a:r>
          </a:p>
          <a:p>
            <a:pPr algn="just">
              <a:lnSpc>
                <a:spcPct val="100000"/>
              </a:lnSpc>
              <a:spcAft>
                <a:spcPts val="800"/>
              </a:spcAft>
            </a:pPr>
            <a:r>
              <a:rPr lang="de-DE" sz="1800" u="sng" dirty="0">
                <a:effectLst/>
                <a:latin typeface="MetaNormal-Roman" panose="02000503000000000000"/>
                <a:ea typeface="Calibri" panose="020F0502020204030204" pitchFamily="34" charset="0"/>
                <a:cs typeface="Times New Roman" panose="02020603050405020304" pitchFamily="18" charset="0"/>
              </a:rPr>
              <a:t>Anfechtungsfrist, § 121 BGB</a:t>
            </a:r>
            <a:r>
              <a:rPr lang="de-DE" sz="1800" dirty="0">
                <a:effectLst/>
                <a:latin typeface="MetaNormal-Roman" panose="02000503000000000000"/>
                <a:ea typeface="Calibri" panose="020F0502020204030204" pitchFamily="34" charset="0"/>
                <a:cs typeface="Times New Roman" panose="02020603050405020304" pitchFamily="18" charset="0"/>
              </a:rPr>
              <a:t>: (+)</a:t>
            </a: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3593059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1521229"/>
            <a:ext cx="9612086" cy="5079076"/>
          </a:xfrm>
        </p:spPr>
        <p:txBody>
          <a:bodyPr/>
          <a:lstStyle/>
          <a:p>
            <a:pPr marL="0" indent="0" algn="just">
              <a:lnSpc>
                <a:spcPct val="100000"/>
              </a:lnSpc>
              <a:spcAft>
                <a:spcPts val="800"/>
              </a:spcAft>
              <a:buNone/>
            </a:pPr>
            <a:r>
              <a:rPr lang="de-DE" sz="1800" u="sng" dirty="0">
                <a:latin typeface="MetaNormal-Roman" panose="02000503000000000000"/>
                <a:ea typeface="Calibri" panose="020F0502020204030204" pitchFamily="34" charset="0"/>
                <a:cs typeface="Times New Roman" panose="02020603050405020304" pitchFamily="18" charset="0"/>
              </a:rPr>
              <a:t>3. Zwischenergebnis</a:t>
            </a:r>
          </a:p>
          <a:p>
            <a:pPr marL="0" indent="0" algn="just">
              <a:lnSpc>
                <a:spcPct val="100000"/>
              </a:lnSpc>
              <a:spcAft>
                <a:spcPts val="800"/>
              </a:spcAft>
              <a:buNone/>
            </a:pPr>
            <a:r>
              <a:rPr lang="de-DE" sz="1800" dirty="0">
                <a:latin typeface="MetaNormal-Roman" panose="02000503000000000000"/>
                <a:ea typeface="Calibri" panose="020F0502020204030204" pitchFamily="34" charset="0"/>
                <a:cs typeface="Times New Roman" panose="02020603050405020304" pitchFamily="18" charset="0"/>
              </a:rPr>
              <a:t>Vollmachtserteilung ist ex </a:t>
            </a:r>
            <a:r>
              <a:rPr lang="de-DE" sz="1800" dirty="0" err="1">
                <a:latin typeface="MetaNormal-Roman" panose="02000503000000000000"/>
                <a:ea typeface="Calibri" panose="020F0502020204030204" pitchFamily="34" charset="0"/>
                <a:cs typeface="Times New Roman" panose="02020603050405020304" pitchFamily="18" charset="0"/>
              </a:rPr>
              <a:t>tunc</a:t>
            </a:r>
            <a:r>
              <a:rPr lang="de-DE" sz="1800" dirty="0">
                <a:latin typeface="MetaNormal-Roman" panose="02000503000000000000"/>
                <a:ea typeface="Calibri" panose="020F0502020204030204" pitchFamily="34" charset="0"/>
                <a:cs typeface="Times New Roman" panose="02020603050405020304" pitchFamily="18" charset="0"/>
              </a:rPr>
              <a:t> nichtig, § 142 Abs. 1 BGB. Der KV ist damit von M als Vertreter ohne Vertretungsmacht abgeschlossen und hat keine Wirkung für oder gegen H.</a:t>
            </a:r>
          </a:p>
          <a:p>
            <a:pPr marL="0" indent="0" algn="just">
              <a:lnSpc>
                <a:spcPct val="100000"/>
              </a:lnSpc>
              <a:spcAft>
                <a:spcPts val="800"/>
              </a:spcAft>
              <a:buNone/>
            </a:pPr>
            <a:endParaRPr lang="de-DE" sz="1800" dirty="0">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de-DE" b="1" dirty="0">
                <a:latin typeface="MetaBold-Roman" panose="02000803000000000000"/>
                <a:ea typeface="Calibri" panose="020F0502020204030204" pitchFamily="34" charset="0"/>
                <a:cs typeface="Times New Roman" panose="02020603050405020304" pitchFamily="18" charset="0"/>
              </a:rPr>
              <a:t>B. Ergebnis</a:t>
            </a:r>
          </a:p>
          <a:p>
            <a:pPr marL="0" indent="0" algn="just">
              <a:lnSpc>
                <a:spcPct val="100000"/>
              </a:lnSpc>
              <a:spcAft>
                <a:spcPts val="800"/>
              </a:spcAft>
              <a:buNone/>
            </a:pPr>
            <a:r>
              <a:rPr lang="de-DE" sz="1800" dirty="0">
                <a:latin typeface="MetaNormal-Roman" panose="02000503000000000000"/>
                <a:ea typeface="Calibri" panose="020F0502020204030204" pitchFamily="34" charset="0"/>
                <a:cs typeface="Times New Roman" panose="02020603050405020304" pitchFamily="18" charset="0"/>
              </a:rPr>
              <a:t>B hat keinen Kaufpreiszahlungsanspruch gegen H aus § 433 Abs. 2 BGB</a:t>
            </a: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3984636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1521229"/>
            <a:ext cx="9612086" cy="5079076"/>
          </a:xfrm>
        </p:spPr>
        <p:txBody>
          <a:bodyPr/>
          <a:lstStyle/>
          <a:p>
            <a:pPr marL="0" indent="0" algn="just">
              <a:lnSpc>
                <a:spcPct val="100000"/>
              </a:lnSpc>
              <a:spcAft>
                <a:spcPts val="800"/>
              </a:spcAft>
              <a:buNone/>
            </a:pPr>
            <a:r>
              <a:rPr lang="de-DE" sz="2400" u="sng" dirty="0">
                <a:latin typeface="MetaNormal-Roman" panose="02000503000000000000"/>
                <a:ea typeface="Calibri" panose="020F0502020204030204" pitchFamily="34" charset="0"/>
                <a:cs typeface="Times New Roman" panose="02020603050405020304" pitchFamily="18" charset="0"/>
              </a:rPr>
              <a:t>Häufige Fehler Teil II:</a:t>
            </a:r>
          </a:p>
          <a:p>
            <a:pPr algn="just">
              <a:lnSpc>
                <a:spcPct val="100000"/>
              </a:lnSpc>
              <a:spcAft>
                <a:spcPts val="800"/>
              </a:spcAft>
            </a:pPr>
            <a:r>
              <a:rPr lang="de-DE" sz="1800" dirty="0">
                <a:latin typeface="MetaNormal-Roman" panose="02000503000000000000"/>
                <a:ea typeface="Calibri" panose="020F0502020204030204" pitchFamily="34" charset="0"/>
                <a:cs typeface="Times New Roman" panose="02020603050405020304" pitchFamily="18" charset="0"/>
              </a:rPr>
              <a:t>Zustandekommen des Vertrags zu ausführlich</a:t>
            </a:r>
          </a:p>
          <a:p>
            <a:pPr algn="just">
              <a:lnSpc>
                <a:spcPct val="100000"/>
              </a:lnSpc>
              <a:spcAft>
                <a:spcPts val="800"/>
              </a:spcAft>
            </a:pPr>
            <a:r>
              <a:rPr lang="de-DE" sz="1800" dirty="0">
                <a:latin typeface="MetaNormal-Roman" panose="02000503000000000000"/>
                <a:ea typeface="Calibri" panose="020F0502020204030204" pitchFamily="34" charset="0"/>
                <a:cs typeface="Times New Roman" panose="02020603050405020304" pitchFamily="18" charset="0"/>
              </a:rPr>
              <a:t>Anfechtung des Kaufvertrages wurde nicht geprüft </a:t>
            </a:r>
          </a:p>
          <a:p>
            <a:pPr algn="just">
              <a:lnSpc>
                <a:spcPct val="100000"/>
              </a:lnSpc>
              <a:spcAft>
                <a:spcPts val="800"/>
              </a:spcAft>
            </a:pPr>
            <a:r>
              <a:rPr lang="de-DE" sz="1800" dirty="0">
                <a:latin typeface="MetaNormal-Roman" panose="02000503000000000000"/>
                <a:ea typeface="Calibri" panose="020F0502020204030204" pitchFamily="34" charset="0"/>
                <a:cs typeface="Times New Roman" panose="02020603050405020304" pitchFamily="18" charset="0"/>
              </a:rPr>
              <a:t>Streit um richtigen Anfechtungsgegner übersehen</a:t>
            </a:r>
          </a:p>
          <a:p>
            <a:pPr marL="0" indent="0" algn="just">
              <a:lnSpc>
                <a:spcPct val="100000"/>
              </a:lnSpc>
              <a:spcAft>
                <a:spcPts val="800"/>
              </a:spcAft>
              <a:buNone/>
            </a:pPr>
            <a:endParaRPr lang="de-DE" sz="1800" dirty="0">
              <a:latin typeface="MetaNormal-Roman" panose="0200050300000000000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de-DE" sz="1800" dirty="0">
              <a:effectLst/>
              <a:latin typeface="MetaNormal-Roman" panose="02000503000000000000"/>
              <a:ea typeface="Calibri" panose="020F0502020204030204" pitchFamily="34" charset="0"/>
              <a:cs typeface="Times New Roman" panose="02020603050405020304" pitchFamily="18" charset="0"/>
            </a:endParaRPr>
          </a:p>
          <a:p>
            <a:pPr marL="0" indent="0">
              <a:lnSpc>
                <a:spcPct val="100000"/>
              </a:lnSpc>
              <a:buNone/>
            </a:pPr>
            <a:endParaRPr lang="de-DE" sz="1800"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4119590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52D1A-F8C4-E51F-12E6-8A4E6D8C3FC1}"/>
              </a:ext>
            </a:extLst>
          </p:cNvPr>
          <p:cNvSpPr>
            <a:spLocks noGrp="1"/>
          </p:cNvSpPr>
          <p:nvPr>
            <p:ph type="title"/>
          </p:nvPr>
        </p:nvSpPr>
        <p:spPr/>
        <p:txBody>
          <a:bodyPr/>
          <a:lstStyle/>
          <a:p>
            <a:r>
              <a:rPr lang="de-DE" dirty="0"/>
              <a:t>Hinweise zur </a:t>
            </a:r>
            <a:r>
              <a:rPr lang="de-DE" dirty="0" err="1"/>
              <a:t>Remonstration</a:t>
            </a:r>
            <a:endParaRPr lang="de-DE" dirty="0"/>
          </a:p>
        </p:txBody>
      </p:sp>
      <p:sp>
        <p:nvSpPr>
          <p:cNvPr id="3" name="Inhaltsplatzhalter 2">
            <a:extLst>
              <a:ext uri="{FF2B5EF4-FFF2-40B4-BE49-F238E27FC236}">
                <a16:creationId xmlns:a16="http://schemas.microsoft.com/office/drawing/2014/main" id="{08E35AE3-3E12-31FC-EF99-1B45D4F85A7E}"/>
              </a:ext>
            </a:extLst>
          </p:cNvPr>
          <p:cNvSpPr>
            <a:spLocks noGrp="1"/>
          </p:cNvSpPr>
          <p:nvPr>
            <p:ph idx="1"/>
          </p:nvPr>
        </p:nvSpPr>
        <p:spPr>
          <a:xfrm>
            <a:off x="1665514" y="2101073"/>
            <a:ext cx="9612086" cy="3980550"/>
          </a:xfrm>
        </p:spPr>
        <p:txBody>
          <a:bodyPr/>
          <a:lstStyle/>
          <a:p>
            <a:endParaRPr lang="de-DE" sz="2400" b="1" dirty="0"/>
          </a:p>
          <a:p>
            <a:r>
              <a:rPr lang="de-DE" sz="2000" dirty="0"/>
              <a:t>Schriftlich mit Originalhausarbeit und unter Angabe von Gründen</a:t>
            </a:r>
          </a:p>
          <a:p>
            <a:r>
              <a:rPr lang="de-DE" sz="2000" dirty="0"/>
              <a:t>Bis Donnerstag, den </a:t>
            </a:r>
            <a:r>
              <a:rPr lang="de-DE" sz="2000" b="1" dirty="0"/>
              <a:t>22.02.2024 </a:t>
            </a:r>
          </a:p>
          <a:p>
            <a:pPr lvl="1"/>
            <a:r>
              <a:rPr lang="de-DE" sz="1600" dirty="0"/>
              <a:t>Einreichung der </a:t>
            </a:r>
            <a:r>
              <a:rPr lang="de-DE" sz="1600" dirty="0" err="1"/>
              <a:t>Remonstration</a:t>
            </a:r>
            <a:r>
              <a:rPr lang="de-DE" sz="1600" dirty="0"/>
              <a:t> an der Professur Scherer, Zimmer 229 im Südflügel der Alten Universität zu den Öffnungszeiten des Sekretariats </a:t>
            </a:r>
            <a:r>
              <a:rPr lang="de-DE" sz="1400" b="0" i="0" u="none" strike="noStrike" baseline="0" dirty="0">
                <a:solidFill>
                  <a:srgbClr val="000000"/>
                </a:solidFill>
                <a:latin typeface="Arial" panose="020B0604020202020204" pitchFamily="34" charset="0"/>
              </a:rPr>
              <a:t>oder </a:t>
            </a:r>
          </a:p>
          <a:p>
            <a:pPr lvl="1"/>
            <a:r>
              <a:rPr lang="de-DE" sz="1400" b="0" i="0" u="none" strike="noStrike" baseline="0" dirty="0">
                <a:solidFill>
                  <a:srgbClr val="000000"/>
                </a:solidFill>
                <a:latin typeface="Arial" panose="020B0604020202020204" pitchFamily="34" charset="0"/>
              </a:rPr>
              <a:t>per Brief mit Poststempel des Vortages (die Datumsangabe einer Online-Frankiermarke genügt nicht!) zuzuschicken </a:t>
            </a:r>
            <a:endParaRPr lang="de-DE" sz="2000" dirty="0"/>
          </a:p>
        </p:txBody>
      </p:sp>
    </p:spTree>
    <p:extLst>
      <p:ext uri="{BB962C8B-B14F-4D97-AF65-F5344CB8AC3E}">
        <p14:creationId xmlns:p14="http://schemas.microsoft.com/office/powerpoint/2010/main" val="3908557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52D1A-F8C4-E51F-12E6-8A4E6D8C3FC1}"/>
              </a:ext>
            </a:extLst>
          </p:cNvPr>
          <p:cNvSpPr>
            <a:spLocks noGrp="1"/>
          </p:cNvSpPr>
          <p:nvPr>
            <p:ph type="title"/>
          </p:nvPr>
        </p:nvSpPr>
        <p:spPr/>
        <p:txBody>
          <a:bodyPr/>
          <a:lstStyle/>
          <a:p>
            <a:r>
              <a:rPr lang="de-DE" dirty="0"/>
              <a:t>Allgemeine Fehler</a:t>
            </a:r>
          </a:p>
        </p:txBody>
      </p:sp>
      <p:sp>
        <p:nvSpPr>
          <p:cNvPr id="3" name="Inhaltsplatzhalter 2">
            <a:extLst>
              <a:ext uri="{FF2B5EF4-FFF2-40B4-BE49-F238E27FC236}">
                <a16:creationId xmlns:a16="http://schemas.microsoft.com/office/drawing/2014/main" id="{08E35AE3-3E12-31FC-EF99-1B45D4F85A7E}"/>
              </a:ext>
            </a:extLst>
          </p:cNvPr>
          <p:cNvSpPr>
            <a:spLocks noGrp="1"/>
          </p:cNvSpPr>
          <p:nvPr>
            <p:ph idx="1"/>
          </p:nvPr>
        </p:nvSpPr>
        <p:spPr>
          <a:xfrm>
            <a:off x="1679914" y="2498996"/>
            <a:ext cx="9612086" cy="3200412"/>
          </a:xfrm>
        </p:spPr>
        <p:txBody>
          <a:bodyPr/>
          <a:lstStyle/>
          <a:p>
            <a:r>
              <a:rPr lang="de-DE" sz="2400" b="1" dirty="0">
                <a:latin typeface="Arial" panose="020B0604020202020204" pitchFamily="34" charset="0"/>
                <a:cs typeface="Arial" panose="020B0604020202020204" pitchFamily="34" charset="0"/>
              </a:rPr>
              <a:t>Schwerpunktsetzung: </a:t>
            </a:r>
          </a:p>
          <a:p>
            <a:pPr lvl="1">
              <a:buFontTx/>
              <a:buChar char="-"/>
            </a:pPr>
            <a:r>
              <a:rPr lang="de-DE" dirty="0">
                <a:latin typeface="Arial" panose="020B0604020202020204" pitchFamily="34" charset="0"/>
                <a:cs typeface="Arial" panose="020B0604020202020204" pitchFamily="34" charset="0"/>
              </a:rPr>
              <a:t>Unproblematisches kurz darstellen</a:t>
            </a:r>
          </a:p>
          <a:p>
            <a:pPr lvl="1">
              <a:buFontTx/>
              <a:buChar char="-"/>
            </a:pPr>
            <a:r>
              <a:rPr lang="de-DE" dirty="0">
                <a:latin typeface="Arial" panose="020B0604020202020204" pitchFamily="34" charset="0"/>
                <a:cs typeface="Arial" panose="020B0604020202020204" pitchFamily="34" charset="0"/>
              </a:rPr>
              <a:t>Problematisches ausführlich darstellen</a:t>
            </a:r>
          </a:p>
          <a:p>
            <a:r>
              <a:rPr lang="de-DE" sz="2400" b="1" dirty="0">
                <a:latin typeface="Arial" panose="020B0604020202020204" pitchFamily="34" charset="0"/>
                <a:cs typeface="Arial" panose="020B0604020202020204" pitchFamily="34" charset="0"/>
              </a:rPr>
              <a:t>Struktur/Aufbau: </a:t>
            </a:r>
          </a:p>
          <a:p>
            <a:pPr lvl="1">
              <a:buFontTx/>
              <a:buChar char="-"/>
            </a:pPr>
            <a:r>
              <a:rPr lang="de-DE" dirty="0">
                <a:latin typeface="Arial" panose="020B0604020202020204" pitchFamily="34" charset="0"/>
                <a:cs typeface="Arial" panose="020B0604020202020204" pitchFamily="34" charset="0"/>
              </a:rPr>
              <a:t>Prüfungspunkte benennen, sauber und strukturiert durchprüfen</a:t>
            </a:r>
          </a:p>
          <a:p>
            <a:pPr lvl="1">
              <a:buFontTx/>
              <a:buChar char="-"/>
            </a:pPr>
            <a:r>
              <a:rPr lang="de-DE" dirty="0">
                <a:latin typeface="Arial" panose="020B0604020202020204" pitchFamily="34" charset="0"/>
                <a:cs typeface="Arial" panose="020B0604020202020204" pitchFamily="34" charset="0"/>
              </a:rPr>
              <a:t>Normenzitate, genaues Zitieren</a:t>
            </a:r>
          </a:p>
          <a:p>
            <a:pPr lvl="1">
              <a:buFontTx/>
              <a:buChar char="-"/>
            </a:pPr>
            <a:r>
              <a:rPr lang="de-DE" dirty="0">
                <a:latin typeface="Arial" panose="020B0604020202020204" pitchFamily="34" charset="0"/>
                <a:cs typeface="Arial" panose="020B0604020202020204" pitchFamily="34" charset="0"/>
              </a:rPr>
              <a:t>Gutachtenstil </a:t>
            </a:r>
          </a:p>
          <a:p>
            <a:r>
              <a:rPr lang="de-DE" sz="2400" b="1" dirty="0">
                <a:latin typeface="Arial" panose="020B0604020202020204" pitchFamily="34" charset="0"/>
                <a:cs typeface="Arial" panose="020B0604020202020204" pitchFamily="34" charset="0"/>
              </a:rPr>
              <a:t>Stil:</a:t>
            </a:r>
          </a:p>
          <a:p>
            <a:pPr lvl="1">
              <a:buFontTx/>
              <a:buChar char="-"/>
            </a:pPr>
            <a:r>
              <a:rPr lang="de-DE" dirty="0">
                <a:latin typeface="Arial" panose="020B0604020202020204" pitchFamily="34" charset="0"/>
                <a:cs typeface="Arial" panose="020B0604020202020204" pitchFamily="34" charset="0"/>
              </a:rPr>
              <a:t>Grammatik, Rechtschreibung, Punktion, Einhaltung der formalen Vorgaben (!)</a:t>
            </a:r>
          </a:p>
          <a:p>
            <a:pPr marL="0" indent="0">
              <a:buNone/>
            </a:pPr>
            <a:endParaRPr lang="de-D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380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52D1A-F8C4-E51F-12E6-8A4E6D8C3FC1}"/>
              </a:ext>
            </a:extLst>
          </p:cNvPr>
          <p:cNvSpPr>
            <a:spLocks noGrp="1"/>
          </p:cNvSpPr>
          <p:nvPr>
            <p:ph type="title"/>
          </p:nvPr>
        </p:nvSpPr>
        <p:spPr>
          <a:xfrm>
            <a:off x="1665514" y="1850571"/>
            <a:ext cx="9612086" cy="599331"/>
          </a:xfrm>
        </p:spPr>
        <p:txBody>
          <a:bodyPr/>
          <a:lstStyle/>
          <a:p>
            <a:r>
              <a:rPr lang="de-DE" dirty="0">
                <a:latin typeface="Arial" panose="020B0604020202020204" pitchFamily="34" charset="0"/>
                <a:cs typeface="Arial" panose="020B0604020202020204" pitchFamily="34" charset="0"/>
              </a:rPr>
              <a:t>Allgemeine Fehler</a:t>
            </a:r>
          </a:p>
        </p:txBody>
      </p:sp>
      <p:sp>
        <p:nvSpPr>
          <p:cNvPr id="3" name="Inhaltsplatzhalter 2">
            <a:extLst>
              <a:ext uri="{FF2B5EF4-FFF2-40B4-BE49-F238E27FC236}">
                <a16:creationId xmlns:a16="http://schemas.microsoft.com/office/drawing/2014/main" id="{08E35AE3-3E12-31FC-EF99-1B45D4F85A7E}"/>
              </a:ext>
            </a:extLst>
          </p:cNvPr>
          <p:cNvSpPr>
            <a:spLocks noGrp="1"/>
          </p:cNvSpPr>
          <p:nvPr>
            <p:ph idx="1"/>
          </p:nvPr>
        </p:nvSpPr>
        <p:spPr>
          <a:xfrm>
            <a:off x="1665514" y="2375310"/>
            <a:ext cx="9488441" cy="4396426"/>
          </a:xfrm>
        </p:spPr>
        <p:txBody>
          <a:bodyPr/>
          <a:lstStyle/>
          <a:p>
            <a:r>
              <a:rPr lang="de-DE" sz="2000" b="1" dirty="0">
                <a:latin typeface="Arial" panose="020B0604020202020204" pitchFamily="34" charset="0"/>
                <a:cs typeface="Arial" panose="020B0604020202020204" pitchFamily="34" charset="0"/>
              </a:rPr>
              <a:t>Inhaltsverzeichnis</a:t>
            </a:r>
          </a:p>
          <a:p>
            <a:pPr lvl="1">
              <a:buFontTx/>
              <a:buChar char="-"/>
            </a:pPr>
            <a:r>
              <a:rPr lang="de-DE" sz="2000" dirty="0">
                <a:latin typeface="Arial" panose="020B0604020202020204" pitchFamily="34" charset="0"/>
                <a:cs typeface="Arial" panose="020B0604020202020204" pitchFamily="34" charset="0"/>
              </a:rPr>
              <a:t>Wer A sagt, muss auch B sagen! </a:t>
            </a:r>
          </a:p>
          <a:p>
            <a:pPr marL="457200" lvl="1" indent="0">
              <a:buNone/>
            </a:pPr>
            <a:r>
              <a:rPr lang="de-DE" sz="2000" dirty="0">
                <a:latin typeface="Arial" panose="020B0604020202020204" pitchFamily="34" charset="0"/>
                <a:cs typeface="Arial" panose="020B0604020202020204" pitchFamily="34" charset="0"/>
                <a:sym typeface="Wingdings" panose="05000000000000000000" pitchFamily="2" charset="2"/>
              </a:rPr>
              <a:t>	 Mindestens zwei Gliederungsebnen pro Gliederungspunkt </a:t>
            </a:r>
            <a:endParaRPr lang="de-DE" sz="2000" dirty="0">
              <a:latin typeface="Arial" panose="020B0604020202020204" pitchFamily="34" charset="0"/>
              <a:cs typeface="Arial" panose="020B0604020202020204" pitchFamily="34" charset="0"/>
            </a:endParaRPr>
          </a:p>
          <a:p>
            <a:pPr lvl="1">
              <a:buFontTx/>
              <a:buChar char="-"/>
            </a:pPr>
            <a:r>
              <a:rPr lang="de-DE" sz="2000" dirty="0">
                <a:latin typeface="Arial" panose="020B0604020202020204" pitchFamily="34" charset="0"/>
                <a:cs typeface="Arial" panose="020B0604020202020204" pitchFamily="34" charset="0"/>
              </a:rPr>
              <a:t>Auf nachvollziehbare/logische Gliederungsebenen und äußere Form achten</a:t>
            </a:r>
          </a:p>
          <a:p>
            <a:r>
              <a:rPr lang="de-DE" sz="2000" b="1" dirty="0">
                <a:latin typeface="Arial" panose="020B0604020202020204" pitchFamily="34" charset="0"/>
                <a:cs typeface="Arial" panose="020B0604020202020204" pitchFamily="34" charset="0"/>
              </a:rPr>
              <a:t>Literatur</a:t>
            </a:r>
          </a:p>
          <a:p>
            <a:pPr lvl="1">
              <a:buFontTx/>
              <a:buChar char="-"/>
            </a:pPr>
            <a:r>
              <a:rPr lang="de-DE" sz="2000" dirty="0">
                <a:latin typeface="Arial" panose="020B0604020202020204" pitchFamily="34" charset="0"/>
                <a:cs typeface="Arial" panose="020B0604020202020204" pitchFamily="34" charset="0"/>
              </a:rPr>
              <a:t>Auseinandersetzung mit wissenschaftlicher Literatur im angemessenen Umfang wird erwartet</a:t>
            </a:r>
          </a:p>
          <a:p>
            <a:pPr lvl="1">
              <a:buFontTx/>
              <a:buChar char="-"/>
            </a:pPr>
            <a:r>
              <a:rPr lang="de-DE" sz="2000" dirty="0">
                <a:latin typeface="Arial" panose="020B0604020202020204" pitchFamily="34" charset="0"/>
                <a:cs typeface="Arial" panose="020B0604020202020204" pitchFamily="34" charset="0"/>
              </a:rPr>
              <a:t>Geeignete Quellen verwenden (keine Skripte!)</a:t>
            </a:r>
          </a:p>
          <a:p>
            <a:r>
              <a:rPr lang="de-DE" sz="2400" b="1" dirty="0">
                <a:latin typeface="Arial" panose="020B0604020202020204" pitchFamily="34" charset="0"/>
                <a:cs typeface="Arial" panose="020B0604020202020204" pitchFamily="34" charset="0"/>
              </a:rPr>
              <a:t>Fußnoten: </a:t>
            </a:r>
          </a:p>
          <a:p>
            <a:pPr lvl="1">
              <a:buFontTx/>
              <a:buChar char="-"/>
            </a:pPr>
            <a:r>
              <a:rPr lang="de-DE" sz="2000" dirty="0">
                <a:latin typeface="Arial" panose="020B0604020202020204" pitchFamily="34" charset="0"/>
                <a:cs typeface="Arial" panose="020B0604020202020204" pitchFamily="34" charset="0"/>
              </a:rPr>
              <a:t>Korrekte Zitierweise</a:t>
            </a:r>
          </a:p>
          <a:p>
            <a:pPr lvl="1">
              <a:buFontTx/>
              <a:buChar char="-"/>
            </a:pPr>
            <a:r>
              <a:rPr lang="de-DE" sz="2000" dirty="0">
                <a:latin typeface="Arial" panose="020B0604020202020204" pitchFamily="34" charset="0"/>
                <a:cs typeface="Arial" panose="020B0604020202020204" pitchFamily="34" charset="0"/>
              </a:rPr>
              <a:t>Alles, was nicht dem „eigenen Kopf“ entstammt, muss mit einer Quelle belegt werden!</a:t>
            </a:r>
          </a:p>
          <a:p>
            <a:pPr lvl="1">
              <a:buFontTx/>
              <a:buChar char="-"/>
            </a:pPr>
            <a:endParaRPr lang="de-DE" dirty="0">
              <a:latin typeface="Arial" panose="020B0604020202020204" pitchFamily="34" charset="0"/>
              <a:cs typeface="Arial" panose="020B0604020202020204" pitchFamily="34" charset="0"/>
            </a:endParaRPr>
          </a:p>
          <a:p>
            <a:pPr marL="0" indent="0">
              <a:buNone/>
            </a:pPr>
            <a:endParaRPr lang="de-D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73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B88787-9781-9A11-3B4C-9EEC7DEF547A}"/>
              </a:ext>
            </a:extLst>
          </p:cNvPr>
          <p:cNvSpPr>
            <a:spLocks noGrp="1"/>
          </p:cNvSpPr>
          <p:nvPr>
            <p:ph type="title"/>
          </p:nvPr>
        </p:nvSpPr>
        <p:spPr>
          <a:xfrm>
            <a:off x="1665514" y="1850571"/>
            <a:ext cx="9612086" cy="593371"/>
          </a:xfrm>
        </p:spPr>
        <p:txBody>
          <a:bodyPr/>
          <a:lstStyle/>
          <a:p>
            <a:r>
              <a:rPr lang="de-DE" sz="2800" b="1" u="sng" dirty="0"/>
              <a:t>Teil I:</a:t>
            </a:r>
          </a:p>
        </p:txBody>
      </p:sp>
      <p:sp>
        <p:nvSpPr>
          <p:cNvPr id="3" name="Inhaltsplatzhalter 2">
            <a:extLst>
              <a:ext uri="{FF2B5EF4-FFF2-40B4-BE49-F238E27FC236}">
                <a16:creationId xmlns:a16="http://schemas.microsoft.com/office/drawing/2014/main" id="{5CBCE84D-452D-7C9D-19A4-7ADF2614AFCB}"/>
              </a:ext>
            </a:extLst>
          </p:cNvPr>
          <p:cNvSpPr>
            <a:spLocks noGrp="1"/>
          </p:cNvSpPr>
          <p:nvPr>
            <p:ph idx="1"/>
          </p:nvPr>
        </p:nvSpPr>
        <p:spPr>
          <a:xfrm>
            <a:off x="1665514" y="2385753"/>
            <a:ext cx="9612086" cy="3797345"/>
          </a:xfrm>
        </p:spPr>
        <p:txBody>
          <a:bodyPr/>
          <a:lstStyle/>
          <a:p>
            <a:r>
              <a:rPr lang="de-DE" sz="1800" dirty="0"/>
              <a:t>V geht mit 5-jährigem Sohn S eine Spielburg kaufen</a:t>
            </a:r>
          </a:p>
          <a:p>
            <a:r>
              <a:rPr lang="de-DE" sz="1800" dirty="0"/>
              <a:t>S spielt auf den Burgen, während V sich von einem Mitarbeiter beraten lässt</a:t>
            </a:r>
          </a:p>
          <a:p>
            <a:r>
              <a:rPr lang="de-DE" sz="1800" dirty="0"/>
              <a:t>S stürzt, bricht sich den Arm, hat Nasenbluten und muss ins Krankenhaus</a:t>
            </a:r>
          </a:p>
          <a:p>
            <a:r>
              <a:rPr lang="de-DE" sz="1800" dirty="0"/>
              <a:t>V erleidet einen starken Schock und muss ebenfalls ärztlich behandelt werden</a:t>
            </a:r>
          </a:p>
          <a:p>
            <a:endParaRPr lang="de-DE" sz="1800" dirty="0"/>
          </a:p>
          <a:p>
            <a:pPr marL="0" indent="0">
              <a:buNone/>
            </a:pPr>
            <a:r>
              <a:rPr lang="de-DE" sz="1800" u="sng" dirty="0"/>
              <a:t>Fallfrage: </a:t>
            </a:r>
          </a:p>
          <a:p>
            <a:pPr marL="0" indent="0">
              <a:buNone/>
            </a:pPr>
            <a:r>
              <a:rPr lang="de-DE" sz="1800" dirty="0"/>
              <a:t>Welche Ansprüche können V und S gegenüber H geltend machen? </a:t>
            </a:r>
            <a:br>
              <a:rPr lang="de-DE" sz="1800" dirty="0"/>
            </a:br>
            <a:r>
              <a:rPr lang="de-DE" sz="1800" dirty="0"/>
              <a:t>Gehen Sie dabei auf alle im Sachverhalt aufgeworfenen Rechtsfragen ein.</a:t>
            </a:r>
            <a:br>
              <a:rPr lang="de-DE" sz="1800" dirty="0"/>
            </a:br>
            <a:br>
              <a:rPr lang="de-DE" sz="1800" dirty="0"/>
            </a:br>
            <a:r>
              <a:rPr lang="de-DE" sz="1800" dirty="0"/>
              <a:t>Deliktische Ansprüche sind nicht zu prüfen.</a:t>
            </a:r>
          </a:p>
        </p:txBody>
      </p:sp>
      <p:sp>
        <p:nvSpPr>
          <p:cNvPr id="4" name="Bildplatzhalter 3">
            <a:extLst>
              <a:ext uri="{FF2B5EF4-FFF2-40B4-BE49-F238E27FC236}">
                <a16:creationId xmlns:a16="http://schemas.microsoft.com/office/drawing/2014/main" id="{0D77BF56-CCDE-E629-57CF-81A19EB95C61}"/>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3105002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CDEE8-6AE5-E19D-304C-A33BBC1F75A5}"/>
              </a:ext>
            </a:extLst>
          </p:cNvPr>
          <p:cNvSpPr>
            <a:spLocks noGrp="1"/>
          </p:cNvSpPr>
          <p:nvPr>
            <p:ph type="title"/>
          </p:nvPr>
        </p:nvSpPr>
        <p:spPr>
          <a:xfrm>
            <a:off x="1665514" y="1850570"/>
            <a:ext cx="9612086" cy="1491145"/>
          </a:xfrm>
        </p:spPr>
        <p:txBody>
          <a:bodyPr/>
          <a:lstStyle/>
          <a:p>
            <a:pPr>
              <a:lnSpc>
                <a:spcPct val="100000"/>
              </a:lnSpc>
            </a:pPr>
            <a:r>
              <a:rPr lang="de-DE" sz="2800" b="1" dirty="0"/>
              <a:t>A. Ansprüche S gegen H</a:t>
            </a:r>
            <a:br>
              <a:rPr lang="de-DE" sz="2800" b="1" dirty="0"/>
            </a:br>
            <a:r>
              <a:rPr lang="de-DE" sz="2800" u="sng" dirty="0"/>
              <a:t>I. Anspruch aus §§ 280 Abs. 1 BGB </a:t>
            </a:r>
            <a:r>
              <a:rPr lang="de-DE" sz="2800" u="sng" dirty="0" err="1"/>
              <a:t>i.V.m</a:t>
            </a:r>
            <a:r>
              <a:rPr lang="de-DE" sz="2800" u="sng" dirty="0"/>
              <a:t>. 311 Abs. 2 Nr. 1, 241 Abs. 2 BGB</a:t>
            </a:r>
          </a:p>
        </p:txBody>
      </p:sp>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79914" y="3516286"/>
            <a:ext cx="9612086" cy="2754098"/>
          </a:xfrm>
        </p:spPr>
        <p:txBody>
          <a:bodyPr/>
          <a:lstStyle/>
          <a:p>
            <a:pPr>
              <a:lnSpc>
                <a:spcPct val="100000"/>
              </a:lnSpc>
            </a:pPr>
            <a:r>
              <a:rPr lang="de-DE" sz="2400" dirty="0"/>
              <a:t>Die Eltern kommen bei der Durchsetzung des Anspruchs als gesetzliche Vertreter des S in Betracht, §§ 1626, 1629 Abs. 1 S. 2 </a:t>
            </a:r>
            <a:r>
              <a:rPr lang="de-DE" sz="2400" dirty="0" err="1"/>
              <a:t>Hs</a:t>
            </a:r>
            <a:r>
              <a:rPr lang="de-DE" sz="2400" dirty="0"/>
              <a:t>. 1 BGB</a:t>
            </a:r>
          </a:p>
          <a:p>
            <a:r>
              <a:rPr lang="de-DE" sz="2400" dirty="0"/>
              <a:t>Anspruch (-), da S selbst in keinen Vertragsverhandlungen zu H stand</a:t>
            </a:r>
          </a:p>
          <a:p>
            <a:pPr marL="0" indent="0">
              <a:buNone/>
            </a:pPr>
            <a:endParaRPr lang="de-DE" dirty="0"/>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Tree>
    <p:extLst>
      <p:ext uri="{BB962C8B-B14F-4D97-AF65-F5344CB8AC3E}">
        <p14:creationId xmlns:p14="http://schemas.microsoft.com/office/powerpoint/2010/main" val="3653922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CDEE8-6AE5-E19D-304C-A33BBC1F75A5}"/>
              </a:ext>
            </a:extLst>
          </p:cNvPr>
          <p:cNvSpPr>
            <a:spLocks noGrp="1"/>
          </p:cNvSpPr>
          <p:nvPr>
            <p:ph type="title"/>
          </p:nvPr>
        </p:nvSpPr>
        <p:spPr>
          <a:xfrm>
            <a:off x="1665514" y="1850570"/>
            <a:ext cx="9612086" cy="1491145"/>
          </a:xfrm>
        </p:spPr>
        <p:txBody>
          <a:bodyPr/>
          <a:lstStyle/>
          <a:p>
            <a:pPr>
              <a:lnSpc>
                <a:spcPct val="100000"/>
              </a:lnSpc>
            </a:pPr>
            <a:r>
              <a:rPr lang="de-DE" sz="2800" u="sng" dirty="0"/>
              <a:t>II. Anspruch aus §§ 280 Abs. 1 BGB </a:t>
            </a:r>
            <a:r>
              <a:rPr lang="de-DE" sz="2800" u="sng" dirty="0" err="1"/>
              <a:t>i.V.m</a:t>
            </a:r>
            <a:r>
              <a:rPr lang="de-DE" sz="2800" u="sng" dirty="0"/>
              <a:t>. 311 Abs. 2 Nr. 1, 241 Abs. 2 BGB </a:t>
            </a:r>
            <a:r>
              <a:rPr lang="de-DE" sz="2800" u="sng" dirty="0" err="1"/>
              <a:t>i.V.m</a:t>
            </a:r>
            <a:r>
              <a:rPr lang="de-DE" sz="2800" u="sng" dirty="0"/>
              <a:t>. den Grundsätzen zum Vertrag mit Schutzwirkungen zugunsten Dritter</a:t>
            </a:r>
          </a:p>
        </p:txBody>
      </p:sp>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3797383"/>
            <a:ext cx="9612086" cy="2517185"/>
          </a:xfrm>
        </p:spPr>
        <p:txBody>
          <a:bodyPr/>
          <a:lstStyle/>
          <a:p>
            <a:pPr algn="just">
              <a:lnSpc>
                <a:spcPct val="100000"/>
              </a:lnSpc>
            </a:pPr>
            <a:r>
              <a:rPr lang="de-DE" sz="2400" dirty="0">
                <a:effectLst/>
                <a:latin typeface="MetaNormal-Roman" panose="02000503000000000000"/>
                <a:ea typeface="Calibri" panose="020F0502020204030204" pitchFamily="34" charset="0"/>
                <a:cs typeface="Times New Roman" panose="02020603050405020304" pitchFamily="18" charset="0"/>
              </a:rPr>
              <a:t>S könnte jedoch als Sohn des V, in das vorvertragliche Schuldverhältnis zwischen V und H einbezogen sein. </a:t>
            </a:r>
          </a:p>
          <a:p>
            <a:pPr algn="just">
              <a:lnSpc>
                <a:spcPct val="100000"/>
              </a:lnSpc>
              <a:spcAft>
                <a:spcPts val="800"/>
              </a:spcAft>
            </a:pPr>
            <a:r>
              <a:rPr lang="de-DE" sz="2400" dirty="0">
                <a:effectLst/>
                <a:latin typeface="MetaNormal-Roman" panose="02000503000000000000"/>
                <a:ea typeface="Calibri" panose="020F0502020204030204" pitchFamily="34" charset="0"/>
                <a:cs typeface="Times New Roman" panose="02020603050405020304" pitchFamily="18" charset="0"/>
              </a:rPr>
              <a:t>Hierzu müsste ein Schuldverhältnis vorliegen sowie die Voraussetzungen sog. Vertrages mit Schutzwirkung zugunsten Dritter</a:t>
            </a:r>
          </a:p>
          <a:p>
            <a:endParaRPr lang="de-DE"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00B6477A-9F6B-047F-1579-C20FF30A94C0}"/>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Tree>
    <p:extLst>
      <p:ext uri="{BB962C8B-B14F-4D97-AF65-F5344CB8AC3E}">
        <p14:creationId xmlns:p14="http://schemas.microsoft.com/office/powerpoint/2010/main" val="347622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5F0EA5-0B45-F2B9-051A-6F1142CDF770}"/>
              </a:ext>
            </a:extLst>
          </p:cNvPr>
          <p:cNvSpPr>
            <a:spLocks noGrp="1"/>
          </p:cNvSpPr>
          <p:nvPr>
            <p:ph idx="1"/>
          </p:nvPr>
        </p:nvSpPr>
        <p:spPr>
          <a:xfrm>
            <a:off x="1665514" y="1536321"/>
            <a:ext cx="9612086" cy="5321679"/>
          </a:xfrm>
        </p:spPr>
        <p:txBody>
          <a:bodyPr/>
          <a:lstStyle/>
          <a:p>
            <a:pPr marL="0" indent="0">
              <a:buNone/>
            </a:pPr>
            <a:r>
              <a:rPr lang="de-DE" sz="2400" u="sng" dirty="0">
                <a:latin typeface="MetaNormal-Roman" panose="02000503000000000000"/>
              </a:rPr>
              <a:t>1. Schuldverhältnis i.S.v. §§ §§ 280 Abs. 1 BGB </a:t>
            </a:r>
            <a:r>
              <a:rPr lang="de-DE" sz="2400" u="sng" dirty="0" err="1">
                <a:latin typeface="MetaNormal-Roman" panose="02000503000000000000"/>
              </a:rPr>
              <a:t>i.V.m</a:t>
            </a:r>
            <a:r>
              <a:rPr lang="de-DE" sz="2400" u="sng" dirty="0">
                <a:latin typeface="MetaNormal-Roman" panose="02000503000000000000"/>
              </a:rPr>
              <a:t>. 311 Abs. 2 Nr. 1 BGB</a:t>
            </a:r>
          </a:p>
          <a:p>
            <a:r>
              <a:rPr lang="de-DE" sz="2400" dirty="0">
                <a:latin typeface="MetaNormal-Roman" panose="02000503000000000000"/>
              </a:rPr>
              <a:t>Zunächst müssten die für die </a:t>
            </a:r>
            <a:r>
              <a:rPr lang="de-DE" sz="2400" dirty="0" err="1">
                <a:latin typeface="MetaNormal-Roman" panose="02000503000000000000"/>
              </a:rPr>
              <a:t>c.i.c</a:t>
            </a:r>
            <a:r>
              <a:rPr lang="de-DE" sz="2400" dirty="0">
                <a:latin typeface="MetaNormal-Roman" panose="02000503000000000000"/>
              </a:rPr>
              <a:t> erforderlichen Vertragsverhandlungen aufgenommen worden sein </a:t>
            </a:r>
            <a:r>
              <a:rPr lang="de-DE" sz="2400" dirty="0">
                <a:latin typeface="MetaNormal-Roman" panose="02000503000000000000"/>
                <a:sym typeface="Wingdings" panose="05000000000000000000" pitchFamily="2" charset="2"/>
              </a:rPr>
              <a:t> </a:t>
            </a:r>
            <a:r>
              <a:rPr lang="de-DE" sz="2400" dirty="0">
                <a:latin typeface="MetaNormal-Roman" panose="02000503000000000000"/>
              </a:rPr>
              <a:t>Laut SV lagen solche zwischen V und H vor</a:t>
            </a:r>
          </a:p>
          <a:p>
            <a:pPr marL="0" indent="0">
              <a:buNone/>
            </a:pPr>
            <a:endParaRPr lang="de-DE" sz="2400" dirty="0">
              <a:latin typeface="MetaNormal-Roman" panose="02000503000000000000"/>
            </a:endParaRPr>
          </a:p>
          <a:p>
            <a:pPr marL="0" indent="0">
              <a:buNone/>
            </a:pPr>
            <a:r>
              <a:rPr lang="de-DE" sz="2400" u="sng" dirty="0">
                <a:latin typeface="MetaNormal-Roman" panose="02000503000000000000"/>
              </a:rPr>
              <a:t>2. Voraussetzungen der Grundsätze zum Vertrag mit Schutzwirkung zu Gunsten Dritter</a:t>
            </a:r>
          </a:p>
          <a:p>
            <a:r>
              <a:rPr lang="de-DE" sz="2400" dirty="0">
                <a:latin typeface="MetaNormal-Roman" panose="02000503000000000000"/>
              </a:rPr>
              <a:t>Ausnahmsweise könnte der Vertrag Drittwirkung entfalten und diesen in die vertraglichen Sorgfalts- und Obhutspflichten einbeziehen </a:t>
            </a:r>
          </a:p>
          <a:p>
            <a:r>
              <a:rPr lang="de-DE" sz="2400" dirty="0">
                <a:latin typeface="MetaNormal-Roman" panose="02000503000000000000"/>
              </a:rPr>
              <a:t>Rechtsgrundlage ist strittig:</a:t>
            </a:r>
          </a:p>
          <a:p>
            <a:pPr lvl="1"/>
            <a:r>
              <a:rPr lang="de-DE" sz="2000" dirty="0">
                <a:latin typeface="MetaNormal-Roman" panose="02000503000000000000"/>
              </a:rPr>
              <a:t>BGH: ergänzende Vertragsauslegung</a:t>
            </a:r>
          </a:p>
          <a:p>
            <a:pPr lvl="1"/>
            <a:r>
              <a:rPr lang="de-DE" sz="2000" dirty="0" err="1">
                <a:latin typeface="MetaNormal-Roman" panose="02000503000000000000"/>
              </a:rPr>
              <a:t>Lit</a:t>
            </a:r>
            <a:r>
              <a:rPr lang="de-DE" sz="2000" dirty="0">
                <a:latin typeface="MetaNormal-Roman" panose="02000503000000000000"/>
              </a:rPr>
              <a:t>: es handelt sich um eine auf § 242 BGB beruhende richterliche Fortbildung dispositiven Rechts </a:t>
            </a:r>
          </a:p>
          <a:p>
            <a:pPr lvl="1"/>
            <a:r>
              <a:rPr lang="de-DE" sz="2000" dirty="0" err="1">
                <a:latin typeface="MetaNormal-Roman" panose="02000503000000000000"/>
              </a:rPr>
              <a:t>i.E.</a:t>
            </a:r>
            <a:r>
              <a:rPr lang="de-DE" sz="2000" dirty="0">
                <a:latin typeface="MetaNormal-Roman" panose="02000503000000000000"/>
              </a:rPr>
              <a:t> muss der Streit nicht entschieden werden, da Einigkeit in Bezug auf die Voraussetzungen besteht</a:t>
            </a:r>
          </a:p>
          <a:p>
            <a:endParaRPr lang="de-DE" sz="2400" u="sng" dirty="0">
              <a:latin typeface="MetaNormal-Roman" panose="02000503000000000000"/>
            </a:endParaRPr>
          </a:p>
        </p:txBody>
      </p:sp>
      <p:sp>
        <p:nvSpPr>
          <p:cNvPr id="4" name="Bildplatzhalter 3">
            <a:extLst>
              <a:ext uri="{FF2B5EF4-FFF2-40B4-BE49-F238E27FC236}">
                <a16:creationId xmlns:a16="http://schemas.microsoft.com/office/drawing/2014/main" id="{A70F8CC2-18C2-9D35-CAFA-62F39DBF1CEE}"/>
              </a:ext>
            </a:extLst>
          </p:cNvPr>
          <p:cNvSpPr>
            <a:spLocks noGrp="1"/>
          </p:cNvSpPr>
          <p:nvPr>
            <p:ph type="pic" sz="quarter" idx="13"/>
          </p:nvPr>
        </p:nvSpPr>
        <p:spPr/>
        <p:txBody>
          <a:bodyPr/>
          <a:lstStyle/>
          <a:p>
            <a:endParaRPr lang="de-DE"/>
          </a:p>
        </p:txBody>
      </p:sp>
      <p:sp>
        <p:nvSpPr>
          <p:cNvPr id="6" name="Textfeld 5">
            <a:extLst>
              <a:ext uri="{FF2B5EF4-FFF2-40B4-BE49-F238E27FC236}">
                <a16:creationId xmlns:a16="http://schemas.microsoft.com/office/drawing/2014/main" id="{7F9A7B28-7842-DB15-53DB-E95B95580822}"/>
              </a:ext>
            </a:extLst>
          </p:cNvPr>
          <p:cNvSpPr txBox="1"/>
          <p:nvPr/>
        </p:nvSpPr>
        <p:spPr>
          <a:xfrm>
            <a:off x="1665514" y="220266"/>
            <a:ext cx="6101542" cy="646331"/>
          </a:xfrm>
          <a:prstGeom prst="rect">
            <a:avLst/>
          </a:prstGeom>
          <a:noFill/>
        </p:spPr>
        <p:txBody>
          <a:bodyPr wrap="square">
            <a:spAutoFit/>
          </a:bodyPr>
          <a:lstStyle/>
          <a:p>
            <a:r>
              <a:rPr lang="de-DE" sz="1800" b="1" dirty="0"/>
              <a:t>A. Ansprüche S gegen H</a:t>
            </a:r>
            <a:br>
              <a:rPr lang="de-DE" sz="1800" b="1" dirty="0"/>
            </a:br>
            <a:endParaRPr lang="de-DE" dirty="0"/>
          </a:p>
        </p:txBody>
      </p:sp>
    </p:spTree>
    <p:extLst>
      <p:ext uri="{BB962C8B-B14F-4D97-AF65-F5344CB8AC3E}">
        <p14:creationId xmlns:p14="http://schemas.microsoft.com/office/powerpoint/2010/main" val="124899672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2" id="{3509FC93-3C12-425A-8787-9E3F17199FFD}" vid="{3E77FE89-4B93-499C-8F80-7B54E6F38510}"/>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VorlageGrau</Template>
  <TotalTime>0</TotalTime>
  <Words>3041</Words>
  <Application>Microsoft Office PowerPoint</Application>
  <PresentationFormat>Breitbild</PresentationFormat>
  <Paragraphs>249</Paragraphs>
  <Slides>34</Slides>
  <Notes>6</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34</vt:i4>
      </vt:variant>
    </vt:vector>
  </HeadingPairs>
  <TitlesOfParts>
    <vt:vector size="42" baseType="lpstr">
      <vt:lpstr>Arial</vt:lpstr>
      <vt:lpstr>Calibri</vt:lpstr>
      <vt:lpstr>Courier New</vt:lpstr>
      <vt:lpstr>MetaBold-Roman</vt:lpstr>
      <vt:lpstr>MetaNormal-Roman</vt:lpstr>
      <vt:lpstr>Symbol</vt:lpstr>
      <vt:lpstr>Wingdings</vt:lpstr>
      <vt:lpstr>Office</vt:lpstr>
      <vt:lpstr>Besprechung der Hausarbeit  für Anfänger WS 23-23</vt:lpstr>
      <vt:lpstr>Besprechung der Hausarbeit  </vt:lpstr>
      <vt:lpstr>PowerPoint-Präsentation</vt:lpstr>
      <vt:lpstr>Allgemeine Fehler</vt:lpstr>
      <vt:lpstr>Allgemeine Fehler</vt:lpstr>
      <vt:lpstr>Teil I:</vt:lpstr>
      <vt:lpstr>A. Ansprüche S gegen H I. Anspruch aus §§ 280 Abs. 1 BGB i.V.m. 311 Abs. 2 Nr. 1, 241 Abs. 2 BGB</vt:lpstr>
      <vt:lpstr>II. Anspruch aus §§ 280 Abs. 1 BGB i.V.m. 311 Abs. 2 Nr. 1, 241 Abs. 2 BGB i.V.m. den Grundsätzen zum Vertrag mit Schutzwirkungen zugunsten Dritter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III. Ergebnis</vt:lpstr>
      <vt:lpstr>Häufige Fehler im Anspruch S gegen H</vt:lpstr>
      <vt:lpstr>B. Ansprüche V gegen H I. Anspruch aus §§ 280 Abs. 1 BGB i.V.m. 311 Abs. 2 Nr. 1 BGB</vt:lpstr>
      <vt:lpstr>PowerPoint-Präsentation</vt:lpstr>
      <vt:lpstr>PowerPoint-Präsentation</vt:lpstr>
      <vt:lpstr>PowerPoint-Präsentation</vt:lpstr>
      <vt:lpstr>PowerPoint-Präsentation</vt:lpstr>
      <vt:lpstr>PowerPoint-Präsentation</vt:lpstr>
      <vt:lpstr>PowerPoint-Präsentation</vt:lpstr>
      <vt:lpstr>Teil II:</vt:lpstr>
      <vt:lpstr>A. Anspruch B gegen H aus § 433 Abs. 2 BGB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Hinweise zur Remonstration</vt:lpstr>
    </vt:vector>
  </TitlesOfParts>
  <Company>Universitaet Wuerzburg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Dies ist eine Überschrift</dc:title>
  <dc:creator>Dorina Schmidt</dc:creator>
  <cp:lastModifiedBy>Johanna Ebert</cp:lastModifiedBy>
  <cp:revision>60</cp:revision>
  <cp:lastPrinted>2024-01-16T09:38:18Z</cp:lastPrinted>
  <dcterms:created xsi:type="dcterms:W3CDTF">2023-01-19T10:52:37Z</dcterms:created>
  <dcterms:modified xsi:type="dcterms:W3CDTF">2024-01-23T08:30:17Z</dcterms:modified>
</cp:coreProperties>
</file>