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6858000" cy="9144000" type="screen4x3"/>
  <p:notesSz cx="10018713" cy="6886575"/>
  <p:embeddedFontLst>
    <p:embeddedFont>
      <p:font typeface="Corben" panose="020B0604020202020204" charset="0"/>
      <p:bold r:id="rId4"/>
    </p:embeddedFont>
    <p:embeddedFont>
      <p:font typeface="Georgia Pro Black" panose="02040A02050405020203" pitchFamily="18" charset="0"/>
      <p:bold r:id="rId5"/>
      <p:italic r:id="rId6"/>
      <p:boldItalic r:id="rId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2" roundtripDataSignature="AMtx7mgzK44b5re3vX8uMB1R9Xyjz3oQC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87651" autoAdjust="0"/>
  </p:normalViewPr>
  <p:slideViewPr>
    <p:cSldViewPr snapToGrid="0">
      <p:cViewPr>
        <p:scale>
          <a:sx n="75" d="100"/>
          <a:sy n="75" d="100"/>
        </p:scale>
        <p:origin x="2654" y="-552"/>
      </p:cViewPr>
      <p:guideLst>
        <p:guide orient="horz" pos="2880"/>
        <p:guide pos="216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presProps" Target="presProps.xml"/><Relationship Id="rId3" Type="http://schemas.openxmlformats.org/officeDocument/2006/relationships/notesMaster" Target="notesMasters/notesMaster1.xml"/><Relationship Id="rId7" Type="http://schemas.openxmlformats.org/officeDocument/2006/relationships/font" Target="fonts/font4.fntdata"/><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3.fntdata"/><Relationship Id="rId5" Type="http://schemas.openxmlformats.org/officeDocument/2006/relationships/font" Target="fonts/font2.fntdata"/><Relationship Id="rId15" Type="http://schemas.openxmlformats.org/officeDocument/2006/relationships/theme" Target="theme/theme1.xml"/><Relationship Id="rId4" Type="http://schemas.openxmlformats.org/officeDocument/2006/relationships/font" Target="fonts/font1.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3" y="0"/>
            <a:ext cx="4341442" cy="344329"/>
          </a:xfrm>
          <a:prstGeom prst="rect">
            <a:avLst/>
          </a:prstGeom>
          <a:noFill/>
          <a:ln>
            <a:noFill/>
          </a:ln>
        </p:spPr>
        <p:txBody>
          <a:bodyPr spcFirstLastPara="1" wrap="square" lIns="92403" tIns="46189" rIns="92403" bIns="46189"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674954" y="0"/>
            <a:ext cx="4341442" cy="344329"/>
          </a:xfrm>
          <a:prstGeom prst="rect">
            <a:avLst/>
          </a:prstGeom>
          <a:noFill/>
          <a:ln>
            <a:noFill/>
          </a:ln>
        </p:spPr>
        <p:txBody>
          <a:bodyPr spcFirstLastPara="1" wrap="square" lIns="92403" tIns="46189" rIns="92403" bIns="46189"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041775" y="515938"/>
            <a:ext cx="1935163" cy="25828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1001872" y="3271124"/>
            <a:ext cx="8014970" cy="3098959"/>
          </a:xfrm>
          <a:prstGeom prst="rect">
            <a:avLst/>
          </a:prstGeom>
          <a:noFill/>
          <a:ln>
            <a:noFill/>
          </a:ln>
        </p:spPr>
        <p:txBody>
          <a:bodyPr spcFirstLastPara="1" wrap="square" lIns="92403" tIns="46189" rIns="92403" bIns="46189"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3" y="6541052"/>
            <a:ext cx="4341442" cy="344329"/>
          </a:xfrm>
          <a:prstGeom prst="rect">
            <a:avLst/>
          </a:prstGeom>
          <a:noFill/>
          <a:ln>
            <a:noFill/>
          </a:ln>
        </p:spPr>
        <p:txBody>
          <a:bodyPr spcFirstLastPara="1" wrap="square" lIns="92403" tIns="46189" rIns="92403" bIns="46189"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674954" y="6541052"/>
            <a:ext cx="4341442" cy="344329"/>
          </a:xfrm>
          <a:prstGeom prst="rect">
            <a:avLst/>
          </a:prstGeom>
          <a:noFill/>
          <a:ln>
            <a:noFill/>
          </a:ln>
        </p:spPr>
        <p:txBody>
          <a:bodyPr spcFirstLastPara="1" wrap="square" lIns="92403" tIns="46189" rIns="92403" bIns="46189" anchor="b" anchorCtr="0">
            <a:noAutofit/>
          </a:bodyPr>
          <a:lstStyle/>
          <a:p>
            <a:pPr algn="r"/>
            <a:fld id="{00000000-1234-1234-1234-123412341234}" type="slidenum">
              <a:rPr lang="fr-FR" sz="1200" smtClean="0">
                <a:solidFill>
                  <a:schemeClr val="dk1"/>
                </a:solidFill>
                <a:latin typeface="Calibri"/>
                <a:ea typeface="Calibri"/>
                <a:cs typeface="Calibri"/>
                <a:sym typeface="Calibri"/>
              </a:rPr>
              <a:pPr algn="r"/>
              <a:t>‹Nr.›</a:t>
            </a:fld>
            <a:endParaRPr lang="fr-FR" sz="120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4041775" y="515938"/>
            <a:ext cx="1935163" cy="25828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1001872" y="3271124"/>
            <a:ext cx="8014970" cy="3098959"/>
          </a:xfrm>
          <a:prstGeom prst="rect">
            <a:avLst/>
          </a:prstGeom>
          <a:noFill/>
          <a:ln>
            <a:noFill/>
          </a:ln>
        </p:spPr>
        <p:txBody>
          <a:bodyPr spcFirstLastPara="1" wrap="square" lIns="92403" tIns="46189" rIns="92403" bIns="46189" anchor="t" anchorCtr="0">
            <a:noAutofit/>
          </a:bodyPr>
          <a:lstStyle/>
          <a:p>
            <a:pPr marL="0" indent="0"/>
            <a:endParaRPr dirty="0"/>
          </a:p>
        </p:txBody>
      </p:sp>
      <p:sp>
        <p:nvSpPr>
          <p:cNvPr id="87" name="Google Shape;87;p1:notes"/>
          <p:cNvSpPr txBox="1">
            <a:spLocks noGrp="1"/>
          </p:cNvSpPr>
          <p:nvPr>
            <p:ph type="sldNum" idx="12"/>
          </p:nvPr>
        </p:nvSpPr>
        <p:spPr>
          <a:xfrm>
            <a:off x="5674954" y="6541052"/>
            <a:ext cx="4341442" cy="344329"/>
          </a:xfrm>
          <a:prstGeom prst="rect">
            <a:avLst/>
          </a:prstGeom>
          <a:noFill/>
          <a:ln>
            <a:noFill/>
          </a:ln>
        </p:spPr>
        <p:txBody>
          <a:bodyPr spcFirstLastPara="1" wrap="square" lIns="92403" tIns="46189" rIns="92403" bIns="46189" anchor="b" anchorCtr="0">
            <a:noAutofit/>
          </a:bodyPr>
          <a:lstStyle/>
          <a:p>
            <a:pPr algn="r"/>
            <a:fld id="{00000000-1234-1234-1234-123412341234}" type="slidenum">
              <a:rPr lang="fr-FR"/>
              <a:pPr algn="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foli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2840568"/>
            <a:ext cx="5829300" cy="1960033"/>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028700" y="5181600"/>
            <a:ext cx="4800600" cy="23368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3"/>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 und vertikaler Text"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342900" y="366184"/>
            <a:ext cx="6172200" cy="1524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411692" y="2064810"/>
            <a:ext cx="6034617" cy="61722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kaler Titel und Text"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892969" y="5110957"/>
            <a:ext cx="10401300" cy="1157288"/>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3264693" y="4010820"/>
            <a:ext cx="10401300" cy="33575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und Inhal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342900" y="366184"/>
            <a:ext cx="6172200" cy="1524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342900" y="2133601"/>
            <a:ext cx="6172200" cy="6034617"/>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bschnitts-&#10;überschrift"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541735" y="5875867"/>
            <a:ext cx="5829300" cy="18161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541735" y="3875618"/>
            <a:ext cx="5829300" cy="2000249"/>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5"/>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Zwei Inhalte"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342900" y="366184"/>
            <a:ext cx="6172200" cy="1524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257175" y="2844800"/>
            <a:ext cx="2257425" cy="8045451"/>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6"/>
          <p:cNvSpPr txBox="1">
            <a:spLocks noGrp="1"/>
          </p:cNvSpPr>
          <p:nvPr>
            <p:ph type="body" idx="2"/>
          </p:nvPr>
        </p:nvSpPr>
        <p:spPr>
          <a:xfrm>
            <a:off x="2628900" y="2844800"/>
            <a:ext cx="2257425" cy="8045451"/>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6"/>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gleich"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42900" y="366184"/>
            <a:ext cx="6172200" cy="1524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342900" y="2046817"/>
            <a:ext cx="3030141" cy="853016"/>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7"/>
          <p:cNvSpPr txBox="1">
            <a:spLocks noGrp="1"/>
          </p:cNvSpPr>
          <p:nvPr>
            <p:ph type="body" idx="2"/>
          </p:nvPr>
        </p:nvSpPr>
        <p:spPr>
          <a:xfrm>
            <a:off x="342900" y="2899833"/>
            <a:ext cx="3030141" cy="5268384"/>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7"/>
          <p:cNvSpPr txBox="1">
            <a:spLocks noGrp="1"/>
          </p:cNvSpPr>
          <p:nvPr>
            <p:ph type="body" idx="3"/>
          </p:nvPr>
        </p:nvSpPr>
        <p:spPr>
          <a:xfrm>
            <a:off x="3483769" y="2046817"/>
            <a:ext cx="3031331" cy="853016"/>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7"/>
          <p:cNvSpPr txBox="1">
            <a:spLocks noGrp="1"/>
          </p:cNvSpPr>
          <p:nvPr>
            <p:ph type="body" idx="4"/>
          </p:nvPr>
        </p:nvSpPr>
        <p:spPr>
          <a:xfrm>
            <a:off x="3483769" y="2899833"/>
            <a:ext cx="3031331" cy="5268384"/>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7"/>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Nur Titel"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342900" y="366184"/>
            <a:ext cx="6172200" cy="1524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er"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halt mit Überschrift"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342900" y="364067"/>
            <a:ext cx="2256235" cy="15494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2681287" y="364067"/>
            <a:ext cx="3833813" cy="7804151"/>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10"/>
          <p:cNvSpPr txBox="1">
            <a:spLocks noGrp="1"/>
          </p:cNvSpPr>
          <p:nvPr>
            <p:ph type="body" idx="2"/>
          </p:nvPr>
        </p:nvSpPr>
        <p:spPr>
          <a:xfrm>
            <a:off x="342900" y="1913467"/>
            <a:ext cx="2256235" cy="6254751"/>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10"/>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ld mit Überschrift"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1344216" y="6400800"/>
            <a:ext cx="4114800" cy="755651"/>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
          <p:cNvSpPr>
            <a:spLocks noGrp="1"/>
          </p:cNvSpPr>
          <p:nvPr>
            <p:ph type="pic" idx="2"/>
          </p:nvPr>
        </p:nvSpPr>
        <p:spPr>
          <a:xfrm>
            <a:off x="1344216" y="817033"/>
            <a:ext cx="4114800" cy="5486400"/>
          </a:xfrm>
          <a:prstGeom prst="rect">
            <a:avLst/>
          </a:prstGeom>
          <a:noFill/>
          <a:ln>
            <a:noFill/>
          </a:ln>
        </p:spPr>
      </p:sp>
      <p:sp>
        <p:nvSpPr>
          <p:cNvPr id="68" name="Google Shape;68;p11"/>
          <p:cNvSpPr txBox="1">
            <a:spLocks noGrp="1"/>
          </p:cNvSpPr>
          <p:nvPr>
            <p:ph type="body" idx="1"/>
          </p:nvPr>
        </p:nvSpPr>
        <p:spPr>
          <a:xfrm>
            <a:off x="1344216" y="7156451"/>
            <a:ext cx="4114800" cy="1073149"/>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1"/>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342900" y="366184"/>
            <a:ext cx="6172200" cy="1524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342900" y="2133601"/>
            <a:ext cx="6172200" cy="6034617"/>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342900" y="8475134"/>
            <a:ext cx="1600200" cy="48683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343150" y="8475134"/>
            <a:ext cx="2171700" cy="486833"/>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914900" y="8475134"/>
            <a:ext cx="160020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‹Nr.›</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l-wirtschaftsrecht@jura.uni-wuerzburg.de" TargetMode="External"/><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Google Shape;89;p1"/>
          <p:cNvPicPr preferRelativeResize="0"/>
          <p:nvPr/>
        </p:nvPicPr>
        <p:blipFill rotWithShape="1">
          <a:blip r:embed="rId3">
            <a:alphaModFix/>
          </a:blip>
          <a:srcRect/>
          <a:stretch/>
        </p:blipFill>
        <p:spPr>
          <a:xfrm>
            <a:off x="-33378" y="8339434"/>
            <a:ext cx="6883612" cy="403052"/>
          </a:xfrm>
          <a:prstGeom prst="rect">
            <a:avLst/>
          </a:prstGeom>
          <a:noFill/>
          <a:ln>
            <a:noFill/>
          </a:ln>
        </p:spPr>
      </p:pic>
      <p:pic>
        <p:nvPicPr>
          <p:cNvPr id="90" name="Google Shape;90;p1" descr="http://www.geographie.uni-wuerzburg.de/physischegeographie/images/uni_header.png"/>
          <p:cNvPicPr preferRelativeResize="0"/>
          <p:nvPr/>
        </p:nvPicPr>
        <p:blipFill rotWithShape="1">
          <a:blip r:embed="rId4">
            <a:alphaModFix/>
          </a:blip>
          <a:srcRect r="26151"/>
          <a:stretch/>
        </p:blipFill>
        <p:spPr>
          <a:xfrm>
            <a:off x="-1" y="0"/>
            <a:ext cx="6885386" cy="445770"/>
          </a:xfrm>
          <a:prstGeom prst="rect">
            <a:avLst/>
          </a:prstGeom>
          <a:noFill/>
          <a:ln>
            <a:noFill/>
          </a:ln>
        </p:spPr>
      </p:pic>
      <p:sp>
        <p:nvSpPr>
          <p:cNvPr id="91" name="Google Shape;91;p1"/>
          <p:cNvSpPr/>
          <p:nvPr/>
        </p:nvSpPr>
        <p:spPr>
          <a:xfrm>
            <a:off x="5013176" y="84385"/>
            <a:ext cx="1672253"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1200" b="1" i="0" u="none" strike="noStrike" cap="none">
                <a:solidFill>
                  <a:srgbClr val="FFFFFF"/>
                </a:solidFill>
                <a:latin typeface="Arial"/>
                <a:ea typeface="Arial"/>
                <a:cs typeface="Arial"/>
                <a:sym typeface="Arial"/>
              </a:rPr>
              <a:t>Juristische Fakultät </a:t>
            </a:r>
            <a:endParaRPr sz="1200">
              <a:solidFill>
                <a:schemeClr val="dk1"/>
              </a:solidFill>
              <a:latin typeface="Calibri"/>
              <a:ea typeface="Calibri"/>
              <a:cs typeface="Calibri"/>
              <a:sym typeface="Calibri"/>
            </a:endParaRPr>
          </a:p>
        </p:txBody>
      </p:sp>
      <p:pic>
        <p:nvPicPr>
          <p:cNvPr id="92" name="Google Shape;92;p1" descr="Flaggen der im Fachsprachenprogramm vertretenen Landessprachen"/>
          <p:cNvPicPr preferRelativeResize="0"/>
          <p:nvPr/>
        </p:nvPicPr>
        <p:blipFill rotWithShape="1">
          <a:blip r:embed="rId5">
            <a:alphaModFix/>
          </a:blip>
          <a:srcRect/>
          <a:stretch/>
        </p:blipFill>
        <p:spPr>
          <a:xfrm>
            <a:off x="76945" y="804566"/>
            <a:ext cx="2138269" cy="378873"/>
          </a:xfrm>
          <a:prstGeom prst="rect">
            <a:avLst/>
          </a:prstGeom>
          <a:noFill/>
          <a:ln>
            <a:noFill/>
          </a:ln>
        </p:spPr>
      </p:pic>
      <p:pic>
        <p:nvPicPr>
          <p:cNvPr id="93" name="Google Shape;93;p1" descr="Flaggen der im Fachsprachenprogramm vertretenen Landessprachen"/>
          <p:cNvPicPr preferRelativeResize="0"/>
          <p:nvPr/>
        </p:nvPicPr>
        <p:blipFill rotWithShape="1">
          <a:blip r:embed="rId6">
            <a:alphaModFix/>
          </a:blip>
          <a:srcRect/>
          <a:stretch/>
        </p:blipFill>
        <p:spPr>
          <a:xfrm flipH="1">
            <a:off x="4744363" y="815296"/>
            <a:ext cx="2139249" cy="378875"/>
          </a:xfrm>
          <a:prstGeom prst="rect">
            <a:avLst/>
          </a:prstGeom>
          <a:noFill/>
          <a:ln>
            <a:noFill/>
          </a:ln>
        </p:spPr>
      </p:pic>
      <p:sp>
        <p:nvSpPr>
          <p:cNvPr id="94" name="Google Shape;94;p1"/>
          <p:cNvSpPr txBox="1"/>
          <p:nvPr/>
        </p:nvSpPr>
        <p:spPr>
          <a:xfrm>
            <a:off x="-12358" y="432857"/>
            <a:ext cx="6938915"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FR" sz="1800" b="1" dirty="0">
                <a:solidFill>
                  <a:schemeClr val="dk2"/>
                </a:solidFill>
                <a:latin typeface="Georgia Pro Black" panose="020B0604020202020204" pitchFamily="18" charset="0"/>
                <a:ea typeface="Corben"/>
                <a:cs typeface="Arial" panose="020B0604020202020204" pitchFamily="34" charset="0"/>
                <a:sym typeface="Corben"/>
              </a:rPr>
              <a:t>Fachsprachen </a:t>
            </a:r>
            <a:r>
              <a:rPr lang="fr-FR" sz="1800" b="1" dirty="0" err="1">
                <a:solidFill>
                  <a:schemeClr val="dk2"/>
                </a:solidFill>
                <a:latin typeface="Georgia Pro Black" panose="020B0604020202020204" pitchFamily="18" charset="0"/>
                <a:ea typeface="Corben"/>
                <a:cs typeface="Arial" panose="020B0604020202020204" pitchFamily="34" charset="0"/>
                <a:sym typeface="Corben"/>
              </a:rPr>
              <a:t>und</a:t>
            </a:r>
            <a:r>
              <a:rPr lang="fr-FR" sz="1800" b="1" dirty="0">
                <a:solidFill>
                  <a:schemeClr val="dk2"/>
                </a:solidFill>
                <a:latin typeface="Georgia Pro Black" panose="020B0604020202020204" pitchFamily="18" charset="0"/>
                <a:ea typeface="Corben"/>
                <a:cs typeface="Arial" panose="020B0604020202020204" pitchFamily="34" charset="0"/>
                <a:sym typeface="Corben"/>
              </a:rPr>
              <a:t> </a:t>
            </a:r>
            <a:r>
              <a:rPr lang="fr-FR" sz="1800" b="1" dirty="0" err="1">
                <a:solidFill>
                  <a:schemeClr val="dk2"/>
                </a:solidFill>
                <a:latin typeface="Georgia Pro Black" panose="020B0604020202020204" pitchFamily="18" charset="0"/>
                <a:ea typeface="Corben"/>
                <a:cs typeface="Arial" panose="020B0604020202020204" pitchFamily="34" charset="0"/>
                <a:sym typeface="Corben"/>
              </a:rPr>
              <a:t>ausländisches</a:t>
            </a:r>
            <a:r>
              <a:rPr lang="fr-FR" sz="1800" b="1" dirty="0">
                <a:solidFill>
                  <a:schemeClr val="dk2"/>
                </a:solidFill>
                <a:latin typeface="Georgia Pro Black" panose="020B0604020202020204" pitchFamily="18" charset="0"/>
                <a:ea typeface="Corben"/>
                <a:cs typeface="Arial" panose="020B0604020202020204" pitchFamily="34" charset="0"/>
                <a:sym typeface="Corben"/>
              </a:rPr>
              <a:t> </a:t>
            </a:r>
            <a:r>
              <a:rPr lang="fr-FR" sz="1800" b="1" dirty="0" err="1">
                <a:solidFill>
                  <a:schemeClr val="dk2"/>
                </a:solidFill>
                <a:latin typeface="Georgia Pro Black" panose="020B0604020202020204" pitchFamily="18" charset="0"/>
                <a:ea typeface="Corben"/>
                <a:cs typeface="Arial" panose="020B0604020202020204" pitchFamily="34" charset="0"/>
                <a:sym typeface="Corben"/>
              </a:rPr>
              <a:t>Recht</a:t>
            </a:r>
            <a:r>
              <a:rPr lang="fr-FR" sz="1800" b="1" dirty="0">
                <a:solidFill>
                  <a:schemeClr val="dk2"/>
                </a:solidFill>
                <a:latin typeface="Georgia Pro Black" panose="020B0604020202020204" pitchFamily="18" charset="0"/>
                <a:ea typeface="Corben"/>
                <a:cs typeface="Arial" panose="020B0604020202020204" pitchFamily="34" charset="0"/>
                <a:sym typeface="Corben"/>
              </a:rPr>
              <a:t> </a:t>
            </a:r>
            <a:endParaRPr sz="1800" b="1" dirty="0">
              <a:latin typeface="Georgia Pro Black" panose="020B0604020202020204" pitchFamily="18" charset="0"/>
              <a:cs typeface="Arial" panose="020B0604020202020204" pitchFamily="34" charset="0"/>
            </a:endParaRPr>
          </a:p>
        </p:txBody>
      </p:sp>
      <p:sp>
        <p:nvSpPr>
          <p:cNvPr id="95" name="Google Shape;95;p1"/>
          <p:cNvSpPr txBox="1"/>
          <p:nvPr/>
        </p:nvSpPr>
        <p:spPr>
          <a:xfrm>
            <a:off x="2189005" y="853138"/>
            <a:ext cx="2505600" cy="30773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FR" b="1" dirty="0" err="1">
                <a:solidFill>
                  <a:schemeClr val="dk2"/>
                </a:solidFill>
                <a:latin typeface="Georgia Pro Black" panose="02040A02050405020203" pitchFamily="18" charset="0"/>
                <a:ea typeface="Corben"/>
                <a:cs typeface="Arial" panose="020B0604020202020204" pitchFamily="34" charset="0"/>
                <a:sym typeface="Corben"/>
              </a:rPr>
              <a:t>Sommersemester</a:t>
            </a:r>
            <a:r>
              <a:rPr lang="fr-FR" b="1" dirty="0">
                <a:solidFill>
                  <a:schemeClr val="dk2"/>
                </a:solidFill>
                <a:latin typeface="Georgia Pro Black" panose="02040A02050405020203" pitchFamily="18" charset="0"/>
                <a:ea typeface="Corben"/>
                <a:cs typeface="Arial" panose="020B0604020202020204" pitchFamily="34" charset="0"/>
                <a:sym typeface="Corben"/>
              </a:rPr>
              <a:t> 2026</a:t>
            </a:r>
            <a:endParaRPr b="1" dirty="0">
              <a:latin typeface="Georgia Pro Black" panose="02040A02050405020203" pitchFamily="18" charset="0"/>
              <a:cs typeface="Arial" panose="020B0604020202020204" pitchFamily="34" charset="0"/>
            </a:endParaRPr>
          </a:p>
        </p:txBody>
      </p:sp>
      <p:sp>
        <p:nvSpPr>
          <p:cNvPr id="96" name="Google Shape;96;p1"/>
          <p:cNvSpPr txBox="1"/>
          <p:nvPr/>
        </p:nvSpPr>
        <p:spPr>
          <a:xfrm>
            <a:off x="0" y="1829564"/>
            <a:ext cx="6850235" cy="4555053"/>
          </a:xfrm>
          <a:prstGeom prst="rect">
            <a:avLst/>
          </a:prstGeom>
          <a:blipFill rotWithShape="1">
            <a:blip r:embed="rId7">
              <a:alphaModFix amt="39000"/>
            </a:blip>
            <a:stretch>
              <a:fillRect/>
            </a:stretch>
          </a:blipFill>
          <a:ln>
            <a:noFill/>
          </a:ln>
        </p:spPr>
        <p:txBody>
          <a:bodyPr spcFirstLastPara="1" wrap="square" lIns="91425" tIns="45700" rIns="91425" bIns="45700" anchor="b" anchorCtr="0">
            <a:spAutoFit/>
          </a:bodyPr>
          <a:lstStyle/>
          <a:p>
            <a:pPr marL="0" marR="0" lvl="0" indent="0" algn="ctr" rtl="0">
              <a:spcBef>
                <a:spcPts val="0"/>
              </a:spcBef>
              <a:spcAft>
                <a:spcPts val="0"/>
              </a:spcAft>
              <a:buNone/>
            </a:pPr>
            <a:r>
              <a:rPr lang="de-DE" sz="1600" b="1" noProof="0" dirty="0">
                <a:solidFill>
                  <a:schemeClr val="dk1"/>
                </a:solidFill>
                <a:latin typeface="Calibri"/>
                <a:ea typeface="Calibri"/>
                <a:cs typeface="Calibri"/>
                <a:sym typeface="Calibri"/>
              </a:rPr>
              <a:t>Prof. Dr. </a:t>
            </a:r>
            <a:r>
              <a:rPr lang="de-DE" sz="1600" b="1" noProof="0">
                <a:solidFill>
                  <a:schemeClr val="dk1"/>
                </a:solidFill>
                <a:latin typeface="Calibri"/>
                <a:ea typeface="Calibri"/>
                <a:cs typeface="Calibri"/>
                <a:sym typeface="Calibri"/>
              </a:rPr>
              <a:t>Catherine-Amélie </a:t>
            </a:r>
            <a:r>
              <a:rPr lang="de-DE" sz="1600" b="1" noProof="0" dirty="0" err="1">
                <a:solidFill>
                  <a:schemeClr val="dk1"/>
                </a:solidFill>
                <a:latin typeface="Calibri"/>
                <a:ea typeface="Calibri"/>
                <a:cs typeface="Calibri"/>
                <a:sym typeface="Calibri"/>
              </a:rPr>
              <a:t>Chassin</a:t>
            </a:r>
            <a:r>
              <a:rPr lang="de-DE" sz="1600" b="1" noProof="0" dirty="0">
                <a:solidFill>
                  <a:schemeClr val="dk1"/>
                </a:solidFill>
                <a:latin typeface="Calibri"/>
                <a:ea typeface="Calibri"/>
                <a:cs typeface="Calibri"/>
                <a:sym typeface="Calibri"/>
              </a:rPr>
              <a:t>, </a:t>
            </a:r>
            <a:r>
              <a:rPr lang="de-DE" sz="1600" b="1" noProof="0" dirty="0" err="1">
                <a:solidFill>
                  <a:schemeClr val="dk1"/>
                </a:solidFill>
                <a:latin typeface="Calibri"/>
                <a:ea typeface="Calibri"/>
                <a:cs typeface="Calibri"/>
                <a:sym typeface="Calibri"/>
              </a:rPr>
              <a:t>Université</a:t>
            </a:r>
            <a:r>
              <a:rPr lang="de-DE" sz="1600" b="1" noProof="0" dirty="0">
                <a:solidFill>
                  <a:schemeClr val="dk1"/>
                </a:solidFill>
                <a:latin typeface="Calibri"/>
                <a:ea typeface="Calibri"/>
                <a:cs typeface="Calibri"/>
                <a:sym typeface="Calibri"/>
              </a:rPr>
              <a:t> de Caen</a:t>
            </a:r>
          </a:p>
          <a:p>
            <a:pPr algn="ctr"/>
            <a:r>
              <a:rPr lang="de-DE" sz="1600" b="1" noProof="0" dirty="0">
                <a:solidFill>
                  <a:schemeClr val="dk1"/>
                </a:solidFill>
                <a:latin typeface="Calibri"/>
                <a:ea typeface="Calibri"/>
                <a:cs typeface="Calibri"/>
                <a:sym typeface="Calibri"/>
              </a:rPr>
              <a:t>Blockveranstaltung vom 01. bis 05. Juni 2026</a:t>
            </a:r>
          </a:p>
          <a:p>
            <a:pPr algn="ctr"/>
            <a:r>
              <a:rPr lang="de-DE" sz="1600" b="1" dirty="0">
                <a:solidFill>
                  <a:schemeClr val="dk1"/>
                </a:solidFill>
                <a:latin typeface="Calibri"/>
                <a:ea typeface="Calibri"/>
                <a:cs typeface="Calibri"/>
                <a:sym typeface="Calibri"/>
              </a:rPr>
              <a:t>(1 SWS) </a:t>
            </a:r>
            <a:r>
              <a:rPr lang="fr-FR" sz="1600" b="1" dirty="0">
                <a:solidFill>
                  <a:schemeClr val="tx1"/>
                </a:solidFill>
                <a:latin typeface="Calibri"/>
                <a:ea typeface="Calibri"/>
                <a:cs typeface="Calibri"/>
                <a:sym typeface="Calibri"/>
              </a:rPr>
              <a:t>§ 37 II 1 Nr. 3 lit. a JAPO*</a:t>
            </a:r>
            <a:endParaRPr lang="de-DE" sz="1600" noProof="0" dirty="0"/>
          </a:p>
          <a:p>
            <a:pPr marL="0" marR="0" lvl="0" indent="0" algn="ctr" rtl="0">
              <a:spcBef>
                <a:spcPts val="0"/>
              </a:spcBef>
              <a:spcAft>
                <a:spcPts val="0"/>
              </a:spcAft>
              <a:buNone/>
            </a:pPr>
            <a:r>
              <a:rPr lang="de-DE" sz="1600" b="1" noProof="0" dirty="0">
                <a:solidFill>
                  <a:schemeClr val="dk1"/>
                </a:solidFill>
                <a:latin typeface="Calibri"/>
                <a:ea typeface="Calibri"/>
                <a:cs typeface="Calibri"/>
                <a:sym typeface="Calibri"/>
              </a:rPr>
              <a:t> </a:t>
            </a:r>
            <a:endParaRPr lang="de-DE" sz="1600" noProof="0" dirty="0"/>
          </a:p>
          <a:p>
            <a:pPr marL="0" marR="0" lvl="0" indent="0" algn="l" rtl="0">
              <a:spcBef>
                <a:spcPts val="0"/>
              </a:spcBef>
              <a:spcAft>
                <a:spcPts val="0"/>
              </a:spcAft>
              <a:buNone/>
            </a:pPr>
            <a:endParaRPr lang="de-DE" sz="1200" b="1" noProof="0" dirty="0">
              <a:solidFill>
                <a:schemeClr val="dk1"/>
              </a:solidFill>
              <a:latin typeface="Calibri"/>
              <a:ea typeface="Calibri"/>
              <a:cs typeface="Calibri"/>
              <a:sym typeface="Calibri"/>
            </a:endParaRPr>
          </a:p>
          <a:p>
            <a:pPr marL="0" marR="0" lvl="0" indent="0" algn="l" rtl="0">
              <a:spcBef>
                <a:spcPts val="0"/>
              </a:spcBef>
              <a:spcAft>
                <a:spcPts val="0"/>
              </a:spcAft>
              <a:buNone/>
            </a:pPr>
            <a:r>
              <a:rPr lang="de-DE" sz="1600" b="1" noProof="0" dirty="0">
                <a:solidFill>
                  <a:schemeClr val="dk1"/>
                </a:solidFill>
                <a:latin typeface="Calibri"/>
                <a:ea typeface="Calibri"/>
                <a:cs typeface="Calibri"/>
                <a:sym typeface="Calibri"/>
              </a:rPr>
              <a:t>Uhrzeiten und Räume: </a:t>
            </a:r>
          </a:p>
          <a:p>
            <a:pPr marL="0" marR="0" lvl="0" indent="0" algn="l" rtl="0">
              <a:spcBef>
                <a:spcPts val="0"/>
              </a:spcBef>
              <a:spcAft>
                <a:spcPts val="0"/>
              </a:spcAft>
              <a:buNone/>
            </a:pPr>
            <a:endParaRPr lang="de-DE" noProof="0" dirty="0"/>
          </a:p>
          <a:p>
            <a:pPr marL="0" marR="0" lvl="0" indent="0" algn="l" rtl="0">
              <a:spcBef>
                <a:spcPts val="0"/>
              </a:spcBef>
              <a:spcAft>
                <a:spcPts val="0"/>
              </a:spcAft>
              <a:buNone/>
            </a:pPr>
            <a:r>
              <a:rPr lang="de-DE" sz="1600" b="1" noProof="0" dirty="0">
                <a:solidFill>
                  <a:schemeClr val="dk1"/>
                </a:solidFill>
                <a:latin typeface="Calibri"/>
                <a:ea typeface="Calibri"/>
                <a:cs typeface="Calibri"/>
                <a:sym typeface="Calibri"/>
              </a:rPr>
              <a:t>Montag, den 01.06.26 : 16 - 19 Uhr s.t. (Hörsaal 224, Neue Uni)</a:t>
            </a:r>
            <a:endParaRPr lang="de-DE" sz="1600" noProof="0" dirty="0"/>
          </a:p>
          <a:p>
            <a:pPr marL="0" marR="0" lvl="0" indent="0" algn="l" rtl="0">
              <a:spcBef>
                <a:spcPts val="0"/>
              </a:spcBef>
              <a:spcAft>
                <a:spcPts val="0"/>
              </a:spcAft>
              <a:buNone/>
            </a:pPr>
            <a:endParaRPr lang="de-DE" sz="1600" noProof="0" dirty="0">
              <a:solidFill>
                <a:schemeClr val="dk1"/>
              </a:solidFill>
              <a:latin typeface="Calibri"/>
              <a:ea typeface="Calibri"/>
              <a:cs typeface="Calibri"/>
              <a:sym typeface="Calibri"/>
            </a:endParaRPr>
          </a:p>
          <a:p>
            <a:pPr lvl="0"/>
            <a:r>
              <a:rPr lang="de-DE" sz="1600" b="1" noProof="0" dirty="0">
                <a:solidFill>
                  <a:schemeClr val="dk1"/>
                </a:solidFill>
                <a:latin typeface="Calibri"/>
                <a:ea typeface="Calibri"/>
                <a:cs typeface="Calibri"/>
                <a:sym typeface="Calibri"/>
              </a:rPr>
              <a:t>Dienstag, den 02.06.26 : 16 - 19 Uhr s.t. (Hörsaal 224, Neue Uni)</a:t>
            </a:r>
            <a:endParaRPr lang="de-DE" sz="1600" noProof="0" dirty="0"/>
          </a:p>
          <a:p>
            <a:pPr marL="0" marR="0" lvl="0" indent="0" algn="l" rtl="0">
              <a:spcBef>
                <a:spcPts val="0"/>
              </a:spcBef>
              <a:spcAft>
                <a:spcPts val="0"/>
              </a:spcAft>
              <a:buNone/>
            </a:pPr>
            <a:endParaRPr lang="de-DE" sz="1600" noProof="0" dirty="0">
              <a:solidFill>
                <a:schemeClr val="dk1"/>
              </a:solidFill>
              <a:latin typeface="Calibri"/>
              <a:ea typeface="Calibri"/>
              <a:cs typeface="Calibri"/>
              <a:sym typeface="Calibri"/>
            </a:endParaRPr>
          </a:p>
          <a:p>
            <a:pPr lvl="0"/>
            <a:r>
              <a:rPr lang="de-DE" sz="1600" b="1" noProof="0" dirty="0">
                <a:solidFill>
                  <a:schemeClr val="dk1"/>
                </a:solidFill>
                <a:latin typeface="Calibri"/>
                <a:ea typeface="Calibri"/>
                <a:cs typeface="Calibri"/>
                <a:sym typeface="Calibri"/>
              </a:rPr>
              <a:t>Mittwoch, den 03.06.26 : 16 - 19 Uhr s.t. (Hörsaal 224, Neue Uni)</a:t>
            </a:r>
            <a:r>
              <a:rPr lang="de-DE" sz="1600" noProof="0" dirty="0">
                <a:solidFill>
                  <a:schemeClr val="dk1"/>
                </a:solidFill>
                <a:latin typeface="Calibri"/>
                <a:ea typeface="Calibri"/>
                <a:cs typeface="Calibri"/>
                <a:sym typeface="Calibri"/>
              </a:rPr>
              <a:t> </a:t>
            </a:r>
            <a:endParaRPr lang="de-DE" sz="1600" noProof="0" dirty="0"/>
          </a:p>
          <a:p>
            <a:pPr marL="0" marR="0" lvl="0" indent="0" algn="l" rtl="0">
              <a:spcBef>
                <a:spcPts val="0"/>
              </a:spcBef>
              <a:spcAft>
                <a:spcPts val="0"/>
              </a:spcAft>
              <a:buNone/>
            </a:pPr>
            <a:endParaRPr lang="de-DE" sz="1600" noProof="0" dirty="0">
              <a:solidFill>
                <a:schemeClr val="dk1"/>
              </a:solidFill>
              <a:latin typeface="Calibri"/>
              <a:ea typeface="Calibri"/>
              <a:cs typeface="Calibri"/>
              <a:sym typeface="Calibri"/>
            </a:endParaRPr>
          </a:p>
          <a:p>
            <a:pPr lvl="0"/>
            <a:r>
              <a:rPr lang="de-DE" sz="1600" b="1" noProof="0" dirty="0">
                <a:solidFill>
                  <a:schemeClr val="dk1"/>
                </a:solidFill>
                <a:latin typeface="Calibri"/>
                <a:ea typeface="Calibri"/>
                <a:cs typeface="Calibri"/>
                <a:sym typeface="Calibri"/>
              </a:rPr>
              <a:t>Donnerstag, den 04.06.26 : 16 - 19 Uhr s.t. (Hörsaal 224, Neue Uni)</a:t>
            </a:r>
            <a:endParaRPr lang="de-DE" sz="1600" noProof="0" dirty="0"/>
          </a:p>
          <a:p>
            <a:pPr marL="0" marR="0" lvl="0" indent="0" algn="l" rtl="0">
              <a:spcBef>
                <a:spcPts val="0"/>
              </a:spcBef>
              <a:spcAft>
                <a:spcPts val="0"/>
              </a:spcAft>
              <a:buNone/>
            </a:pPr>
            <a:endParaRPr lang="de-DE" sz="1600" noProof="0" dirty="0">
              <a:solidFill>
                <a:schemeClr val="dk1"/>
              </a:solidFill>
              <a:latin typeface="Calibri"/>
              <a:cs typeface="Calibri"/>
              <a:sym typeface="Calibri"/>
            </a:endParaRPr>
          </a:p>
          <a:p>
            <a:pPr lvl="0"/>
            <a:r>
              <a:rPr lang="de-DE" sz="1600" b="1" noProof="0" dirty="0">
                <a:solidFill>
                  <a:schemeClr val="dk1"/>
                </a:solidFill>
                <a:latin typeface="Calibri"/>
                <a:cs typeface="Calibri"/>
                <a:sym typeface="Calibri"/>
              </a:rPr>
              <a:t>Klausur: Freitag, den 05.06.26 : 10 – 12 Uhr s.t. (</a:t>
            </a:r>
            <a:r>
              <a:rPr lang="de-DE" sz="1600" b="1" noProof="0" dirty="0">
                <a:solidFill>
                  <a:schemeClr val="dk1"/>
                </a:solidFill>
                <a:latin typeface="Calibri"/>
                <a:ea typeface="Calibri"/>
                <a:cs typeface="Calibri"/>
                <a:sym typeface="Calibri"/>
              </a:rPr>
              <a:t>Hörsaal 224, Neue Uni</a:t>
            </a:r>
            <a:r>
              <a:rPr lang="de-DE" sz="1600" b="1" noProof="0" dirty="0">
                <a:solidFill>
                  <a:schemeClr val="dk1"/>
                </a:solidFill>
                <a:latin typeface="Calibri"/>
                <a:cs typeface="Calibri"/>
                <a:sym typeface="Calibri"/>
              </a:rPr>
              <a:t>)</a:t>
            </a:r>
            <a:endParaRPr lang="de-DE" sz="1600" b="1" noProof="0" dirty="0"/>
          </a:p>
          <a:p>
            <a:pPr marL="0" marR="0" lvl="0" indent="0" algn="l" rtl="0">
              <a:spcBef>
                <a:spcPts val="0"/>
              </a:spcBef>
              <a:spcAft>
                <a:spcPts val="0"/>
              </a:spcAft>
              <a:buNone/>
            </a:pPr>
            <a:endParaRPr lang="de-DE" noProof="0" dirty="0">
              <a:solidFill>
                <a:schemeClr val="dk1"/>
              </a:solidFill>
              <a:latin typeface="Calibri"/>
              <a:ea typeface="Calibri"/>
              <a:cs typeface="Calibri"/>
              <a:sym typeface="Calibri"/>
            </a:endParaRPr>
          </a:p>
          <a:p>
            <a:pPr marL="0" marR="0" lvl="0" indent="0" algn="l" rtl="0">
              <a:spcBef>
                <a:spcPts val="0"/>
              </a:spcBef>
              <a:spcAft>
                <a:spcPts val="0"/>
              </a:spcAft>
              <a:buNone/>
            </a:pPr>
            <a:endParaRPr lang="de-DE" sz="1200" noProof="0" dirty="0">
              <a:solidFill>
                <a:schemeClr val="dk1"/>
              </a:solidFill>
              <a:latin typeface="Calibri"/>
              <a:ea typeface="Calibri"/>
              <a:cs typeface="Calibri"/>
              <a:sym typeface="Calibri"/>
            </a:endParaRPr>
          </a:p>
          <a:p>
            <a:pPr marL="0" marR="0" lvl="0" indent="0" algn="l" rtl="0">
              <a:spcBef>
                <a:spcPts val="0"/>
              </a:spcBef>
              <a:spcAft>
                <a:spcPts val="0"/>
              </a:spcAft>
              <a:buNone/>
            </a:pPr>
            <a:endParaRPr lang="de-DE" sz="1200" noProof="0" dirty="0">
              <a:solidFill>
                <a:srgbClr val="002060"/>
              </a:solidFill>
              <a:latin typeface="Calibri"/>
              <a:ea typeface="Calibri"/>
              <a:cs typeface="Calibri"/>
              <a:sym typeface="Calibri"/>
            </a:endParaRPr>
          </a:p>
        </p:txBody>
      </p:sp>
      <p:sp>
        <p:nvSpPr>
          <p:cNvPr id="97" name="Google Shape;97;p1"/>
          <p:cNvSpPr txBox="1"/>
          <p:nvPr/>
        </p:nvSpPr>
        <p:spPr>
          <a:xfrm flipH="1">
            <a:off x="-4779912" y="1602409"/>
            <a:ext cx="360040" cy="4571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600" b="1">
              <a:solidFill>
                <a:srgbClr val="002060"/>
              </a:solidFill>
              <a:latin typeface="Calibri"/>
              <a:ea typeface="Calibri"/>
              <a:cs typeface="Calibri"/>
              <a:sym typeface="Calibri"/>
            </a:endParaRPr>
          </a:p>
        </p:txBody>
      </p:sp>
      <p:sp>
        <p:nvSpPr>
          <p:cNvPr id="98" name="Google Shape;98;p1"/>
          <p:cNvSpPr txBox="1"/>
          <p:nvPr/>
        </p:nvSpPr>
        <p:spPr>
          <a:xfrm>
            <a:off x="-301328" y="8867001"/>
            <a:ext cx="7184940" cy="2769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de-DE" sz="1200" i="1" dirty="0">
                <a:solidFill>
                  <a:srgbClr val="002060"/>
                </a:solidFill>
                <a:latin typeface="Calibri"/>
                <a:ea typeface="Calibri"/>
                <a:cs typeface="Calibri"/>
                <a:sym typeface="Calibri"/>
              </a:rPr>
              <a:t>l-wirtschaftsrecht@jura.uni-wuerzburg.de</a:t>
            </a:r>
            <a:endParaRPr lang="de-DE" dirty="0"/>
          </a:p>
        </p:txBody>
      </p:sp>
      <p:sp>
        <p:nvSpPr>
          <p:cNvPr id="99" name="Google Shape;99;p1"/>
          <p:cNvSpPr/>
          <p:nvPr/>
        </p:nvSpPr>
        <p:spPr>
          <a:xfrm>
            <a:off x="2650947" y="1350960"/>
            <a:ext cx="2510367"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2800">
                <a:solidFill>
                  <a:schemeClr val="dk2"/>
                </a:solidFill>
                <a:latin typeface="Corben"/>
                <a:ea typeface="Corben"/>
                <a:cs typeface="Corben"/>
                <a:sym typeface="Corben"/>
              </a:rPr>
              <a:t> </a:t>
            </a:r>
            <a:endParaRPr sz="1800">
              <a:solidFill>
                <a:schemeClr val="dk1"/>
              </a:solidFill>
              <a:latin typeface="Calibri"/>
              <a:ea typeface="Calibri"/>
              <a:cs typeface="Calibri"/>
              <a:sym typeface="Calibri"/>
            </a:endParaRPr>
          </a:p>
        </p:txBody>
      </p:sp>
      <p:sp>
        <p:nvSpPr>
          <p:cNvPr id="100" name="Google Shape;100;p1"/>
          <p:cNvSpPr txBox="1"/>
          <p:nvPr/>
        </p:nvSpPr>
        <p:spPr>
          <a:xfrm>
            <a:off x="-3699792" y="2267744"/>
            <a:ext cx="576064" cy="9624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b="1">
              <a:solidFill>
                <a:srgbClr val="FF0000"/>
              </a:solidFill>
              <a:latin typeface="Calibri"/>
              <a:ea typeface="Calibri"/>
              <a:cs typeface="Calibri"/>
              <a:sym typeface="Calibri"/>
            </a:endParaRPr>
          </a:p>
        </p:txBody>
      </p:sp>
      <p:sp>
        <p:nvSpPr>
          <p:cNvPr id="101" name="Google Shape;101;p1"/>
          <p:cNvSpPr txBox="1"/>
          <p:nvPr/>
        </p:nvSpPr>
        <p:spPr>
          <a:xfrm>
            <a:off x="548680" y="8690900"/>
            <a:ext cx="671490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1200" dirty="0">
                <a:solidFill>
                  <a:srgbClr val="002060"/>
                </a:solidFill>
                <a:latin typeface="Calibri"/>
                <a:ea typeface="Calibri"/>
                <a:cs typeface="Calibri"/>
                <a:sym typeface="Calibri"/>
              </a:rPr>
              <a:t>*§ 37 II 1 Nr.3 lit. a JAPO: </a:t>
            </a:r>
            <a:r>
              <a:rPr lang="fr-FR" sz="1200" dirty="0" err="1">
                <a:solidFill>
                  <a:srgbClr val="002060"/>
                </a:solidFill>
                <a:latin typeface="Calibri"/>
                <a:ea typeface="Calibri"/>
                <a:cs typeface="Calibri"/>
                <a:sym typeface="Calibri"/>
              </a:rPr>
              <a:t>Veranstaltung</a:t>
            </a:r>
            <a:r>
              <a:rPr lang="fr-FR" sz="1200" dirty="0">
                <a:solidFill>
                  <a:srgbClr val="002060"/>
                </a:solidFill>
                <a:latin typeface="Calibri"/>
                <a:ea typeface="Calibri"/>
                <a:cs typeface="Calibri"/>
                <a:sym typeface="Calibri"/>
              </a:rPr>
              <a:t> </a:t>
            </a:r>
            <a:r>
              <a:rPr lang="fr-FR" sz="1200" dirty="0" err="1">
                <a:solidFill>
                  <a:srgbClr val="002060"/>
                </a:solidFill>
                <a:latin typeface="Calibri"/>
                <a:ea typeface="Calibri"/>
                <a:cs typeface="Calibri"/>
                <a:sym typeface="Calibri"/>
              </a:rPr>
              <a:t>für</a:t>
            </a:r>
            <a:r>
              <a:rPr lang="fr-FR" sz="1200" dirty="0">
                <a:solidFill>
                  <a:srgbClr val="002060"/>
                </a:solidFill>
                <a:latin typeface="Calibri"/>
                <a:ea typeface="Calibri"/>
                <a:cs typeface="Calibri"/>
                <a:sym typeface="Calibri"/>
              </a:rPr>
              <a:t> </a:t>
            </a:r>
            <a:r>
              <a:rPr lang="fr-FR" sz="1200" dirty="0" err="1">
                <a:solidFill>
                  <a:srgbClr val="002060"/>
                </a:solidFill>
                <a:latin typeface="Calibri"/>
                <a:ea typeface="Calibri"/>
                <a:cs typeface="Calibri"/>
                <a:sym typeface="Calibri"/>
              </a:rPr>
              <a:t>das</a:t>
            </a:r>
            <a:r>
              <a:rPr lang="fr-FR" sz="1200" dirty="0">
                <a:solidFill>
                  <a:srgbClr val="002060"/>
                </a:solidFill>
                <a:latin typeface="Calibri"/>
                <a:ea typeface="Calibri"/>
                <a:cs typeface="Calibri"/>
                <a:sym typeface="Calibri"/>
              </a:rPr>
              <a:t> </a:t>
            </a:r>
            <a:r>
              <a:rPr lang="fr-FR" sz="1200" dirty="0" err="1">
                <a:solidFill>
                  <a:srgbClr val="002060"/>
                </a:solidFill>
                <a:latin typeface="Calibri"/>
                <a:ea typeface="Calibri"/>
                <a:cs typeface="Calibri"/>
                <a:sym typeface="Calibri"/>
              </a:rPr>
              <a:t>freischussverlängernde</a:t>
            </a:r>
            <a:r>
              <a:rPr lang="fr-FR" sz="1200" dirty="0">
                <a:solidFill>
                  <a:srgbClr val="002060"/>
                </a:solidFill>
                <a:latin typeface="Calibri"/>
                <a:ea typeface="Calibri"/>
                <a:cs typeface="Calibri"/>
                <a:sym typeface="Calibri"/>
              </a:rPr>
              <a:t> </a:t>
            </a:r>
            <a:r>
              <a:rPr lang="fr-FR" sz="1200" dirty="0" err="1">
                <a:solidFill>
                  <a:srgbClr val="002060"/>
                </a:solidFill>
                <a:latin typeface="Calibri"/>
                <a:ea typeface="Calibri"/>
                <a:cs typeface="Calibri"/>
                <a:sym typeface="Calibri"/>
              </a:rPr>
              <a:t>Sprachenzertifikat</a:t>
            </a:r>
            <a:endParaRPr dirty="0"/>
          </a:p>
        </p:txBody>
      </p:sp>
      <p:sp>
        <p:nvSpPr>
          <p:cNvPr id="102" name="Google Shape;102;p1"/>
          <p:cNvSpPr txBox="1"/>
          <p:nvPr/>
        </p:nvSpPr>
        <p:spPr>
          <a:xfrm rot="10800000" flipH="1">
            <a:off x="-5139952" y="1425007"/>
            <a:ext cx="45719" cy="47311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400">
              <a:solidFill>
                <a:srgbClr val="002060"/>
              </a:solidFill>
              <a:latin typeface="Calibri"/>
              <a:ea typeface="Calibri"/>
              <a:cs typeface="Calibri"/>
              <a:sym typeface="Calibri"/>
            </a:endParaRPr>
          </a:p>
        </p:txBody>
      </p:sp>
      <p:sp>
        <p:nvSpPr>
          <p:cNvPr id="103" name="Google Shape;103;p1"/>
          <p:cNvSpPr/>
          <p:nvPr/>
        </p:nvSpPr>
        <p:spPr>
          <a:xfrm>
            <a:off x="650500" y="1110469"/>
            <a:ext cx="5545500" cy="40006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FR" sz="2000" b="1" dirty="0" err="1">
                <a:solidFill>
                  <a:srgbClr val="366092"/>
                </a:solidFill>
                <a:latin typeface="Georgia Pro Black" panose="02040A02050405020203" pitchFamily="18" charset="0"/>
                <a:ea typeface="Corben"/>
                <a:cs typeface="Arial" panose="020B0604020202020204" pitchFamily="34" charset="0"/>
                <a:sym typeface="Corben"/>
              </a:rPr>
              <a:t>Französisch</a:t>
            </a:r>
            <a:endParaRPr sz="1200" b="1" dirty="0">
              <a:latin typeface="Georgia Pro Black" panose="02040A02050405020203" pitchFamily="18" charset="0"/>
              <a:cs typeface="Arial" panose="020B0604020202020204" pitchFamily="34" charset="0"/>
            </a:endParaRPr>
          </a:p>
        </p:txBody>
      </p:sp>
      <p:sp>
        <p:nvSpPr>
          <p:cNvPr id="104" name="Google Shape;104;p1"/>
          <p:cNvSpPr/>
          <p:nvPr/>
        </p:nvSpPr>
        <p:spPr>
          <a:xfrm>
            <a:off x="2406" y="1476245"/>
            <a:ext cx="6882713" cy="40006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FR" sz="1600" b="1" dirty="0" err="1">
                <a:solidFill>
                  <a:srgbClr val="366092"/>
                </a:solidFill>
                <a:latin typeface="Calibri"/>
                <a:ea typeface="Calibri"/>
                <a:cs typeface="Calibri"/>
                <a:sym typeface="Calibri"/>
              </a:rPr>
              <a:t>Vortragsreihe</a:t>
            </a:r>
            <a:r>
              <a:rPr lang="fr-FR" sz="1600" b="1" dirty="0">
                <a:solidFill>
                  <a:srgbClr val="366092"/>
                </a:solidFill>
                <a:latin typeface="Calibri"/>
                <a:ea typeface="Calibri"/>
                <a:cs typeface="Calibri"/>
                <a:sym typeface="Calibri"/>
              </a:rPr>
              <a:t> „Introduction au droit français“</a:t>
            </a:r>
            <a:r>
              <a:rPr lang="fr-FR" sz="2000" b="1" dirty="0">
                <a:solidFill>
                  <a:srgbClr val="366092"/>
                </a:solidFill>
                <a:latin typeface="Calibri"/>
                <a:ea typeface="Calibri"/>
                <a:cs typeface="Calibri"/>
                <a:sym typeface="Calibri"/>
              </a:rPr>
              <a:t> </a:t>
            </a:r>
          </a:p>
        </p:txBody>
      </p:sp>
      <p:sp>
        <p:nvSpPr>
          <p:cNvPr id="105" name="Google Shape;105;p1"/>
          <p:cNvSpPr txBox="1"/>
          <p:nvPr/>
        </p:nvSpPr>
        <p:spPr>
          <a:xfrm>
            <a:off x="-22822" y="6324617"/>
            <a:ext cx="6883611" cy="1754286"/>
          </a:xfrm>
          <a:prstGeom prst="rect">
            <a:avLst/>
          </a:prstGeom>
          <a:noFill/>
          <a:ln w="25400" cap="flat" cmpd="sng">
            <a:no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de-DE" sz="1200" dirty="0">
                <a:solidFill>
                  <a:srgbClr val="191919"/>
                </a:solidFill>
                <a:latin typeface="Calibri" panose="020F0502020204030204" pitchFamily="34" charset="0"/>
                <a:ea typeface="Calibri" panose="020F0502020204030204" pitchFamily="34" charset="0"/>
                <a:cs typeface="Calibri" panose="020F0502020204030204" pitchFamily="34" charset="0"/>
              </a:rPr>
              <a:t>Im Rahmen dieser Veranstaltung haben Sie die Möglichkeit, eine Einführung in das französische Rechtssystem und die französische Rechtskultur zu erhalten. Die Vortragsreihe wird in französischer Sprache gehalten und richtet sich an alle Studierenden mit französischen Grundkenntnissen. Sie eignet sich für alle, die am französischen Recht interessiert sind, insbesondere aber auch für Studierende, die im Rahmen des Erasmus-Programms nach Frankreich gehen wollen. Gleichzeitig haben Sie die Möglichkeit durch eine 15- bis 20-minütige mündliche Prüfung einen Leistungsnachweis (1 SWS) für das freischussverlängernde Fachsprachenzertifikat Französisch nach § 37 II 1 Nr.3 </a:t>
            </a:r>
            <a:r>
              <a:rPr lang="de-DE" sz="1200" dirty="0" err="1">
                <a:solidFill>
                  <a:srgbClr val="191919"/>
                </a:solidFill>
                <a:latin typeface="Calibri" panose="020F0502020204030204" pitchFamily="34" charset="0"/>
                <a:ea typeface="Calibri" panose="020F0502020204030204" pitchFamily="34" charset="0"/>
                <a:cs typeface="Calibri" panose="020F0502020204030204" pitchFamily="34" charset="0"/>
              </a:rPr>
              <a:t>lit</a:t>
            </a:r>
            <a:r>
              <a:rPr lang="de-DE" sz="1200" dirty="0">
                <a:solidFill>
                  <a:srgbClr val="191919"/>
                </a:solidFill>
                <a:latin typeface="Calibri" panose="020F0502020204030204" pitchFamily="34" charset="0"/>
                <a:ea typeface="Calibri" panose="020F0502020204030204" pitchFamily="34" charset="0"/>
                <a:cs typeface="Calibri" panose="020F0502020204030204" pitchFamily="34" charset="0"/>
              </a:rPr>
              <a:t>. a JAPO zu erwerben. Bei der Veranstaltung „</a:t>
            </a:r>
            <a:r>
              <a:rPr lang="de-DE" sz="1200" dirty="0" err="1">
                <a:solidFill>
                  <a:srgbClr val="191919"/>
                </a:solidFill>
                <a:latin typeface="Calibri" panose="020F0502020204030204" pitchFamily="34" charset="0"/>
                <a:ea typeface="Calibri" panose="020F0502020204030204" pitchFamily="34" charset="0"/>
                <a:cs typeface="Calibri" panose="020F0502020204030204" pitchFamily="34" charset="0"/>
              </a:rPr>
              <a:t>Introduction</a:t>
            </a:r>
            <a:r>
              <a:rPr lang="de-DE" sz="1200" dirty="0">
                <a:solidFill>
                  <a:srgbClr val="191919"/>
                </a:solidFill>
                <a:latin typeface="Calibri" panose="020F0502020204030204" pitchFamily="34" charset="0"/>
                <a:ea typeface="Calibri" panose="020F0502020204030204" pitchFamily="34" charset="0"/>
                <a:cs typeface="Calibri" panose="020F0502020204030204" pitchFamily="34" charset="0"/>
              </a:rPr>
              <a:t> au Droit Français“ handelt es sich um eine Pflichtveranstaltung im Rahmen dieses Programms. Die Prüfung findet am Freitag, 05.06.2026.</a:t>
            </a:r>
            <a:endParaRPr lang="fr-FR" dirty="0">
              <a:latin typeface="Calibri" panose="020F0502020204030204" pitchFamily="34" charset="0"/>
              <a:ea typeface="Calibri" panose="020F0502020204030204" pitchFamily="34" charset="0"/>
              <a:cs typeface="Calibri" panose="020F0502020204030204" pitchFamily="34" charset="0"/>
            </a:endParaRPr>
          </a:p>
        </p:txBody>
      </p:sp>
      <p:sp>
        <p:nvSpPr>
          <p:cNvPr id="2" name="Google Shape;105;p1">
            <a:extLst>
              <a:ext uri="{FF2B5EF4-FFF2-40B4-BE49-F238E27FC236}">
                <a16:creationId xmlns:a16="http://schemas.microsoft.com/office/drawing/2014/main" id="{EAA7271B-65CF-AF5F-9F7B-1B47B425E585}"/>
              </a:ext>
            </a:extLst>
          </p:cNvPr>
          <p:cNvSpPr txBox="1"/>
          <p:nvPr/>
        </p:nvSpPr>
        <p:spPr>
          <a:xfrm>
            <a:off x="-33378" y="7976324"/>
            <a:ext cx="6898433" cy="646290"/>
          </a:xfrm>
          <a:prstGeom prst="rect">
            <a:avLst/>
          </a:prstGeom>
          <a:solidFill>
            <a:schemeClr val="lt1"/>
          </a:solidFill>
          <a:ln w="25400" cap="flat" cmpd="sng">
            <a:no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de-DE" sz="1200" b="1" i="0" u="none" strike="noStrike" dirty="0">
                <a:solidFill>
                  <a:srgbClr val="212121"/>
                </a:solidFill>
                <a:effectLst/>
                <a:latin typeface="Calibri" panose="020F0502020204030204" pitchFamily="34" charset="0"/>
                <a:ea typeface="Calibri" panose="020F0502020204030204" pitchFamily="34" charset="0"/>
                <a:cs typeface="Calibri" panose="020F0502020204030204" pitchFamily="34" charset="0"/>
              </a:rPr>
              <a:t>Anmeldung: </a:t>
            </a:r>
            <a:r>
              <a:rPr lang="de-DE" sz="1200" b="0" i="0" u="none" strike="noStrike" dirty="0">
                <a:solidFill>
                  <a:srgbClr val="212121"/>
                </a:solidFill>
                <a:effectLst/>
                <a:latin typeface="Calibri" panose="020F0502020204030204" pitchFamily="34" charset="0"/>
                <a:ea typeface="Calibri" panose="020F0502020204030204" pitchFamily="34" charset="0"/>
                <a:cs typeface="Calibri" panose="020F0502020204030204" pitchFamily="34" charset="0"/>
              </a:rPr>
              <a:t>Sie können die Veranstaltung ohne Anmeldung besuchen, wir würden uns aber</a:t>
            </a:r>
            <a:br>
              <a:rPr lang="de-DE" sz="1200" dirty="0">
                <a:latin typeface="Calibri" panose="020F0502020204030204" pitchFamily="34" charset="0"/>
                <a:ea typeface="Calibri" panose="020F0502020204030204" pitchFamily="34" charset="0"/>
                <a:cs typeface="Calibri" panose="020F0502020204030204" pitchFamily="34" charset="0"/>
              </a:rPr>
            </a:br>
            <a:r>
              <a:rPr lang="de-DE" sz="1200" b="0" i="0" u="none" strike="noStrike" dirty="0">
                <a:solidFill>
                  <a:srgbClr val="212121"/>
                </a:solidFill>
                <a:effectLst/>
                <a:latin typeface="Calibri" panose="020F0502020204030204" pitchFamily="34" charset="0"/>
                <a:ea typeface="Calibri" panose="020F0502020204030204" pitchFamily="34" charset="0"/>
                <a:cs typeface="Calibri" panose="020F0502020204030204" pitchFamily="34" charset="0"/>
              </a:rPr>
              <a:t>über eine Nachricht an das Sekretariat des Lehrstuhls von Prof. Dr. Bien freuen:</a:t>
            </a:r>
          </a:p>
          <a:p>
            <a:pPr marL="0" marR="0" lvl="0" indent="0" algn="just" rtl="0">
              <a:spcBef>
                <a:spcPts val="0"/>
              </a:spcBef>
              <a:spcAft>
                <a:spcPts val="0"/>
              </a:spcAft>
              <a:buNone/>
            </a:pPr>
            <a:r>
              <a:rPr lang="de-DE" sz="1200" b="0" i="0" u="none" strike="noStrike" dirty="0">
                <a:solidFill>
                  <a:srgbClr val="212121"/>
                </a:solidFill>
                <a:effectLst/>
                <a:latin typeface="Calibri" panose="020F0502020204030204" pitchFamily="34" charset="0"/>
                <a:ea typeface="Calibri" panose="020F0502020204030204" pitchFamily="34" charset="0"/>
                <a:cs typeface="Calibri" panose="020F0502020204030204" pitchFamily="34" charset="0"/>
              </a:rPr>
              <a:t> </a:t>
            </a:r>
            <a:r>
              <a:rPr lang="de-DE" sz="1200" b="0" i="0" u="none" strike="noStrike" dirty="0">
                <a:solidFill>
                  <a:srgbClr val="212121"/>
                </a:solidFill>
                <a:effectLst/>
                <a:latin typeface="Calibri" panose="020F0502020204030204" pitchFamily="34" charset="0"/>
                <a:ea typeface="Calibri" panose="020F0502020204030204" pitchFamily="34" charset="0"/>
                <a:cs typeface="Calibri" panose="020F0502020204030204" pitchFamily="34" charset="0"/>
                <a:hlinkClick r:id="rId8"/>
              </a:rPr>
              <a:t>l-wirtschaftsrecht@jura.uni-wuerzburg.de</a:t>
            </a:r>
            <a:r>
              <a:rPr lang="de-DE" sz="1200" b="0" i="0" u="none" strike="noStrike" dirty="0">
                <a:solidFill>
                  <a:srgbClr val="212121"/>
                </a:solidFill>
                <a:effectLst/>
                <a:latin typeface="Calibri" panose="020F0502020204030204" pitchFamily="34" charset="0"/>
                <a:ea typeface="Calibri" panose="020F0502020204030204" pitchFamily="34" charset="0"/>
                <a:cs typeface="Calibri" panose="020F0502020204030204" pitchFamily="34" charset="0"/>
              </a:rPr>
              <a:t> </a:t>
            </a:r>
            <a:endParaRPr lang="de-DE" sz="12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Larissa">
  <a:themeElements>
    <a:clrScheme name="Larissa">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357</Words>
  <Application>Microsoft Office PowerPoint</Application>
  <PresentationFormat>Bildschirmpräsentation (4:3)</PresentationFormat>
  <Paragraphs>29</Paragraphs>
  <Slides>1</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Corben</vt:lpstr>
      <vt:lpstr>Georgia Pro Black</vt:lpstr>
      <vt:lpstr>Calibri</vt:lpstr>
      <vt:lpstr>Arial</vt:lpstr>
      <vt:lpstr>Larissa</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Thomas Schuhmacher</dc:creator>
  <cp:lastModifiedBy>Florian Bien</cp:lastModifiedBy>
  <cp:revision>35</cp:revision>
  <cp:lastPrinted>2025-05-08T11:17:02Z</cp:lastPrinted>
  <dcterms:created xsi:type="dcterms:W3CDTF">2013-02-01T10:10:22Z</dcterms:created>
  <dcterms:modified xsi:type="dcterms:W3CDTF">2026-02-03T15:38:00Z</dcterms:modified>
</cp:coreProperties>
</file>