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55"/>
  </p:notesMasterIdLst>
  <p:handoutMasterIdLst>
    <p:handoutMasterId r:id="rId56"/>
  </p:handoutMasterIdLst>
  <p:sldIdLst>
    <p:sldId id="268" r:id="rId2"/>
    <p:sldId id="369" r:id="rId3"/>
    <p:sldId id="453" r:id="rId4"/>
    <p:sldId id="405" r:id="rId5"/>
    <p:sldId id="450" r:id="rId6"/>
    <p:sldId id="257" r:id="rId7"/>
    <p:sldId id="403" r:id="rId8"/>
    <p:sldId id="469" r:id="rId9"/>
    <p:sldId id="404" r:id="rId10"/>
    <p:sldId id="423" r:id="rId11"/>
    <p:sldId id="454" r:id="rId12"/>
    <p:sldId id="436" r:id="rId13"/>
    <p:sldId id="444" r:id="rId14"/>
    <p:sldId id="440" r:id="rId15"/>
    <p:sldId id="446" r:id="rId16"/>
    <p:sldId id="445" r:id="rId17"/>
    <p:sldId id="456" r:id="rId18"/>
    <p:sldId id="439" r:id="rId19"/>
    <p:sldId id="407" r:id="rId20"/>
    <p:sldId id="451" r:id="rId21"/>
    <p:sldId id="368" r:id="rId22"/>
    <p:sldId id="448" r:id="rId23"/>
    <p:sldId id="449" r:id="rId24"/>
    <p:sldId id="458" r:id="rId25"/>
    <p:sldId id="459" r:id="rId26"/>
    <p:sldId id="457" r:id="rId27"/>
    <p:sldId id="462" r:id="rId28"/>
    <p:sldId id="409" r:id="rId29"/>
    <p:sldId id="460" r:id="rId30"/>
    <p:sldId id="402" r:id="rId31"/>
    <p:sldId id="461" r:id="rId32"/>
    <p:sldId id="411" r:id="rId33"/>
    <p:sldId id="447" r:id="rId34"/>
    <p:sldId id="465" r:id="rId35"/>
    <p:sldId id="412" r:id="rId36"/>
    <p:sldId id="467" r:id="rId37"/>
    <p:sldId id="413" r:id="rId38"/>
    <p:sldId id="427" r:id="rId39"/>
    <p:sldId id="428" r:id="rId40"/>
    <p:sldId id="430" r:id="rId41"/>
    <p:sldId id="417" r:id="rId42"/>
    <p:sldId id="463" r:id="rId43"/>
    <p:sldId id="466" r:id="rId44"/>
    <p:sldId id="431" r:id="rId45"/>
    <p:sldId id="419" r:id="rId46"/>
    <p:sldId id="432" r:id="rId47"/>
    <p:sldId id="434" r:id="rId48"/>
    <p:sldId id="435" r:id="rId49"/>
    <p:sldId id="420" r:id="rId50"/>
    <p:sldId id="421" r:id="rId51"/>
    <p:sldId id="422" r:id="rId52"/>
    <p:sldId id="468" r:id="rId53"/>
    <p:sldId id="391" r:id="rId54"/>
  </p:sldIdLst>
  <p:sldSz cx="9144000" cy="6858000" type="screen4x3"/>
  <p:notesSz cx="6883400" cy="9906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7B2"/>
    <a:srgbClr val="FF3300"/>
    <a:srgbClr val="EDE7FD"/>
    <a:srgbClr val="FFFF66"/>
    <a:srgbClr val="D8D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00" autoAdjust="0"/>
    <p:restoredTop sz="95083" autoAdjust="0"/>
  </p:normalViewPr>
  <p:slideViewPr>
    <p:cSldViewPr>
      <p:cViewPr varScale="1">
        <p:scale>
          <a:sx n="78" d="100"/>
          <a:sy n="78" d="100"/>
        </p:scale>
        <p:origin x="1301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26"/>
    </p:cViewPr>
  </p:sorterViewPr>
  <p:notesViewPr>
    <p:cSldViewPr>
      <p:cViewPr varScale="1">
        <p:scale>
          <a:sx n="59" d="100"/>
          <a:sy n="59" d="100"/>
        </p:scale>
        <p:origin x="-3187" y="-86"/>
      </p:cViewPr>
      <p:guideLst>
        <p:guide orient="horz" pos="3120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FAA61D-E6D8-413B-9137-00AAE588E85A}" type="doc">
      <dgm:prSet loTypeId="urn:microsoft.com/office/officeart/2005/8/layout/chevron1" loCatId="process" qsTypeId="urn:microsoft.com/office/officeart/2005/8/quickstyle/simple4" qsCatId="simple" csTypeId="urn:microsoft.com/office/officeart/2005/8/colors/accent1_2" csCatId="accent1" phldr="1"/>
      <dgm:spPr/>
    </dgm:pt>
    <dgm:pt modelId="{0DE4180B-3A5C-4888-99CA-6E55E3BB9851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Grundlagen-forschung</a:t>
          </a:r>
          <a:endParaRPr lang="de-DE" sz="1600" dirty="0">
            <a:solidFill>
              <a:schemeClr val="tx1"/>
            </a:solidFill>
          </a:endParaRPr>
        </a:p>
      </dgm:t>
    </dgm:pt>
    <dgm:pt modelId="{67A3A9AA-A364-4B3C-9C6F-600FF42C1D20}" type="parTrans" cxnId="{F92FF642-9C72-4DFE-95B3-34A6483F0EEE}">
      <dgm:prSet/>
      <dgm:spPr/>
      <dgm:t>
        <a:bodyPr/>
        <a:lstStyle/>
        <a:p>
          <a:endParaRPr lang="de-DE"/>
        </a:p>
      </dgm:t>
    </dgm:pt>
    <dgm:pt modelId="{2A0EFE34-973F-49E9-BFDB-666A19603F86}" type="sibTrans" cxnId="{F92FF642-9C72-4DFE-95B3-34A6483F0EEE}">
      <dgm:prSet/>
      <dgm:spPr/>
      <dgm:t>
        <a:bodyPr/>
        <a:lstStyle/>
        <a:p>
          <a:endParaRPr lang="de-DE"/>
        </a:p>
      </dgm:t>
    </dgm:pt>
    <dgm:pt modelId="{D5A24E60-1D22-4CE7-9C94-7E38AF6B09D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Anwendungs-bezogene Forschung</a:t>
          </a:r>
          <a:endParaRPr lang="de-DE" sz="1600" dirty="0">
            <a:solidFill>
              <a:schemeClr val="tx1"/>
            </a:solidFill>
          </a:endParaRPr>
        </a:p>
      </dgm:t>
    </dgm:pt>
    <dgm:pt modelId="{0D7D1503-EA1B-4470-AE63-EFA6DB2BD108}" type="parTrans" cxnId="{E0EE0E94-A8ED-4261-A4D3-3509897DF544}">
      <dgm:prSet/>
      <dgm:spPr/>
      <dgm:t>
        <a:bodyPr/>
        <a:lstStyle/>
        <a:p>
          <a:endParaRPr lang="de-DE"/>
        </a:p>
      </dgm:t>
    </dgm:pt>
    <dgm:pt modelId="{80DA2B00-00F0-4BB3-ACD3-38AC9509A8A9}" type="sibTrans" cxnId="{E0EE0E94-A8ED-4261-A4D3-3509897DF544}">
      <dgm:prSet/>
      <dgm:spPr/>
      <dgm:t>
        <a:bodyPr/>
        <a:lstStyle/>
        <a:p>
          <a:endParaRPr lang="de-DE"/>
        </a:p>
      </dgm:t>
    </dgm:pt>
    <dgm:pt modelId="{A9FF8B98-148A-4C3F-8E17-2352CDAEDA96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Marktreife</a:t>
          </a:r>
          <a:endParaRPr lang="de-DE" sz="1600" dirty="0">
            <a:solidFill>
              <a:schemeClr val="tx1"/>
            </a:solidFill>
          </a:endParaRPr>
        </a:p>
      </dgm:t>
    </dgm:pt>
    <dgm:pt modelId="{301206A0-E80B-44BE-9D9E-DD14C9F67512}" type="parTrans" cxnId="{ED416553-F93B-4B43-ACF0-E15829B680C7}">
      <dgm:prSet/>
      <dgm:spPr/>
      <dgm:t>
        <a:bodyPr/>
        <a:lstStyle/>
        <a:p>
          <a:endParaRPr lang="de-DE"/>
        </a:p>
      </dgm:t>
    </dgm:pt>
    <dgm:pt modelId="{2846E00A-29CB-4BFC-8870-99D55DE72EED}" type="sibTrans" cxnId="{ED416553-F93B-4B43-ACF0-E15829B680C7}">
      <dgm:prSet/>
      <dgm:spPr/>
      <dgm:t>
        <a:bodyPr/>
        <a:lstStyle/>
        <a:p>
          <a:endParaRPr lang="de-DE"/>
        </a:p>
      </dgm:t>
    </dgm:pt>
    <dgm:pt modelId="{C9A5FC51-9BDE-4D8F-A462-1A319AB53487}" type="pres">
      <dgm:prSet presAssocID="{C8FAA61D-E6D8-413B-9137-00AAE588E85A}" presName="Name0" presStyleCnt="0">
        <dgm:presLayoutVars>
          <dgm:dir/>
          <dgm:animLvl val="lvl"/>
          <dgm:resizeHandles val="exact"/>
        </dgm:presLayoutVars>
      </dgm:prSet>
      <dgm:spPr/>
    </dgm:pt>
    <dgm:pt modelId="{B0FE1360-0664-4FF1-A6F9-79B3BF2B130C}" type="pres">
      <dgm:prSet presAssocID="{0DE4180B-3A5C-4888-99CA-6E55E3BB985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CE9894-3764-4B79-9737-1A6F176F313C}" type="pres">
      <dgm:prSet presAssocID="{2A0EFE34-973F-49E9-BFDB-666A19603F86}" presName="parTxOnlySpace" presStyleCnt="0"/>
      <dgm:spPr/>
    </dgm:pt>
    <dgm:pt modelId="{AEE6AD34-7E0D-41EF-BD70-7C727EC8D259}" type="pres">
      <dgm:prSet presAssocID="{D5A24E60-1D22-4CE7-9C94-7E38AF6B09DB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226AE45-F8B3-4E69-BEFD-A45B9B4B28A2}" type="pres">
      <dgm:prSet presAssocID="{80DA2B00-00F0-4BB3-ACD3-38AC9509A8A9}" presName="parTxOnlySpace" presStyleCnt="0"/>
      <dgm:spPr/>
    </dgm:pt>
    <dgm:pt modelId="{A55A3395-3799-4132-80A0-0D0B7E2C3A1E}" type="pres">
      <dgm:prSet presAssocID="{A9FF8B98-148A-4C3F-8E17-2352CDAEDA9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D416553-F93B-4B43-ACF0-E15829B680C7}" srcId="{C8FAA61D-E6D8-413B-9137-00AAE588E85A}" destId="{A9FF8B98-148A-4C3F-8E17-2352CDAEDA96}" srcOrd="2" destOrd="0" parTransId="{301206A0-E80B-44BE-9D9E-DD14C9F67512}" sibTransId="{2846E00A-29CB-4BFC-8870-99D55DE72EED}"/>
    <dgm:cxn modelId="{F92FF642-9C72-4DFE-95B3-34A6483F0EEE}" srcId="{C8FAA61D-E6D8-413B-9137-00AAE588E85A}" destId="{0DE4180B-3A5C-4888-99CA-6E55E3BB9851}" srcOrd="0" destOrd="0" parTransId="{67A3A9AA-A364-4B3C-9C6F-600FF42C1D20}" sibTransId="{2A0EFE34-973F-49E9-BFDB-666A19603F86}"/>
    <dgm:cxn modelId="{A7117814-011F-4B3A-B202-88E75E1DB6E5}" type="presOf" srcId="{D5A24E60-1D22-4CE7-9C94-7E38AF6B09DB}" destId="{AEE6AD34-7E0D-41EF-BD70-7C727EC8D259}" srcOrd="0" destOrd="0" presId="urn:microsoft.com/office/officeart/2005/8/layout/chevron1"/>
    <dgm:cxn modelId="{18A038AF-EF36-4BDB-9D62-788F29A39BB1}" type="presOf" srcId="{0DE4180B-3A5C-4888-99CA-6E55E3BB9851}" destId="{B0FE1360-0664-4FF1-A6F9-79B3BF2B130C}" srcOrd="0" destOrd="0" presId="urn:microsoft.com/office/officeart/2005/8/layout/chevron1"/>
    <dgm:cxn modelId="{E0EE0E94-A8ED-4261-A4D3-3509897DF544}" srcId="{C8FAA61D-E6D8-413B-9137-00AAE588E85A}" destId="{D5A24E60-1D22-4CE7-9C94-7E38AF6B09DB}" srcOrd="1" destOrd="0" parTransId="{0D7D1503-EA1B-4470-AE63-EFA6DB2BD108}" sibTransId="{80DA2B00-00F0-4BB3-ACD3-38AC9509A8A9}"/>
    <dgm:cxn modelId="{9950B8AB-31A4-4A92-8DFC-855B51C1FBEB}" type="presOf" srcId="{C8FAA61D-E6D8-413B-9137-00AAE588E85A}" destId="{C9A5FC51-9BDE-4D8F-A462-1A319AB53487}" srcOrd="0" destOrd="0" presId="urn:microsoft.com/office/officeart/2005/8/layout/chevron1"/>
    <dgm:cxn modelId="{A267B71E-A7D5-40D1-9E79-7E5A20323967}" type="presOf" srcId="{A9FF8B98-148A-4C3F-8E17-2352CDAEDA96}" destId="{A55A3395-3799-4132-80A0-0D0B7E2C3A1E}" srcOrd="0" destOrd="0" presId="urn:microsoft.com/office/officeart/2005/8/layout/chevron1"/>
    <dgm:cxn modelId="{A50887A9-0D54-491D-9900-EA61F260C7CC}" type="presParOf" srcId="{C9A5FC51-9BDE-4D8F-A462-1A319AB53487}" destId="{B0FE1360-0664-4FF1-A6F9-79B3BF2B130C}" srcOrd="0" destOrd="0" presId="urn:microsoft.com/office/officeart/2005/8/layout/chevron1"/>
    <dgm:cxn modelId="{0A0706E1-AE77-4096-88B5-E2BF49266B40}" type="presParOf" srcId="{C9A5FC51-9BDE-4D8F-A462-1A319AB53487}" destId="{6ACE9894-3764-4B79-9737-1A6F176F313C}" srcOrd="1" destOrd="0" presId="urn:microsoft.com/office/officeart/2005/8/layout/chevron1"/>
    <dgm:cxn modelId="{2055DFB9-814F-40C5-9E8C-46E5B5BBDFCD}" type="presParOf" srcId="{C9A5FC51-9BDE-4D8F-A462-1A319AB53487}" destId="{AEE6AD34-7E0D-41EF-BD70-7C727EC8D259}" srcOrd="2" destOrd="0" presId="urn:microsoft.com/office/officeart/2005/8/layout/chevron1"/>
    <dgm:cxn modelId="{F7FDF7FB-5988-4932-A6A5-CE1A63325FE3}" type="presParOf" srcId="{C9A5FC51-9BDE-4D8F-A462-1A319AB53487}" destId="{D226AE45-F8B3-4E69-BEFD-A45B9B4B28A2}" srcOrd="3" destOrd="0" presId="urn:microsoft.com/office/officeart/2005/8/layout/chevron1"/>
    <dgm:cxn modelId="{F04E5F77-AC6F-4D65-9093-30043492F6A9}" type="presParOf" srcId="{C9A5FC51-9BDE-4D8F-A462-1A319AB53487}" destId="{A55A3395-3799-4132-80A0-0D0B7E2C3A1E}" srcOrd="4" destOrd="0" presId="urn:microsoft.com/office/officeart/2005/8/layout/chevron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70748A-DDC9-4F2A-BD9D-BD12AE169A33}" type="doc">
      <dgm:prSet loTypeId="urn:microsoft.com/office/officeart/2005/8/layout/chevron1" loCatId="process" qsTypeId="urn:microsoft.com/office/officeart/2005/8/quickstyle/simple1" qsCatId="simple" csTypeId="urn:microsoft.com/office/officeart/2005/8/colors/accent2_2" csCatId="accent2" phldr="1"/>
      <dgm:spPr/>
    </dgm:pt>
    <dgm:pt modelId="{4B05FFAB-A25C-455E-B6C7-D0273689E01E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de-DE" sz="1400" dirty="0" smtClean="0"/>
            <a:t>Grundlagen-forschung</a:t>
          </a:r>
          <a:endParaRPr lang="de-DE" sz="1400" dirty="0"/>
        </a:p>
      </dgm:t>
    </dgm:pt>
    <dgm:pt modelId="{7A66A17F-55AE-4C1C-AACA-13133DABFC63}" type="parTrans" cxnId="{8E631E38-6127-4052-9D23-F517D2583377}">
      <dgm:prSet/>
      <dgm:spPr/>
      <dgm:t>
        <a:bodyPr/>
        <a:lstStyle/>
        <a:p>
          <a:endParaRPr lang="de-DE"/>
        </a:p>
      </dgm:t>
    </dgm:pt>
    <dgm:pt modelId="{15B2EEE1-7F2E-4B49-BC08-FE719921DEE6}" type="sibTrans" cxnId="{8E631E38-6127-4052-9D23-F517D2583377}">
      <dgm:prSet/>
      <dgm:spPr/>
      <dgm:t>
        <a:bodyPr/>
        <a:lstStyle/>
        <a:p>
          <a:endParaRPr lang="de-DE"/>
        </a:p>
      </dgm:t>
    </dgm:pt>
    <dgm:pt modelId="{737D5F06-3998-47C0-98D2-5BC83775C0F8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de-DE" sz="1400" dirty="0" smtClean="0"/>
            <a:t>Anwendungs-bezogene Forschung</a:t>
          </a:r>
          <a:endParaRPr lang="de-DE" sz="1400" dirty="0"/>
        </a:p>
      </dgm:t>
    </dgm:pt>
    <dgm:pt modelId="{C1F59202-BB57-49B7-A162-8626808CE41E}" type="parTrans" cxnId="{3E7D04DF-FAE6-4691-824C-EB17C2B652FE}">
      <dgm:prSet/>
      <dgm:spPr/>
      <dgm:t>
        <a:bodyPr/>
        <a:lstStyle/>
        <a:p>
          <a:endParaRPr lang="de-DE"/>
        </a:p>
      </dgm:t>
    </dgm:pt>
    <dgm:pt modelId="{A66660B7-2D52-4D89-8039-57773CAAC356}" type="sibTrans" cxnId="{3E7D04DF-FAE6-4691-824C-EB17C2B652FE}">
      <dgm:prSet/>
      <dgm:spPr/>
      <dgm:t>
        <a:bodyPr/>
        <a:lstStyle/>
        <a:p>
          <a:endParaRPr lang="de-DE"/>
        </a:p>
      </dgm:t>
    </dgm:pt>
    <dgm:pt modelId="{35C917B5-3004-4B4E-9179-76BE404E9B2A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de-DE" sz="1400" dirty="0" smtClean="0"/>
            <a:t>Marktreife</a:t>
          </a:r>
          <a:endParaRPr lang="de-DE" sz="1400" dirty="0"/>
        </a:p>
      </dgm:t>
    </dgm:pt>
    <dgm:pt modelId="{71CD663C-43EF-4FDF-8154-D14B6FD221B2}" type="parTrans" cxnId="{D771F47E-1633-49E0-998A-CAC9DA403EC8}">
      <dgm:prSet/>
      <dgm:spPr/>
      <dgm:t>
        <a:bodyPr/>
        <a:lstStyle/>
        <a:p>
          <a:endParaRPr lang="de-DE"/>
        </a:p>
      </dgm:t>
    </dgm:pt>
    <dgm:pt modelId="{DD09BFD6-3567-4F70-AA95-D01534F2F208}" type="sibTrans" cxnId="{D771F47E-1633-49E0-998A-CAC9DA403EC8}">
      <dgm:prSet/>
      <dgm:spPr/>
      <dgm:t>
        <a:bodyPr/>
        <a:lstStyle/>
        <a:p>
          <a:endParaRPr lang="de-DE"/>
        </a:p>
      </dgm:t>
    </dgm:pt>
    <dgm:pt modelId="{41A9362D-1D2B-4800-A6F7-4AEFD6EEF6DF}">
      <dgm:prSet phldrT="[Text]" custT="1"/>
      <dgm:spPr>
        <a:solidFill>
          <a:schemeClr val="accent2"/>
        </a:solidFill>
      </dgm:spPr>
      <dgm:t>
        <a:bodyPr/>
        <a:lstStyle/>
        <a:p>
          <a:r>
            <a:rPr lang="de-DE" sz="1400" dirty="0" smtClean="0"/>
            <a:t>Produktion</a:t>
          </a:r>
          <a:endParaRPr lang="de-DE" sz="1400" dirty="0"/>
        </a:p>
      </dgm:t>
    </dgm:pt>
    <dgm:pt modelId="{D7238B11-3986-49B3-83BC-E3ABB56DC786}" type="parTrans" cxnId="{F4B99C95-B77E-46E3-AB0F-543FCEDC7020}">
      <dgm:prSet/>
      <dgm:spPr/>
      <dgm:t>
        <a:bodyPr/>
        <a:lstStyle/>
        <a:p>
          <a:endParaRPr lang="de-DE"/>
        </a:p>
      </dgm:t>
    </dgm:pt>
    <dgm:pt modelId="{C2FAC910-E4CC-4CAB-B61F-AA6FF8DCF77F}" type="sibTrans" cxnId="{F4B99C95-B77E-46E3-AB0F-543FCEDC7020}">
      <dgm:prSet/>
      <dgm:spPr/>
      <dgm:t>
        <a:bodyPr/>
        <a:lstStyle/>
        <a:p>
          <a:endParaRPr lang="de-DE"/>
        </a:p>
      </dgm:t>
    </dgm:pt>
    <dgm:pt modelId="{D903B6D7-AC3D-4778-93B2-E135C270611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e-DE" sz="1400" dirty="0" smtClean="0"/>
            <a:t>Vertrieb</a:t>
          </a:r>
          <a:endParaRPr lang="de-DE" sz="1400" dirty="0"/>
        </a:p>
      </dgm:t>
    </dgm:pt>
    <dgm:pt modelId="{4D815811-A0AB-4A73-8A3B-04A2D7398C95}" type="parTrans" cxnId="{2FFA2E14-91D8-4961-B5F0-F37E986F4767}">
      <dgm:prSet/>
      <dgm:spPr/>
      <dgm:t>
        <a:bodyPr/>
        <a:lstStyle/>
        <a:p>
          <a:endParaRPr lang="de-DE"/>
        </a:p>
      </dgm:t>
    </dgm:pt>
    <dgm:pt modelId="{06B88C9B-2C47-48DF-B6D0-917EA9FC38F2}" type="sibTrans" cxnId="{2FFA2E14-91D8-4961-B5F0-F37E986F4767}">
      <dgm:prSet/>
      <dgm:spPr/>
      <dgm:t>
        <a:bodyPr/>
        <a:lstStyle/>
        <a:p>
          <a:endParaRPr lang="de-DE"/>
        </a:p>
      </dgm:t>
    </dgm:pt>
    <dgm:pt modelId="{1BB48C5C-0A1B-456D-9D44-221AEEA1E13A}" type="pres">
      <dgm:prSet presAssocID="{AF70748A-DDC9-4F2A-BD9D-BD12AE169A33}" presName="Name0" presStyleCnt="0">
        <dgm:presLayoutVars>
          <dgm:dir/>
          <dgm:animLvl val="lvl"/>
          <dgm:resizeHandles val="exact"/>
        </dgm:presLayoutVars>
      </dgm:prSet>
      <dgm:spPr/>
    </dgm:pt>
    <dgm:pt modelId="{3FB728B4-29A8-40FD-AE81-A2B7C98CB8CD}" type="pres">
      <dgm:prSet presAssocID="{4B05FFAB-A25C-455E-B6C7-D0273689E01E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C07AC07-D29E-4C9F-9FC2-5A1D11B33609}" type="pres">
      <dgm:prSet presAssocID="{15B2EEE1-7F2E-4B49-BC08-FE719921DEE6}" presName="parTxOnlySpace" presStyleCnt="0"/>
      <dgm:spPr/>
    </dgm:pt>
    <dgm:pt modelId="{EFEA5448-34D1-4905-9D93-6DF5A664BC32}" type="pres">
      <dgm:prSet presAssocID="{737D5F06-3998-47C0-98D2-5BC83775C0F8}" presName="parTxOnly" presStyleLbl="node1" presStyleIdx="1" presStyleCnt="5" custScaleX="1173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9AE8D7A-DBCF-4F99-A896-887E7C7102A6}" type="pres">
      <dgm:prSet presAssocID="{A66660B7-2D52-4D89-8039-57773CAAC356}" presName="parTxOnlySpace" presStyleCnt="0"/>
      <dgm:spPr/>
    </dgm:pt>
    <dgm:pt modelId="{BF72A8E7-6DB5-4423-9DA4-9580F06C4276}" type="pres">
      <dgm:prSet presAssocID="{35C917B5-3004-4B4E-9179-76BE404E9B2A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73F1862-FA6A-466D-8D05-7B8A805D480E}" type="pres">
      <dgm:prSet presAssocID="{DD09BFD6-3567-4F70-AA95-D01534F2F208}" presName="parTxOnlySpace" presStyleCnt="0"/>
      <dgm:spPr/>
    </dgm:pt>
    <dgm:pt modelId="{4AD3BFA3-D29A-47D1-BA1D-02067FDA27A9}" type="pres">
      <dgm:prSet presAssocID="{41A9362D-1D2B-4800-A6F7-4AEFD6EEF6DF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23385F0-410C-4EE5-AF37-EFFEDB398F83}" type="pres">
      <dgm:prSet presAssocID="{C2FAC910-E4CC-4CAB-B61F-AA6FF8DCF77F}" presName="parTxOnlySpace" presStyleCnt="0"/>
      <dgm:spPr/>
    </dgm:pt>
    <dgm:pt modelId="{DE7DB4B7-B9D0-4C56-BDC4-E995A6F496C2}" type="pres">
      <dgm:prSet presAssocID="{D903B6D7-AC3D-4778-93B2-E135C2706112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4B99C95-B77E-46E3-AB0F-543FCEDC7020}" srcId="{AF70748A-DDC9-4F2A-BD9D-BD12AE169A33}" destId="{41A9362D-1D2B-4800-A6F7-4AEFD6EEF6DF}" srcOrd="3" destOrd="0" parTransId="{D7238B11-3986-49B3-83BC-E3ABB56DC786}" sibTransId="{C2FAC910-E4CC-4CAB-B61F-AA6FF8DCF77F}"/>
    <dgm:cxn modelId="{3E7D04DF-FAE6-4691-824C-EB17C2B652FE}" srcId="{AF70748A-DDC9-4F2A-BD9D-BD12AE169A33}" destId="{737D5F06-3998-47C0-98D2-5BC83775C0F8}" srcOrd="1" destOrd="0" parTransId="{C1F59202-BB57-49B7-A162-8626808CE41E}" sibTransId="{A66660B7-2D52-4D89-8039-57773CAAC356}"/>
    <dgm:cxn modelId="{D771F47E-1633-49E0-998A-CAC9DA403EC8}" srcId="{AF70748A-DDC9-4F2A-BD9D-BD12AE169A33}" destId="{35C917B5-3004-4B4E-9179-76BE404E9B2A}" srcOrd="2" destOrd="0" parTransId="{71CD663C-43EF-4FDF-8154-D14B6FD221B2}" sibTransId="{DD09BFD6-3567-4F70-AA95-D01534F2F208}"/>
    <dgm:cxn modelId="{97AEEADB-E511-4763-96DE-5647C8F7D6A0}" type="presOf" srcId="{D903B6D7-AC3D-4778-93B2-E135C2706112}" destId="{DE7DB4B7-B9D0-4C56-BDC4-E995A6F496C2}" srcOrd="0" destOrd="0" presId="urn:microsoft.com/office/officeart/2005/8/layout/chevron1"/>
    <dgm:cxn modelId="{F818D760-2A1E-442C-9782-C4ACACC436B2}" type="presOf" srcId="{41A9362D-1D2B-4800-A6F7-4AEFD6EEF6DF}" destId="{4AD3BFA3-D29A-47D1-BA1D-02067FDA27A9}" srcOrd="0" destOrd="0" presId="urn:microsoft.com/office/officeart/2005/8/layout/chevron1"/>
    <dgm:cxn modelId="{BB6A1797-5E98-4C3D-82E8-C4A474D77387}" type="presOf" srcId="{4B05FFAB-A25C-455E-B6C7-D0273689E01E}" destId="{3FB728B4-29A8-40FD-AE81-A2B7C98CB8CD}" srcOrd="0" destOrd="0" presId="urn:microsoft.com/office/officeart/2005/8/layout/chevron1"/>
    <dgm:cxn modelId="{8E631E38-6127-4052-9D23-F517D2583377}" srcId="{AF70748A-DDC9-4F2A-BD9D-BD12AE169A33}" destId="{4B05FFAB-A25C-455E-B6C7-D0273689E01E}" srcOrd="0" destOrd="0" parTransId="{7A66A17F-55AE-4C1C-AACA-13133DABFC63}" sibTransId="{15B2EEE1-7F2E-4B49-BC08-FE719921DEE6}"/>
    <dgm:cxn modelId="{A1139D8C-3AFF-45F1-BBCF-E47AEC5787C0}" type="presOf" srcId="{35C917B5-3004-4B4E-9179-76BE404E9B2A}" destId="{BF72A8E7-6DB5-4423-9DA4-9580F06C4276}" srcOrd="0" destOrd="0" presId="urn:microsoft.com/office/officeart/2005/8/layout/chevron1"/>
    <dgm:cxn modelId="{2FFA2E14-91D8-4961-B5F0-F37E986F4767}" srcId="{AF70748A-DDC9-4F2A-BD9D-BD12AE169A33}" destId="{D903B6D7-AC3D-4778-93B2-E135C2706112}" srcOrd="4" destOrd="0" parTransId="{4D815811-A0AB-4A73-8A3B-04A2D7398C95}" sibTransId="{06B88C9B-2C47-48DF-B6D0-917EA9FC38F2}"/>
    <dgm:cxn modelId="{B80EB055-72DB-4C1F-9687-07C8B199C5AA}" type="presOf" srcId="{737D5F06-3998-47C0-98D2-5BC83775C0F8}" destId="{EFEA5448-34D1-4905-9D93-6DF5A664BC32}" srcOrd="0" destOrd="0" presId="urn:microsoft.com/office/officeart/2005/8/layout/chevron1"/>
    <dgm:cxn modelId="{248445EF-09E3-41D8-B754-C9B0EAA55FE1}" type="presOf" srcId="{AF70748A-DDC9-4F2A-BD9D-BD12AE169A33}" destId="{1BB48C5C-0A1B-456D-9D44-221AEEA1E13A}" srcOrd="0" destOrd="0" presId="urn:microsoft.com/office/officeart/2005/8/layout/chevron1"/>
    <dgm:cxn modelId="{FCAA897D-9169-4070-8BFA-1644F9E58290}" type="presParOf" srcId="{1BB48C5C-0A1B-456D-9D44-221AEEA1E13A}" destId="{3FB728B4-29A8-40FD-AE81-A2B7C98CB8CD}" srcOrd="0" destOrd="0" presId="urn:microsoft.com/office/officeart/2005/8/layout/chevron1"/>
    <dgm:cxn modelId="{A5EAFB84-9B56-4B27-8C93-16B07C5C8451}" type="presParOf" srcId="{1BB48C5C-0A1B-456D-9D44-221AEEA1E13A}" destId="{2C07AC07-D29E-4C9F-9FC2-5A1D11B33609}" srcOrd="1" destOrd="0" presId="urn:microsoft.com/office/officeart/2005/8/layout/chevron1"/>
    <dgm:cxn modelId="{9A80B650-F7C3-4F41-9752-40139EDCAF37}" type="presParOf" srcId="{1BB48C5C-0A1B-456D-9D44-221AEEA1E13A}" destId="{EFEA5448-34D1-4905-9D93-6DF5A664BC32}" srcOrd="2" destOrd="0" presId="urn:microsoft.com/office/officeart/2005/8/layout/chevron1"/>
    <dgm:cxn modelId="{1B7DFDD5-B912-4D72-8F60-418FAC39EFFB}" type="presParOf" srcId="{1BB48C5C-0A1B-456D-9D44-221AEEA1E13A}" destId="{D9AE8D7A-DBCF-4F99-A896-887E7C7102A6}" srcOrd="3" destOrd="0" presId="urn:microsoft.com/office/officeart/2005/8/layout/chevron1"/>
    <dgm:cxn modelId="{0C078CF7-3D76-47C4-BB8B-BEF57975BB55}" type="presParOf" srcId="{1BB48C5C-0A1B-456D-9D44-221AEEA1E13A}" destId="{BF72A8E7-6DB5-4423-9DA4-9580F06C4276}" srcOrd="4" destOrd="0" presId="urn:microsoft.com/office/officeart/2005/8/layout/chevron1"/>
    <dgm:cxn modelId="{EA617DC4-4356-498D-91E1-1CD62F50030E}" type="presParOf" srcId="{1BB48C5C-0A1B-456D-9D44-221AEEA1E13A}" destId="{C73F1862-FA6A-466D-8D05-7B8A805D480E}" srcOrd="5" destOrd="0" presId="urn:microsoft.com/office/officeart/2005/8/layout/chevron1"/>
    <dgm:cxn modelId="{4EFAE926-5002-4C59-A104-3076B48E84B9}" type="presParOf" srcId="{1BB48C5C-0A1B-456D-9D44-221AEEA1E13A}" destId="{4AD3BFA3-D29A-47D1-BA1D-02067FDA27A9}" srcOrd="6" destOrd="0" presId="urn:microsoft.com/office/officeart/2005/8/layout/chevron1"/>
    <dgm:cxn modelId="{2F0D700C-4A78-4F3A-B9AD-F5198E4CC4BC}" type="presParOf" srcId="{1BB48C5C-0A1B-456D-9D44-221AEEA1E13A}" destId="{623385F0-410C-4EE5-AF37-EFFEDB398F83}" srcOrd="7" destOrd="0" presId="urn:microsoft.com/office/officeart/2005/8/layout/chevron1"/>
    <dgm:cxn modelId="{2E568DAD-8EDB-444B-BB8B-D8E8E96AA33E}" type="presParOf" srcId="{1BB48C5C-0A1B-456D-9D44-221AEEA1E13A}" destId="{DE7DB4B7-B9D0-4C56-BDC4-E995A6F496C2}" srcOrd="8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E1360-0664-4FF1-A6F9-79B3BF2B130C}">
      <dsp:nvSpPr>
        <dsp:cNvPr id="0" name=""/>
        <dsp:cNvSpPr/>
      </dsp:nvSpPr>
      <dsp:spPr>
        <a:xfrm>
          <a:off x="1862" y="96069"/>
          <a:ext cx="2268790" cy="907516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Grundlagen-forschung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455620" y="96069"/>
        <a:ext cx="1361274" cy="907516"/>
      </dsp:txXfrm>
    </dsp:sp>
    <dsp:sp modelId="{AEE6AD34-7E0D-41EF-BD70-7C727EC8D259}">
      <dsp:nvSpPr>
        <dsp:cNvPr id="0" name=""/>
        <dsp:cNvSpPr/>
      </dsp:nvSpPr>
      <dsp:spPr>
        <a:xfrm>
          <a:off x="2043773" y="96069"/>
          <a:ext cx="2268790" cy="907516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Anwendungs-bezogene Forschung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2497531" y="96069"/>
        <a:ext cx="1361274" cy="907516"/>
      </dsp:txXfrm>
    </dsp:sp>
    <dsp:sp modelId="{A55A3395-3799-4132-80A0-0D0B7E2C3A1E}">
      <dsp:nvSpPr>
        <dsp:cNvPr id="0" name=""/>
        <dsp:cNvSpPr/>
      </dsp:nvSpPr>
      <dsp:spPr>
        <a:xfrm>
          <a:off x="4085684" y="96069"/>
          <a:ext cx="2268790" cy="907516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Marktreife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4539442" y="96069"/>
        <a:ext cx="1361274" cy="907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728B4-29A8-40FD-AE81-A2B7C98CB8CD}">
      <dsp:nvSpPr>
        <dsp:cNvPr id="0" name=""/>
        <dsp:cNvSpPr/>
      </dsp:nvSpPr>
      <dsp:spPr>
        <a:xfrm>
          <a:off x="355" y="0"/>
          <a:ext cx="1764793" cy="629446"/>
        </a:xfrm>
        <a:prstGeom prst="chevron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Grundlagen-forschung</a:t>
          </a:r>
          <a:endParaRPr lang="de-DE" sz="1400" kern="1200" dirty="0"/>
        </a:p>
      </dsp:txBody>
      <dsp:txXfrm>
        <a:off x="315078" y="0"/>
        <a:ext cx="1135347" cy="629446"/>
      </dsp:txXfrm>
    </dsp:sp>
    <dsp:sp modelId="{EFEA5448-34D1-4905-9D93-6DF5A664BC32}">
      <dsp:nvSpPr>
        <dsp:cNvPr id="0" name=""/>
        <dsp:cNvSpPr/>
      </dsp:nvSpPr>
      <dsp:spPr>
        <a:xfrm>
          <a:off x="1588669" y="0"/>
          <a:ext cx="2070967" cy="629446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Anwendungs-bezogene Forschung</a:t>
          </a:r>
          <a:endParaRPr lang="de-DE" sz="1400" kern="1200" dirty="0"/>
        </a:p>
      </dsp:txBody>
      <dsp:txXfrm>
        <a:off x="1903392" y="0"/>
        <a:ext cx="1441521" cy="629446"/>
      </dsp:txXfrm>
    </dsp:sp>
    <dsp:sp modelId="{BF72A8E7-6DB5-4423-9DA4-9580F06C4276}">
      <dsp:nvSpPr>
        <dsp:cNvPr id="0" name=""/>
        <dsp:cNvSpPr/>
      </dsp:nvSpPr>
      <dsp:spPr>
        <a:xfrm>
          <a:off x="3483158" y="0"/>
          <a:ext cx="1764793" cy="629446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Marktreife</a:t>
          </a:r>
          <a:endParaRPr lang="de-DE" sz="1400" kern="1200" dirty="0"/>
        </a:p>
      </dsp:txBody>
      <dsp:txXfrm>
        <a:off x="3797881" y="0"/>
        <a:ext cx="1135347" cy="629446"/>
      </dsp:txXfrm>
    </dsp:sp>
    <dsp:sp modelId="{4AD3BFA3-D29A-47D1-BA1D-02067FDA27A9}">
      <dsp:nvSpPr>
        <dsp:cNvPr id="0" name=""/>
        <dsp:cNvSpPr/>
      </dsp:nvSpPr>
      <dsp:spPr>
        <a:xfrm>
          <a:off x="5071472" y="0"/>
          <a:ext cx="1764793" cy="629446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Produktion</a:t>
          </a:r>
          <a:endParaRPr lang="de-DE" sz="1400" kern="1200" dirty="0"/>
        </a:p>
      </dsp:txBody>
      <dsp:txXfrm>
        <a:off x="5386195" y="0"/>
        <a:ext cx="1135347" cy="629446"/>
      </dsp:txXfrm>
    </dsp:sp>
    <dsp:sp modelId="{DE7DB4B7-B9D0-4C56-BDC4-E995A6F496C2}">
      <dsp:nvSpPr>
        <dsp:cNvPr id="0" name=""/>
        <dsp:cNvSpPr/>
      </dsp:nvSpPr>
      <dsp:spPr>
        <a:xfrm>
          <a:off x="6659786" y="0"/>
          <a:ext cx="1764793" cy="629446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Vertrieb</a:t>
          </a:r>
          <a:endParaRPr lang="de-DE" sz="1400" kern="1200" dirty="0"/>
        </a:p>
      </dsp:txBody>
      <dsp:txXfrm>
        <a:off x="6974509" y="0"/>
        <a:ext cx="1135347" cy="629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882BABB-1343-4160-A1BE-0122A190C4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15D0A23-74EE-445F-A5C0-5585BE209B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AB8B428-8B4C-4789-BAA6-72C9017AF6EA}" type="datetimeFigureOut">
              <a:rPr lang="de-DE"/>
              <a:pPr>
                <a:defRPr/>
              </a:pPr>
              <a:t>19.02.2018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E123BD5-9D59-48F8-8DFC-8CA38D5D53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F0E31F-5A84-4103-8360-6AF34E092E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E206E9-E039-447A-AF9F-226C46AC014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43542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CF320186-0426-4243-831E-52F17E1A860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B95AD0CB-66D1-499F-B65D-6359BF3992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3458F60-9EE5-47EE-9D8C-48946402384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52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92C86786-2A3D-43E7-8BD7-F2DA7629161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05350"/>
            <a:ext cx="55054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046CF08E-E6AE-4E5B-B02D-17941344AE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1794AB35-C1F9-40D6-AA10-47B2D7A00B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409113"/>
            <a:ext cx="29829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69611E5-729A-4DB7-95A3-886F0E29A0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86283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03698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2498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58987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6111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36341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9596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19422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399208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180542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467416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646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9611E5-729A-4DB7-95A3-886F0E29A0A3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806477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80724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275687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69715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41770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859555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67730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07904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49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513080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50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95652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51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700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667107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9611E5-729A-4DB7-95A3-886F0E29A0A3}" type="slidenum">
              <a:rPr lang="de-DE" altLang="de-DE" smtClean="0"/>
              <a:pPr>
                <a:defRPr/>
              </a:pPr>
              <a:t>52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313276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>
            <a:extLst>
              <a:ext uri="{FF2B5EF4-FFF2-40B4-BE49-F238E27FC236}">
                <a16:creationId xmlns:a16="http://schemas.microsoft.com/office/drawing/2014/main" id="{9B62B4E5-0F23-44FA-85E2-8653F45B16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izenplatzhalter 2">
            <a:extLst>
              <a:ext uri="{FF2B5EF4-FFF2-40B4-BE49-F238E27FC236}">
                <a16:creationId xmlns:a16="http://schemas.microsoft.com/office/drawing/2014/main" id="{6AE9694D-DE75-4709-B5AE-1EA30FE6B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51204" name="Foliennummernplatzhalter 3">
            <a:extLst>
              <a:ext uri="{FF2B5EF4-FFF2-40B4-BE49-F238E27FC236}">
                <a16:creationId xmlns:a16="http://schemas.microsoft.com/office/drawing/2014/main" id="{FE51B5E2-7F29-47DF-9DC7-22FC104C8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FAFCA9-DC42-4F6A-9ED7-EEDE00468485}" type="slidenum">
              <a:rPr lang="de-DE" altLang="de-DE" smtClean="0"/>
              <a:pPr/>
              <a:t>53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176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17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30415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9611E5-729A-4DB7-95A3-886F0E29A0A3}" type="slidenum">
              <a:rPr lang="de-DE" altLang="de-DE" smtClean="0"/>
              <a:pPr>
                <a:defRPr/>
              </a:pPr>
              <a:t>26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82037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27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83689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28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43395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29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50003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>
            <a:extLst>
              <a:ext uri="{FF2B5EF4-FFF2-40B4-BE49-F238E27FC236}">
                <a16:creationId xmlns:a16="http://schemas.microsoft.com/office/drawing/2014/main" id="{A743383F-EDA1-41DE-AB14-1E96F0483F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>
            <a:extLst>
              <a:ext uri="{FF2B5EF4-FFF2-40B4-BE49-F238E27FC236}">
                <a16:creationId xmlns:a16="http://schemas.microsoft.com/office/drawing/2014/main" id="{F10307B3-14C7-49EE-9858-1481BE423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  <p:sp>
        <p:nvSpPr>
          <p:cNvPr id="47108" name="Foliennummernplatzhalter 3">
            <a:extLst>
              <a:ext uri="{FF2B5EF4-FFF2-40B4-BE49-F238E27FC236}">
                <a16:creationId xmlns:a16="http://schemas.microsoft.com/office/drawing/2014/main" id="{40754958-B3E6-4F6A-AE38-7544235DC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CB72980-644B-4C90-AD10-CD7CB3F1990E}" type="slidenum">
              <a:rPr lang="de-DE" altLang="de-DE" smtClean="0"/>
              <a:pPr/>
              <a:t>30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2144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D8D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93E04D3-E9A2-469B-B97C-62541518728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00113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de-DE"/>
          </a:p>
        </p:txBody>
      </p:sp>
      <p:pic>
        <p:nvPicPr>
          <p:cNvPr id="5" name="Picture 8" descr="Unilogo Sublogo">
            <a:extLst>
              <a:ext uri="{FF2B5EF4-FFF2-40B4-BE49-F238E27FC236}">
                <a16:creationId xmlns:a16="http://schemas.microsoft.com/office/drawing/2014/main" id="{162ABD87-B8BA-46DF-BD5C-7A407E91F0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25"/>
          <a:stretch>
            <a:fillRect/>
          </a:stretch>
        </p:blipFill>
        <p:spPr bwMode="auto">
          <a:xfrm>
            <a:off x="0" y="431800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1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38275" y="2349500"/>
            <a:ext cx="2185988" cy="396875"/>
          </a:xfrm>
          <a:ln algn="ctr"/>
        </p:spPr>
        <p:txBody>
          <a:bodyPr wrap="none">
            <a:spAutoFit/>
          </a:bodyPr>
          <a:lstStyle>
            <a:lvl1pPr marL="0" indent="0">
              <a:spcBef>
                <a:spcPct val="0"/>
              </a:spcBef>
              <a:buFontTx/>
              <a:buNone/>
              <a:defRPr sz="2000"/>
            </a:lvl1pPr>
          </a:lstStyle>
          <a:p>
            <a:r>
              <a:rPr lang="de-DE"/>
              <a:t>Ab hier Text 20 pt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1438275" y="1619250"/>
            <a:ext cx="4521200" cy="519113"/>
          </a:xfrm>
        </p:spPr>
        <p:txBody>
          <a:bodyPr anchor="t"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Dies ist eine Headline 36 pt</a:t>
            </a:r>
          </a:p>
        </p:txBody>
      </p:sp>
    </p:spTree>
    <p:extLst>
      <p:ext uri="{BB962C8B-B14F-4D97-AF65-F5344CB8AC3E}">
        <p14:creationId xmlns:p14="http://schemas.microsoft.com/office/powerpoint/2010/main" val="604039918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2033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900863" y="833438"/>
            <a:ext cx="1820862" cy="52927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438275" y="833438"/>
            <a:ext cx="5310188" cy="52927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63857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8601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4264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38275" y="1600200"/>
            <a:ext cx="3565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56200" y="1600200"/>
            <a:ext cx="3565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4996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42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3501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044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0263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2411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>
            <a:extLst>
              <a:ext uri="{FF2B5EF4-FFF2-40B4-BE49-F238E27FC236}">
                <a16:creationId xmlns:a16="http://schemas.microsoft.com/office/drawing/2014/main" id="{D07FA97F-1B4C-45E9-B5BE-203EBE58C8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8275" y="833438"/>
            <a:ext cx="5619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Dies ist eine Headline 36pt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487D357-DB4F-4782-8D26-8D9D69313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8275" y="1600200"/>
            <a:ext cx="7283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pic>
        <p:nvPicPr>
          <p:cNvPr id="1028" name="Picture 12" descr="uniwü4c">
            <a:extLst>
              <a:ext uri="{FF2B5EF4-FFF2-40B4-BE49-F238E27FC236}">
                <a16:creationId xmlns:a16="http://schemas.microsoft.com/office/drawing/2014/main" id="{7EA779D0-C149-400E-987F-CD98C05E2C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800"/>
            <a:ext cx="133191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96" r:id="rId1"/>
    <p:sldLayoutId id="2147484586" r:id="rId2"/>
    <p:sldLayoutId id="2147484587" r:id="rId3"/>
    <p:sldLayoutId id="2147484588" r:id="rId4"/>
    <p:sldLayoutId id="2147484589" r:id="rId5"/>
    <p:sldLayoutId id="2147484590" r:id="rId6"/>
    <p:sldLayoutId id="2147484591" r:id="rId7"/>
    <p:sldLayoutId id="2147484592" r:id="rId8"/>
    <p:sldLayoutId id="2147484593" r:id="rId9"/>
    <p:sldLayoutId id="2147484594" r:id="rId10"/>
    <p:sldLayoutId id="21474845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hteck 2">
            <a:extLst>
              <a:ext uri="{FF2B5EF4-FFF2-40B4-BE49-F238E27FC236}">
                <a16:creationId xmlns:a16="http://schemas.microsoft.com/office/drawing/2014/main" id="{7E537CE1-82C5-45B0-827E-558F8ABA0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7" y="1902311"/>
            <a:ext cx="856932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FontTx/>
              <a:buNone/>
              <a:defRPr/>
            </a:pPr>
            <a:endParaRPr lang="de-DE" altLang="de-DE" sz="12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buFontTx/>
              <a:buNone/>
              <a:defRPr/>
            </a:pPr>
            <a:r>
              <a:rPr lang="de-DE" b="1" dirty="0"/>
              <a:t>Kooperationen im Bereich von </a:t>
            </a:r>
            <a:endParaRPr lang="de-DE" b="1" dirty="0" smtClean="0"/>
          </a:p>
          <a:p>
            <a:pPr algn="ctr">
              <a:spcBef>
                <a:spcPts val="600"/>
              </a:spcBef>
              <a:buFontTx/>
              <a:buNone/>
              <a:defRPr/>
            </a:pPr>
            <a:r>
              <a:rPr lang="de-DE" b="1" dirty="0" smtClean="0"/>
              <a:t>Forschung </a:t>
            </a:r>
            <a:r>
              <a:rPr lang="de-DE" b="1" dirty="0"/>
              <a:t>&amp; Entwicklung – </a:t>
            </a:r>
            <a:endParaRPr lang="de-DE" b="1" dirty="0" smtClean="0"/>
          </a:p>
          <a:p>
            <a:pPr algn="ctr">
              <a:spcBef>
                <a:spcPts val="600"/>
              </a:spcBef>
              <a:buFontTx/>
              <a:buNone/>
              <a:defRPr/>
            </a:pPr>
            <a:r>
              <a:rPr lang="de-DE" b="1" dirty="0" smtClean="0"/>
              <a:t>Welche </a:t>
            </a:r>
            <a:r>
              <a:rPr lang="de-DE" b="1" dirty="0"/>
              <a:t>Grenzen setzt das Kartellrecht?</a:t>
            </a:r>
          </a:p>
          <a:p>
            <a:pPr>
              <a:spcBef>
                <a:spcPts val="600"/>
              </a:spcBef>
              <a:buFontTx/>
              <a:buNone/>
              <a:defRPr/>
            </a:pPr>
            <a:endParaRPr lang="en-US" altLang="de-DE" sz="12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123" name="Textfeld 1">
            <a:extLst>
              <a:ext uri="{FF2B5EF4-FFF2-40B4-BE49-F238E27FC236}">
                <a16:creationId xmlns:a16="http://schemas.microsoft.com/office/drawing/2014/main" id="{7D8730EE-8D0F-4A43-B113-3E5F623A3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675" y="5522913"/>
            <a:ext cx="51625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600" dirty="0"/>
              <a:t>Prof. Dr. Florian Bien, Maître en Droit (Aix-Marseille III)</a:t>
            </a:r>
          </a:p>
        </p:txBody>
      </p:sp>
      <p:sp>
        <p:nvSpPr>
          <p:cNvPr id="5124" name="Textfeld 3">
            <a:extLst>
              <a:ext uri="{FF2B5EF4-FFF2-40B4-BE49-F238E27FC236}">
                <a16:creationId xmlns:a16="http://schemas.microsoft.com/office/drawing/2014/main" id="{DE01F55A-9764-49DB-B1BE-5FAFA2FD1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4509120"/>
            <a:ext cx="78488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de-DE" altLang="de-DE" sz="1800" i="1" dirty="0"/>
              <a:t>Expertenforum Automotiv </a:t>
            </a:r>
            <a:r>
              <a:rPr lang="de-DE" altLang="de-DE" sz="1800" i="1" dirty="0" smtClean="0"/>
              <a:t>Recht (EAR</a:t>
            </a:r>
            <a:r>
              <a:rPr lang="de-DE" altLang="de-DE" sz="1800" i="1" dirty="0"/>
              <a:t>) ◦ </a:t>
            </a:r>
            <a:r>
              <a:rPr lang="de-DE" altLang="de-DE" sz="1800" i="1" dirty="0" smtClean="0"/>
              <a:t>wettbewerbszentrale </a:t>
            </a:r>
            <a:r>
              <a:rPr lang="de-DE" altLang="de-DE" sz="1800" i="1" dirty="0"/>
              <a:t>Frankfurt  ◦  </a:t>
            </a:r>
            <a:r>
              <a:rPr lang="de-DE" altLang="de-DE" sz="1800" i="1" dirty="0" smtClean="0"/>
              <a:t>20</a:t>
            </a:r>
            <a:r>
              <a:rPr lang="de-DE" altLang="de-DE" sz="1800" i="1" dirty="0"/>
              <a:t>. Februar 2018 </a:t>
            </a:r>
          </a:p>
        </p:txBody>
      </p:sp>
      <p:pic>
        <p:nvPicPr>
          <p:cNvPr id="5125" name="Picture 2" descr="https://encrypted-tbn0.gstatic.com/images?q=tbn:ANd9GcQ6jnjBMME2l7dyJpMRFj4Ltq4An-ioQtjPiV4zTuRavay0ThgZYw">
            <a:extLst>
              <a:ext uri="{FF2B5EF4-FFF2-40B4-BE49-F238E27FC236}">
                <a16:creationId xmlns:a16="http://schemas.microsoft.com/office/drawing/2014/main" id="{D904CD15-ACFE-47DA-949B-10120355E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388" y="188913"/>
            <a:ext cx="2600325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/>
              <a:t>4</a:t>
            </a:r>
            <a:r>
              <a:rPr lang="de-DE" altLang="de-DE" sz="1800" b="1" dirty="0" smtClean="0"/>
              <a:t>. </a:t>
            </a:r>
            <a:r>
              <a:rPr lang="de-DE" altLang="de-DE" sz="1800" b="1" dirty="0"/>
              <a:t>Rechtlicher Rahmen (</a:t>
            </a:r>
            <a:r>
              <a:rPr lang="de-DE" altLang="de-DE" sz="1800" b="1" dirty="0" smtClean="0"/>
              <a:t>IV)</a:t>
            </a:r>
            <a:endParaRPr lang="de-DE" altLang="de-DE" sz="1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A8A861-EDD3-4A5E-B8C7-8E3233603D4A}"/>
              </a:ext>
            </a:extLst>
          </p:cNvPr>
          <p:cNvSpPr txBox="1"/>
          <p:nvPr/>
        </p:nvSpPr>
        <p:spPr>
          <a:xfrm>
            <a:off x="395288" y="1920320"/>
            <a:ext cx="85772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Freistellungsmöglichkeiten</a:t>
            </a:r>
            <a:r>
              <a:rPr lang="de-DE" dirty="0"/>
              <a:t>:</a:t>
            </a: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Gruppenfreistellungsverordnungen</a:t>
            </a:r>
            <a:r>
              <a:rPr lang="de-DE" dirty="0"/>
              <a:t>, insbesondere </a:t>
            </a:r>
            <a:r>
              <a:rPr lang="de-DE" dirty="0" smtClean="0"/>
              <a:t>F&amp;E-GVO 1217/2010</a:t>
            </a:r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Einzelfreistellung (Art</a:t>
            </a:r>
            <a:r>
              <a:rPr lang="de-DE" dirty="0"/>
              <a:t>. 101 Abs. 3 AEUV, § 2 </a:t>
            </a:r>
            <a:r>
              <a:rPr lang="de-DE" dirty="0" smtClean="0"/>
              <a:t>GWB)</a:t>
            </a:r>
          </a:p>
          <a:p>
            <a:endParaRPr lang="de-DE" dirty="0" smtClean="0"/>
          </a:p>
          <a:p>
            <a:r>
              <a:rPr lang="de-DE" dirty="0" smtClean="0"/>
              <a:t>Beachte zudem die sog. Horizontalleitlinien (Horizontal-LL) der Kommission (</a:t>
            </a:r>
            <a:r>
              <a:rPr lang="de-DE" dirty="0"/>
              <a:t>2011/C 11/01</a:t>
            </a:r>
            <a:r>
              <a:rPr lang="de-DE" dirty="0" smtClean="0"/>
              <a:t>)!</a:t>
            </a:r>
            <a:endParaRPr lang="de-DE" dirty="0"/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69412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  <p:sp>
        <p:nvSpPr>
          <p:cNvPr id="46083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2093367"/>
            <a:ext cx="866455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smtClean="0"/>
              <a:t>II. </a:t>
            </a:r>
            <a:r>
              <a:rPr lang="en-US" altLang="de-DE" sz="3400" dirty="0" err="1" smtClean="0"/>
              <a:t>Vor</a:t>
            </a:r>
            <a:r>
              <a:rPr lang="en-US" altLang="de-DE" sz="3400" dirty="0" smtClean="0"/>
              <a:t>- und </a:t>
            </a:r>
            <a:r>
              <a:rPr lang="en-US" altLang="de-DE" sz="3400" dirty="0" err="1" smtClean="0"/>
              <a:t>Nachteile</a:t>
            </a:r>
            <a:r>
              <a:rPr lang="en-US" altLang="de-DE" sz="3400" dirty="0" smtClean="0"/>
              <a:t> von F&amp;E-</a:t>
            </a:r>
            <a:r>
              <a:rPr lang="en-US" altLang="de-DE" sz="3400" dirty="0" err="1" smtClean="0"/>
              <a:t>Kooperation</a:t>
            </a:r>
            <a:r>
              <a:rPr lang="en-US" altLang="de-DE" sz="3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69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1</a:t>
            </a:r>
            <a:r>
              <a:rPr lang="de-DE" altLang="de-DE" sz="1800" b="1" dirty="0" smtClean="0"/>
              <a:t>. </a:t>
            </a:r>
            <a:r>
              <a:rPr lang="de-DE" altLang="de-DE" sz="1800" b="1" dirty="0"/>
              <a:t>Grundsätzlich positive Auswirkungen von </a:t>
            </a:r>
            <a:r>
              <a:rPr lang="de-DE" altLang="de-DE" sz="1800" b="1" dirty="0" smtClean="0"/>
              <a:t>gemeinsamer F&amp;E (I):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dirty="0"/>
              <a:t>Erwägungsgrund 10 der F&amp;E-GVO: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Die aus einer „verstärkten und wirksameren Forschungs- und Entwicklungstätigkeit erwachsenden Vorteile kommen den Verbrauchern in Form </a:t>
            </a:r>
            <a:r>
              <a:rPr lang="de-DE" b="1" dirty="0"/>
              <a:t>neuer oder verbesserter Waren oder Dienstleistungen</a:t>
            </a:r>
            <a:r>
              <a:rPr lang="de-DE" dirty="0"/>
              <a:t>, in Form einer </a:t>
            </a:r>
            <a:r>
              <a:rPr lang="de-DE" b="1" dirty="0"/>
              <a:t>schnelleren Markteinführung </a:t>
            </a:r>
            <a:r>
              <a:rPr lang="de-DE" dirty="0"/>
              <a:t>dieser Waren oder Dienstleistungen oder in Form </a:t>
            </a:r>
            <a:r>
              <a:rPr lang="de-DE" b="1" dirty="0"/>
              <a:t>niedrigerer Preise </a:t>
            </a:r>
            <a:r>
              <a:rPr lang="de-DE" dirty="0"/>
              <a:t>infolge des Einsatzes neuer oder verbesserter Technologien oder Verfahren zugute.“</a:t>
            </a:r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64136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2</a:t>
            </a:r>
            <a:r>
              <a:rPr lang="de-DE" altLang="de-DE" sz="1800" b="1" dirty="0" smtClean="0"/>
              <a:t>. </a:t>
            </a:r>
            <a:r>
              <a:rPr lang="de-DE" altLang="de-DE" sz="1800" b="1" dirty="0"/>
              <a:t>Grundsätzlich positive Auswirkungen von </a:t>
            </a:r>
            <a:r>
              <a:rPr lang="de-DE" altLang="de-DE" sz="1800" b="1" dirty="0" smtClean="0"/>
              <a:t>gemeinsamer F&amp;E (II):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b="1" dirty="0" smtClean="0"/>
              <a:t>Mögliche Vorteile im Einzelnen: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Kostensenkungen 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Befruchtung </a:t>
            </a:r>
            <a:r>
              <a:rPr lang="de-DE" dirty="0"/>
              <a:t>mit Ideen und Erfahrungen </a:t>
            </a:r>
            <a:endParaRPr lang="de-DE" dirty="0" smtClean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Erhöhte </a:t>
            </a:r>
            <a:r>
              <a:rPr lang="de-DE" dirty="0"/>
              <a:t>Innovationskraft durch Zusammenführen </a:t>
            </a:r>
            <a:r>
              <a:rPr lang="de-DE" dirty="0" smtClean="0"/>
              <a:t>komplementärer </a:t>
            </a:r>
            <a:r>
              <a:rPr lang="de-DE" dirty="0"/>
              <a:t>Erfahrungen und </a:t>
            </a:r>
            <a:r>
              <a:rPr lang="de-DE" dirty="0" smtClean="0"/>
              <a:t>Kompetenzen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Verbreitung </a:t>
            </a:r>
            <a:r>
              <a:rPr lang="de-DE" dirty="0"/>
              <a:t>von </a:t>
            </a:r>
            <a:r>
              <a:rPr lang="de-DE" dirty="0" smtClean="0"/>
              <a:t>Wissen (Austausch von Know-how)</a:t>
            </a:r>
            <a:endParaRPr lang="de-DE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dirty="0" smtClean="0"/>
              <a:t>→ </a:t>
            </a:r>
            <a:r>
              <a:rPr lang="de-DE" dirty="0"/>
              <a:t>schnellere Entwicklung von Produkten und </a:t>
            </a:r>
            <a:r>
              <a:rPr lang="de-DE" dirty="0" smtClean="0"/>
              <a:t>Techniken</a:t>
            </a: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25706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2. Mögliche wettbewerbliche Nachteile durch F&amp;E-Kooperation (I)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492896"/>
            <a:ext cx="8353176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AutoNum type="alphaLcPeriod"/>
            </a:pPr>
            <a:r>
              <a:rPr lang="de-DE" u="sng" dirty="0" smtClean="0"/>
              <a:t>Vergemeinschaftung von F&amp;E-Aktivitäten</a:t>
            </a:r>
            <a:r>
              <a:rPr lang="de-DE" dirty="0" smtClean="0"/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dirty="0" smtClean="0"/>
              <a:t> → </a:t>
            </a:r>
            <a:r>
              <a:rPr lang="de-DE" dirty="0" err="1" smtClean="0"/>
              <a:t>idR</a:t>
            </a:r>
            <a:r>
              <a:rPr lang="de-DE" dirty="0" smtClean="0"/>
              <a:t> faktischer </a:t>
            </a:r>
            <a:r>
              <a:rPr lang="de-DE" b="1" dirty="0"/>
              <a:t>Verzicht auf eigene </a:t>
            </a:r>
            <a:r>
              <a:rPr lang="de-DE" b="1" dirty="0" smtClean="0"/>
              <a:t>Parallelforschung </a:t>
            </a:r>
            <a:r>
              <a:rPr lang="de-DE" dirty="0"/>
              <a:t>(Grund: </a:t>
            </a:r>
            <a:r>
              <a:rPr lang="de-DE" dirty="0" smtClean="0"/>
              <a:t>Beteiligte</a:t>
            </a:r>
          </a:p>
          <a:p>
            <a:pPr lvl="1">
              <a:lnSpc>
                <a:spcPct val="150000"/>
              </a:lnSpc>
              <a:spcAft>
                <a:spcPts val="1200"/>
              </a:spcAft>
            </a:pPr>
            <a:r>
              <a:rPr lang="de-DE" dirty="0" smtClean="0"/>
              <a:t> verfolgen </a:t>
            </a:r>
            <a:r>
              <a:rPr lang="de-DE" dirty="0"/>
              <a:t>den Zweck, unnötige Parallelforschungen und die damit </a:t>
            </a:r>
            <a:r>
              <a:rPr lang="de-DE" dirty="0" smtClean="0"/>
              <a:t>verbundenen </a:t>
            </a:r>
            <a:r>
              <a:rPr lang="de-DE" dirty="0"/>
              <a:t>Mehrkosten zu </a:t>
            </a:r>
            <a:r>
              <a:rPr lang="de-DE" dirty="0" smtClean="0"/>
              <a:t>vermeiden)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de-DE" dirty="0" smtClean="0"/>
              <a:t>→ verminderter Wettbewerbsdruck im Bereich F&amp;E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de-DE" dirty="0" smtClean="0"/>
              <a:t>→ verlangsamte Innovationstätigkeit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→ geringere Produktvielfalt auf dem Gütermarkt</a:t>
            </a:r>
            <a:endParaRPr lang="de-DE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04158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3</a:t>
            </a:r>
            <a:r>
              <a:rPr lang="de-DE" altLang="de-DE" sz="1800" b="1" dirty="0" smtClean="0"/>
              <a:t>. Mögliche wettbewerbliche Nachteile durch F&amp;E-Kooperation (II)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7" y="2132856"/>
            <a:ext cx="8577263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b. </a:t>
            </a:r>
            <a:r>
              <a:rPr lang="de-DE" u="sng" dirty="0" smtClean="0"/>
              <a:t>Zusammenarbeit im Bereich F&amp;E kann 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de-DE" dirty="0" smtClean="0"/>
              <a:t>Wettbewerb </a:t>
            </a:r>
            <a:r>
              <a:rPr lang="de-DE" dirty="0"/>
              <a:t>zwischen den Parteien außerhalb des Geltungsbereichs der Vereinbarung </a:t>
            </a:r>
            <a:r>
              <a:rPr lang="de-DE" dirty="0" smtClean="0"/>
              <a:t>schwächen </a:t>
            </a:r>
            <a:r>
              <a:rPr lang="de-DE" dirty="0"/>
              <a:t>oder </a:t>
            </a:r>
            <a:endParaRPr lang="de-DE" dirty="0" smtClean="0"/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de-DE" dirty="0" smtClean="0"/>
              <a:t>eine </a:t>
            </a:r>
            <a:r>
              <a:rPr lang="de-DE" dirty="0"/>
              <a:t>wettbewerbswidrige Koordinierung auf </a:t>
            </a:r>
            <a:r>
              <a:rPr lang="de-DE" dirty="0" smtClean="0"/>
              <a:t>den entsprechenden (Produkt-) Märkten </a:t>
            </a:r>
            <a:r>
              <a:rPr lang="de-DE" dirty="0"/>
              <a:t>wahrscheinlich </a:t>
            </a:r>
            <a:r>
              <a:rPr lang="de-DE" dirty="0" smtClean="0"/>
              <a:t>machen.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c. </a:t>
            </a:r>
            <a:r>
              <a:rPr lang="de-DE" u="sng" dirty="0"/>
              <a:t>Vereinbarung von Austausch von Erfahrungen und Forschungsergebnissen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→ Angleichung des technischen Wissens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→ Angleichung des Produktangebotes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→ verminderter Wettbewerbsdruck auf </a:t>
            </a:r>
            <a:r>
              <a:rPr lang="de-DE" dirty="0" smtClean="0"/>
              <a:t>Gütermarkt</a:t>
            </a:r>
            <a:endParaRPr lang="de-DE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05210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3. </a:t>
            </a:r>
            <a:r>
              <a:rPr lang="de-DE" altLang="de-DE" sz="1800" b="1" dirty="0"/>
              <a:t>Mögliche wettbewerbliche Nachteile durch </a:t>
            </a:r>
            <a:r>
              <a:rPr lang="de-DE" altLang="de-DE" sz="1800" b="1" dirty="0" smtClean="0"/>
              <a:t>F&amp;E-Kooperation (III)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d. </a:t>
            </a:r>
            <a:r>
              <a:rPr lang="de-DE" u="sng" dirty="0" smtClean="0"/>
              <a:t>Vorzeitige Fixierung auf nur einen von mehreren Lösungswegen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→ </a:t>
            </a:r>
            <a:r>
              <a:rPr lang="de-DE" dirty="0"/>
              <a:t>alternative Ansätze bleiben u. U. von vornherein unentdeckt</a:t>
            </a:r>
            <a:r>
              <a:rPr lang="de-DE" dirty="0" smtClean="0"/>
              <a:t>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de-DE" dirty="0"/>
          </a:p>
          <a:p>
            <a:pPr marL="288000" lvl="1" indent="-457200"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e</a:t>
            </a:r>
            <a:r>
              <a:rPr lang="de-DE" dirty="0" smtClean="0"/>
              <a:t>. </a:t>
            </a:r>
            <a:r>
              <a:rPr lang="de-DE" u="sng" dirty="0" smtClean="0"/>
              <a:t>Bildung mächtiger F&amp;E-Gemeinschaften durch eine Gruppe starker Wettbewerber oder durch Beteiligung eines marktstarken Unternehmens</a:t>
            </a:r>
            <a:r>
              <a:rPr lang="de-DE" dirty="0" smtClean="0"/>
              <a:t>.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→ Erhöhung </a:t>
            </a:r>
            <a:r>
              <a:rPr lang="de-DE" dirty="0"/>
              <a:t>von </a:t>
            </a:r>
            <a:r>
              <a:rPr lang="de-DE" dirty="0" smtClean="0"/>
              <a:t>Marktzutrittsschranken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→ Risiko </a:t>
            </a:r>
            <a:r>
              <a:rPr lang="de-DE" dirty="0"/>
              <a:t>der Verdrängung und Behinderung kleinerer </a:t>
            </a:r>
            <a:r>
              <a:rPr lang="de-DE" dirty="0" smtClean="0"/>
              <a:t>Wettbewerber</a:t>
            </a:r>
            <a:endParaRPr lang="de-DE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3" y="764704"/>
            <a:ext cx="411251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II. </a:t>
            </a:r>
            <a:r>
              <a:rPr lang="en-US" altLang="de-DE" sz="1600" dirty="0" err="1" smtClean="0"/>
              <a:t>Vor</a:t>
            </a:r>
            <a:r>
              <a:rPr lang="en-US" altLang="de-DE" sz="1600" dirty="0" smtClean="0"/>
              <a:t>- und </a:t>
            </a:r>
            <a:r>
              <a:rPr lang="en-US" altLang="de-DE" sz="1600" dirty="0" err="1" smtClean="0"/>
              <a:t>Nachteile</a:t>
            </a:r>
            <a:r>
              <a:rPr lang="en-US" altLang="de-DE" sz="1600" dirty="0" smtClean="0"/>
              <a:t> von F&amp;E-</a:t>
            </a:r>
            <a:r>
              <a:rPr lang="en-US" altLang="de-DE" sz="1600" dirty="0" err="1" smtClean="0"/>
              <a:t>Kooperation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174783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  <p:sp>
        <p:nvSpPr>
          <p:cNvPr id="46083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187" y="1988840"/>
            <a:ext cx="752962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smtClean="0"/>
              <a:t>III. Parameter </a:t>
            </a:r>
            <a:r>
              <a:rPr lang="en-US" altLang="de-DE" sz="3400" dirty="0" err="1" smtClean="0"/>
              <a:t>für</a:t>
            </a:r>
            <a:r>
              <a:rPr lang="en-US" altLang="de-DE" sz="3400" dirty="0" smtClean="0"/>
              <a:t> die </a:t>
            </a:r>
            <a:r>
              <a:rPr lang="en-US" altLang="de-DE" sz="3400" dirty="0" err="1" smtClean="0"/>
              <a:t>wettbewerbliche</a:t>
            </a:r>
            <a:r>
              <a:rPr lang="en-US" altLang="de-DE" sz="3400" dirty="0" smtClean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err="1" smtClean="0"/>
              <a:t>Beurteilung</a:t>
            </a:r>
            <a:r>
              <a:rPr lang="en-US" altLang="de-DE" sz="3400" dirty="0" smtClean="0"/>
              <a:t> </a:t>
            </a:r>
            <a:r>
              <a:rPr lang="en-US" altLang="de-DE" sz="3400" dirty="0" err="1" smtClean="0"/>
              <a:t>im</a:t>
            </a:r>
            <a:r>
              <a:rPr lang="en-US" altLang="de-DE" sz="3400" dirty="0" smtClean="0"/>
              <a:t> </a:t>
            </a:r>
            <a:r>
              <a:rPr lang="en-US" altLang="de-DE" sz="3400" dirty="0" err="1" smtClean="0"/>
              <a:t>Einzelfall</a:t>
            </a:r>
            <a:endParaRPr lang="en-US" altLang="de-DE" sz="3400" dirty="0" smtClean="0"/>
          </a:p>
        </p:txBody>
      </p:sp>
    </p:spTree>
    <p:extLst>
      <p:ext uri="{BB962C8B-B14F-4D97-AF65-F5344CB8AC3E}">
        <p14:creationId xmlns:p14="http://schemas.microsoft.com/office/powerpoint/2010/main" val="52163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1</a:t>
            </a:r>
            <a:r>
              <a:rPr lang="de-DE" altLang="de-DE" sz="1800" b="1" dirty="0" smtClean="0"/>
              <a:t>. Grundlagen- versus anwendungsbezogene Forschung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86614" y="2204864"/>
            <a:ext cx="849719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Grundlagenforschung</a:t>
            </a:r>
            <a:endParaRPr lang="de-DE" dirty="0"/>
          </a:p>
          <a:p>
            <a:pPr lvl="1">
              <a:spcAft>
                <a:spcPts val="600"/>
              </a:spcAft>
            </a:pPr>
            <a:r>
              <a:rPr lang="de-DE" i="1" dirty="0" smtClean="0"/>
              <a:t>… ist wegen Entfernung von Gütermärkten wettbewerblich weniger  problematisch, fällt häufig gar nicht unter Kartellverbot,</a:t>
            </a:r>
          </a:p>
          <a:p>
            <a:pPr lvl="1">
              <a:spcAft>
                <a:spcPts val="600"/>
              </a:spcAft>
            </a:pPr>
            <a:r>
              <a:rPr lang="de-DE" i="1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versus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anwendungsbezogene Forschung.</a:t>
            </a:r>
          </a:p>
          <a:p>
            <a:pPr marL="449263">
              <a:spcAft>
                <a:spcPts val="600"/>
              </a:spcAft>
            </a:pPr>
            <a:r>
              <a:rPr lang="de-DE" i="1" dirty="0" smtClean="0"/>
              <a:t>… hier ist weiterhin zu unterscheiden:</a:t>
            </a:r>
          </a:p>
          <a:p>
            <a:pPr marL="449263">
              <a:spcAft>
                <a:spcPts val="600"/>
              </a:spcAft>
            </a:pPr>
            <a:endParaRPr lang="de-DE" i="1" dirty="0"/>
          </a:p>
        </p:txBody>
      </p:sp>
      <p:graphicFrame>
        <p:nvGraphicFramePr>
          <p:cNvPr id="20" name="Diagramm 19"/>
          <p:cNvGraphicFramePr/>
          <p:nvPr>
            <p:extLst>
              <p:ext uri="{D42A27DB-BD31-4B8C-83A1-F6EECF244321}">
                <p14:modId xmlns:p14="http://schemas.microsoft.com/office/powerpoint/2010/main" val="2340066892"/>
              </p:ext>
            </p:extLst>
          </p:nvPr>
        </p:nvGraphicFramePr>
        <p:xfrm>
          <a:off x="451942" y="5445224"/>
          <a:ext cx="6356337" cy="1099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06829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72" y="1484784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2. Zusammenarbeit auch bei Verwertung, Produktion oder Vertrieb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73429" y="1890102"/>
            <a:ext cx="8497192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Reine </a:t>
            </a:r>
            <a:r>
              <a:rPr lang="de-DE" dirty="0"/>
              <a:t>Gemeinschaftsforschung (nur F&amp;E-Aktivitäten</a:t>
            </a:r>
            <a:r>
              <a:rPr lang="de-DE" dirty="0" smtClean="0"/>
              <a:t>)</a:t>
            </a:r>
          </a:p>
          <a:p>
            <a:pPr lvl="1">
              <a:spcAft>
                <a:spcPts val="600"/>
              </a:spcAft>
            </a:pPr>
            <a:r>
              <a:rPr lang="de-DE" i="1" dirty="0" smtClean="0"/>
              <a:t>… ist wettbewerblich weniger </a:t>
            </a:r>
            <a:r>
              <a:rPr lang="de-DE" i="1" dirty="0"/>
              <a:t>problematisch, jedoch praktisch </a:t>
            </a:r>
            <a:r>
              <a:rPr lang="de-DE" i="1" dirty="0" smtClean="0"/>
              <a:t>selten. </a:t>
            </a:r>
          </a:p>
          <a:p>
            <a:pPr lvl="1">
              <a:spcAft>
                <a:spcPts val="600"/>
              </a:spcAft>
            </a:pPr>
            <a:r>
              <a:rPr lang="de-DE" i="1" dirty="0" smtClean="0"/>
              <a:t>Problematisch nur, wenn </a:t>
            </a:r>
            <a:r>
              <a:rPr lang="de-DE" i="1" dirty="0"/>
              <a:t>nur eine begrenzte Zahl von ernstzunehmenden konkurrierenden </a:t>
            </a:r>
            <a:r>
              <a:rPr lang="de-DE" i="1" dirty="0" smtClean="0"/>
              <a:t>F&amp;E-Polen übrigbleibt. (Horizontal-LL, </a:t>
            </a:r>
            <a:r>
              <a:rPr lang="de-DE" i="1" dirty="0" err="1" smtClean="0"/>
              <a:t>Rn</a:t>
            </a:r>
            <a:r>
              <a:rPr lang="de-DE" i="1" dirty="0" smtClean="0"/>
              <a:t>. 132)  </a:t>
            </a:r>
          </a:p>
          <a:p>
            <a:pPr lvl="1">
              <a:spcAft>
                <a:spcPts val="600"/>
              </a:spcAft>
            </a:pPr>
            <a:r>
              <a:rPr lang="de-DE" i="1" dirty="0" smtClean="0"/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Gemeinschaftsforschung </a:t>
            </a:r>
            <a:r>
              <a:rPr lang="de-DE" u="sng" dirty="0" smtClean="0"/>
              <a:t>plus</a:t>
            </a:r>
            <a:r>
              <a:rPr lang="de-DE" dirty="0" smtClean="0"/>
              <a:t> Fortführung der Zusammenarbeit…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bei Produktion </a:t>
            </a:r>
            <a:r>
              <a:rPr lang="de-DE" dirty="0"/>
              <a:t>und Absatz der neuen Produkte oder </a:t>
            </a:r>
            <a:endParaRPr lang="de-DE" dirty="0" smtClean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durch sonstige </a:t>
            </a:r>
            <a:r>
              <a:rPr lang="de-DE" dirty="0"/>
              <a:t>Verwertung der F&amp;E-Ergebnisse (z. B. durch Lizenzierung gewerblicher </a:t>
            </a:r>
            <a:r>
              <a:rPr lang="de-DE" dirty="0" smtClean="0"/>
              <a:t>Schutzrechte): </a:t>
            </a:r>
          </a:p>
          <a:p>
            <a:pPr lvl="1">
              <a:spcAft>
                <a:spcPts val="600"/>
              </a:spcAft>
            </a:pPr>
            <a:r>
              <a:rPr lang="de-DE" i="1" dirty="0" smtClean="0"/>
              <a:t>… bedarf wegen größerer Nähe zu Gütermärkten eingehender </a:t>
            </a:r>
            <a:r>
              <a:rPr lang="de-DE" i="1" dirty="0"/>
              <a:t>wettbewerblicher </a:t>
            </a:r>
            <a:r>
              <a:rPr lang="de-DE" i="1" dirty="0" smtClean="0"/>
              <a:t>Würdigung.</a:t>
            </a:r>
            <a:endParaRPr lang="de-DE" i="1" dirty="0"/>
          </a:p>
        </p:txBody>
      </p:sp>
      <p:graphicFrame>
        <p:nvGraphicFramePr>
          <p:cNvPr id="5" name="Diagramm 4"/>
          <p:cNvGraphicFramePr/>
          <p:nvPr>
            <p:extLst>
              <p:ext uri="{D42A27DB-BD31-4B8C-83A1-F6EECF244321}">
                <p14:modId xmlns:p14="http://schemas.microsoft.com/office/powerpoint/2010/main" val="1718910105"/>
              </p:ext>
            </p:extLst>
          </p:nvPr>
        </p:nvGraphicFramePr>
        <p:xfrm>
          <a:off x="445685" y="5607866"/>
          <a:ext cx="8424936" cy="629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feil nach unten 5"/>
          <p:cNvSpPr/>
          <p:nvPr/>
        </p:nvSpPr>
        <p:spPr>
          <a:xfrm>
            <a:off x="4600165" y="6249754"/>
            <a:ext cx="484632" cy="22010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923928" y="6505599"/>
            <a:ext cx="1837106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Sonstige Verwertung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8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39511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hteck 2">
            <a:extLst>
              <a:ext uri="{FF2B5EF4-FFF2-40B4-BE49-F238E27FC236}">
                <a16:creationId xmlns:a16="http://schemas.microsoft.com/office/drawing/2014/main" id="{48687758-6408-41EC-B773-A430B47B4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768475"/>
            <a:ext cx="8569325" cy="4690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r>
              <a:rPr lang="de-DE" sz="1800" b="1" dirty="0"/>
              <a:t>Gliederung </a:t>
            </a:r>
          </a:p>
          <a:p>
            <a:pPr>
              <a:buFontTx/>
              <a:buNone/>
              <a:defRPr/>
            </a:pPr>
            <a:endParaRPr lang="de-DE" sz="1800" b="1" dirty="0"/>
          </a:p>
          <a:p>
            <a:pPr>
              <a:buFontTx/>
              <a:buNone/>
              <a:defRPr/>
            </a:pPr>
            <a:r>
              <a:rPr lang="de-DE" sz="1800" dirty="0" smtClean="0"/>
              <a:t>I. 	Einführung: F&amp; E und das Kartellverbot</a:t>
            </a:r>
          </a:p>
          <a:p>
            <a:pPr>
              <a:buFontTx/>
              <a:buNone/>
              <a:defRPr/>
            </a:pPr>
            <a:endParaRPr lang="de-DE" sz="1800" dirty="0"/>
          </a:p>
          <a:p>
            <a:pPr>
              <a:buFontTx/>
              <a:buNone/>
              <a:defRPr/>
            </a:pPr>
            <a:r>
              <a:rPr lang="de-DE" sz="1800" dirty="0"/>
              <a:t>II. 	</a:t>
            </a:r>
            <a:r>
              <a:rPr lang="de-DE" sz="1800" dirty="0" smtClean="0"/>
              <a:t>Vor- und Nachteile von F&amp;E-Kooperation</a:t>
            </a:r>
            <a:endParaRPr lang="de-DE" sz="1800" dirty="0"/>
          </a:p>
          <a:p>
            <a:pPr>
              <a:buFontTx/>
              <a:buNone/>
              <a:defRPr/>
            </a:pPr>
            <a:endParaRPr lang="de-DE" sz="1800" dirty="0"/>
          </a:p>
          <a:p>
            <a:pPr>
              <a:buFontTx/>
              <a:buNone/>
              <a:defRPr/>
            </a:pPr>
            <a:r>
              <a:rPr lang="de-DE" sz="1800" dirty="0"/>
              <a:t>III. 	</a:t>
            </a:r>
            <a:r>
              <a:rPr lang="de-DE" sz="1800" dirty="0" smtClean="0"/>
              <a:t>Parameter für die wettbewerbliche Beurteilung im Einzelfall</a:t>
            </a:r>
            <a:endParaRPr lang="de-DE" sz="1800" dirty="0"/>
          </a:p>
          <a:p>
            <a:pPr>
              <a:buFontTx/>
              <a:buNone/>
              <a:defRPr/>
            </a:pPr>
            <a:endParaRPr lang="de-DE" sz="1800" dirty="0"/>
          </a:p>
          <a:p>
            <a:pPr>
              <a:buFontTx/>
              <a:buNone/>
              <a:defRPr/>
            </a:pPr>
            <a:r>
              <a:rPr lang="de-DE" sz="1800" dirty="0"/>
              <a:t>IV. 	</a:t>
            </a:r>
            <a:r>
              <a:rPr lang="de-DE" sz="1800" dirty="0" smtClean="0"/>
              <a:t>Rechtlicher Rahmen im Einzelnen (I): Das Kartellverbot</a:t>
            </a:r>
            <a:endParaRPr lang="de-DE" sz="1800" dirty="0"/>
          </a:p>
          <a:p>
            <a:pPr>
              <a:buFontTx/>
              <a:buNone/>
              <a:defRPr/>
            </a:pPr>
            <a:endParaRPr lang="de-DE" sz="1800" dirty="0"/>
          </a:p>
          <a:p>
            <a:pPr>
              <a:buFontTx/>
              <a:buNone/>
              <a:defRPr/>
            </a:pPr>
            <a:r>
              <a:rPr lang="de-DE" sz="1800" dirty="0" smtClean="0"/>
              <a:t>V. 	Rechtlicher </a:t>
            </a:r>
            <a:r>
              <a:rPr lang="de-DE" sz="1800" dirty="0"/>
              <a:t>Rahmen im Einzelnen (</a:t>
            </a:r>
            <a:r>
              <a:rPr lang="de-DE" sz="1800" dirty="0" smtClean="0"/>
              <a:t>II): F&amp;E-GVO</a:t>
            </a:r>
          </a:p>
          <a:p>
            <a:pPr>
              <a:buFontTx/>
              <a:buNone/>
              <a:defRPr/>
            </a:pPr>
            <a:endParaRPr lang="en-US" altLang="de-DE" sz="1800" b="1" u="sng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de-DE" sz="1800" dirty="0" smtClean="0"/>
              <a:t>VI. </a:t>
            </a:r>
            <a:r>
              <a:rPr lang="de-DE" sz="1800" dirty="0"/>
              <a:t>	Rechtlicher Rahmen im Einzelnen (</a:t>
            </a:r>
            <a:r>
              <a:rPr lang="de-DE" sz="1800" dirty="0" smtClean="0"/>
              <a:t>III</a:t>
            </a:r>
            <a:r>
              <a:rPr lang="de-DE" sz="1800" dirty="0"/>
              <a:t>): </a:t>
            </a:r>
            <a:r>
              <a:rPr lang="de-DE" sz="1800" dirty="0" smtClean="0"/>
              <a:t>Freistellung im Einzelfall</a:t>
            </a:r>
            <a:endParaRPr lang="en-US" altLang="de-DE" sz="18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en-US" altLang="de-DE" sz="18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147" name="Textfeld 1">
            <a:extLst>
              <a:ext uri="{FF2B5EF4-FFF2-40B4-BE49-F238E27FC236}">
                <a16:creationId xmlns:a16="http://schemas.microsoft.com/office/drawing/2014/main" id="{232A121B-D821-4DBA-B08B-7B5E5A39E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49275"/>
            <a:ext cx="25336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600"/>
              <a:t>Professor Dr. Florian Bien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3. Unterschiedliche Innovationsgrade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132856"/>
            <a:ext cx="806450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F&amp;E ist auf Entwicklung </a:t>
            </a:r>
            <a:r>
              <a:rPr lang="de-DE" b="1" dirty="0" smtClean="0"/>
              <a:t>völlig neuer </a:t>
            </a:r>
            <a:r>
              <a:rPr lang="de-DE" b="1" dirty="0"/>
              <a:t>Produkte oder Technologien </a:t>
            </a:r>
            <a:r>
              <a:rPr lang="de-DE" dirty="0"/>
              <a:t>gerichtet, für die ein eigener neuer Markt </a:t>
            </a:r>
            <a:r>
              <a:rPr lang="de-DE" dirty="0" smtClean="0"/>
              <a:t>entsteht (z. B. Entwicklung eines alternativen Antriebs).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	</a:t>
            </a:r>
            <a:r>
              <a:rPr lang="de-DE" i="1" dirty="0"/>
              <a:t>Auswirkungen auf Preise und Output auf bestehenden Märkten eher 	unwahrscheinlich.</a:t>
            </a:r>
          </a:p>
          <a:p>
            <a:pPr>
              <a:spcAft>
                <a:spcPts val="600"/>
              </a:spcAft>
            </a:pPr>
            <a:r>
              <a:rPr lang="de-DE" i="1" dirty="0" smtClean="0"/>
              <a:t>	Risiko von Innovationsbeschränkungen; Verlangsamung der 	Innovation (wenn marktstarke Unternehmen zusammenarbeiten).</a:t>
            </a:r>
          </a:p>
          <a:p>
            <a:pPr>
              <a:spcAft>
                <a:spcPts val="600"/>
              </a:spcAft>
            </a:pPr>
            <a:r>
              <a:rPr lang="de-DE" i="1" dirty="0" smtClean="0"/>
              <a:t>	Risiko von Marktverschließung </a:t>
            </a:r>
            <a:r>
              <a:rPr lang="de-DE" i="1" dirty="0"/>
              <a:t>bei </a:t>
            </a:r>
            <a:r>
              <a:rPr lang="de-DE" i="1" dirty="0" smtClean="0"/>
              <a:t>Schlüsseltechnologien, außer es 	werden Lizenzen an Dritte erteilt. (Horizontal-LL, </a:t>
            </a:r>
            <a:r>
              <a:rPr lang="de-DE" i="1" dirty="0" err="1" smtClean="0"/>
              <a:t>Rn</a:t>
            </a:r>
            <a:r>
              <a:rPr lang="de-DE" i="1" dirty="0" smtClean="0"/>
              <a:t>. 138)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F&amp;E ist auf </a:t>
            </a:r>
            <a:r>
              <a:rPr lang="de-DE" b="1" dirty="0" smtClean="0"/>
              <a:t>Verbesserung bestehender Produkte </a:t>
            </a:r>
            <a:r>
              <a:rPr lang="de-DE" dirty="0" smtClean="0"/>
              <a:t>gerichtet 	     (z. B. Steigerung der Effizienz des Otto-Motors). 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/>
              <a:t>Mischformen.</a:t>
            </a:r>
            <a:endParaRPr lang="de-DE" alt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19231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feld 4">
            <a:extLst>
              <a:ext uri="{FF2B5EF4-FFF2-40B4-BE49-F238E27FC236}">
                <a16:creationId xmlns:a16="http://schemas.microsoft.com/office/drawing/2014/main" id="{BAD380E5-8FD7-402C-81A5-DA7531718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484784"/>
            <a:ext cx="81375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>
              <a:spcBef>
                <a:spcPct val="0"/>
              </a:spcBef>
              <a:buFontTx/>
              <a:buAutoNum type="romanUcPeriod" startAt="2"/>
              <a:defRPr/>
            </a:pPr>
            <a:endParaRPr lang="de-DE" sz="3400" dirty="0"/>
          </a:p>
          <a:p>
            <a:pPr>
              <a:spcBef>
                <a:spcPct val="0"/>
              </a:spcBef>
              <a:buFontTx/>
              <a:buNone/>
              <a:defRPr/>
            </a:pPr>
            <a:endParaRPr lang="de-DE" altLang="de-DE" sz="1800" dirty="0"/>
          </a:p>
        </p:txBody>
      </p:sp>
      <p:sp>
        <p:nvSpPr>
          <p:cNvPr id="2" name="Textfeld 1"/>
          <p:cNvSpPr txBox="1"/>
          <p:nvPr/>
        </p:nvSpPr>
        <p:spPr>
          <a:xfrm>
            <a:off x="2868102" y="3717032"/>
            <a:ext cx="1351652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Zulieferer 1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4644008" y="3717032"/>
            <a:ext cx="1351652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Zulieferer 2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907704" y="4720498"/>
            <a:ext cx="1364476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Hersteller 1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3710052" y="4720498"/>
            <a:ext cx="1364476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Hersteller 2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5512400" y="4718702"/>
            <a:ext cx="1364476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Hersteller 3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476276" y="5721260"/>
            <a:ext cx="1056700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Käufer 1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3863940" y="5723964"/>
            <a:ext cx="1056700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Käufer 2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6251604" y="5720372"/>
            <a:ext cx="1056700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Käufer 3</a:t>
            </a:r>
            <a:endParaRPr lang="de-DE" dirty="0"/>
          </a:p>
        </p:txBody>
      </p:sp>
      <p:cxnSp>
        <p:nvCxnSpPr>
          <p:cNvPr id="12" name="Gerade Verbindung mit Pfeil 11"/>
          <p:cNvCxnSpPr>
            <a:stCxn id="2" idx="2"/>
            <a:endCxn id="5" idx="0"/>
          </p:cNvCxnSpPr>
          <p:nvPr/>
        </p:nvCxnSpPr>
        <p:spPr>
          <a:xfrm flipH="1">
            <a:off x="2589942" y="4086364"/>
            <a:ext cx="953986" cy="6341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>
            <a:stCxn id="2" idx="2"/>
            <a:endCxn id="6" idx="0"/>
          </p:cNvCxnSpPr>
          <p:nvPr/>
        </p:nvCxnSpPr>
        <p:spPr>
          <a:xfrm>
            <a:off x="3543928" y="4086364"/>
            <a:ext cx="848362" cy="6341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2" idx="2"/>
            <a:endCxn id="7" idx="0"/>
          </p:cNvCxnSpPr>
          <p:nvPr/>
        </p:nvCxnSpPr>
        <p:spPr>
          <a:xfrm>
            <a:off x="3543928" y="4086364"/>
            <a:ext cx="2650710" cy="63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/>
          <p:nvPr/>
        </p:nvCxnSpPr>
        <p:spPr>
          <a:xfrm flipH="1">
            <a:off x="2658088" y="4091752"/>
            <a:ext cx="2620042" cy="63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>
            <a:stCxn id="4" idx="2"/>
          </p:cNvCxnSpPr>
          <p:nvPr/>
        </p:nvCxnSpPr>
        <p:spPr>
          <a:xfrm>
            <a:off x="5319834" y="4086364"/>
            <a:ext cx="980358" cy="63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5" idx="2"/>
            <a:endCxn id="8" idx="0"/>
          </p:cNvCxnSpPr>
          <p:nvPr/>
        </p:nvCxnSpPr>
        <p:spPr>
          <a:xfrm flipH="1">
            <a:off x="2004626" y="5089830"/>
            <a:ext cx="585316" cy="6314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>
            <a:stCxn id="6" idx="2"/>
            <a:endCxn id="9" idx="0"/>
          </p:cNvCxnSpPr>
          <p:nvPr/>
        </p:nvCxnSpPr>
        <p:spPr>
          <a:xfrm>
            <a:off x="4392290" y="5089830"/>
            <a:ext cx="0" cy="6341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39" name="Gerade Verbindung mit Pfeil 14338"/>
          <p:cNvCxnSpPr>
            <a:stCxn id="6" idx="2"/>
            <a:endCxn id="10" idx="0"/>
          </p:cNvCxnSpPr>
          <p:nvPr/>
        </p:nvCxnSpPr>
        <p:spPr>
          <a:xfrm>
            <a:off x="4392290" y="5089830"/>
            <a:ext cx="2387664" cy="630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2" name="Gerade Verbindung mit Pfeil 14341"/>
          <p:cNvCxnSpPr>
            <a:stCxn id="7" idx="2"/>
            <a:endCxn id="10" idx="0"/>
          </p:cNvCxnSpPr>
          <p:nvPr/>
        </p:nvCxnSpPr>
        <p:spPr>
          <a:xfrm>
            <a:off x="6194638" y="5088034"/>
            <a:ext cx="585316" cy="63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5275354" y="2700237"/>
            <a:ext cx="2052806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Rohstofflieferant 2</a:t>
            </a:r>
            <a:endParaRPr lang="de-DE" dirty="0"/>
          </a:p>
        </p:txBody>
      </p:sp>
      <p:sp>
        <p:nvSpPr>
          <p:cNvPr id="23" name="Textfeld 22"/>
          <p:cNvSpPr txBox="1"/>
          <p:nvPr/>
        </p:nvSpPr>
        <p:spPr>
          <a:xfrm>
            <a:off x="2884153" y="2735911"/>
            <a:ext cx="2052806" cy="369332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e-DE" dirty="0" smtClean="0"/>
              <a:t>Rohstofflieferant 1</a:t>
            </a:r>
            <a:endParaRPr lang="de-DE" dirty="0"/>
          </a:p>
        </p:txBody>
      </p:sp>
      <p:cxnSp>
        <p:nvCxnSpPr>
          <p:cNvPr id="25" name="Gerade Verbindung mit Pfeil 24"/>
          <p:cNvCxnSpPr/>
          <p:nvPr/>
        </p:nvCxnSpPr>
        <p:spPr>
          <a:xfrm>
            <a:off x="4355955" y="3089590"/>
            <a:ext cx="980358" cy="6323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/>
          <p:nvPr/>
        </p:nvCxnSpPr>
        <p:spPr>
          <a:xfrm flipH="1">
            <a:off x="5364088" y="3082898"/>
            <a:ext cx="953986" cy="6341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4. Verhältnis der an Kooperation Beteiligten zueinander (I) </a:t>
            </a:r>
            <a:endParaRPr lang="de-DE" altLang="de-DE" sz="1800" b="1" dirty="0"/>
          </a:p>
        </p:txBody>
      </p:sp>
      <p:sp>
        <p:nvSpPr>
          <p:cNvPr id="29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4. Verhältnis der an Kooperation Beteiligten zueinander (II) 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222569"/>
            <a:ext cx="864120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dirty="0" smtClean="0"/>
              <a:t>Unterscheide zwischen F&amp;E-Kooperation zwischen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/>
              <a:t>(tatsächlichen oder potentiellen) Wettbewerbern,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/>
              <a:t>Unternehmen, die im Vertikalverhältnis zueinander stehen (z. B. Zulieferer und Automobilhersteller oder Zulieferer und Rohstofflieferant) und </a:t>
            </a:r>
            <a:endParaRPr lang="de-DE" altLang="de-DE" dirty="0"/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/>
              <a:t>Unternehmen, die weder (tatsächliche </a:t>
            </a:r>
            <a:r>
              <a:rPr lang="de-DE" altLang="de-DE" dirty="0"/>
              <a:t>oder </a:t>
            </a:r>
            <a:r>
              <a:rPr lang="de-DE" altLang="de-DE" dirty="0" smtClean="0"/>
              <a:t>potentielle) Wettbewerber sind noch im Vertikalverhältnis zueinander stehen (z. B. Automobilhersteller und privates Forschungsinstitut).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altLang="de-DE" dirty="0"/>
          </a:p>
          <a:p>
            <a:pPr>
              <a:spcAft>
                <a:spcPts val="600"/>
              </a:spcAft>
            </a:pPr>
            <a:r>
              <a:rPr lang="de-DE" altLang="de-DE" i="1" dirty="0" smtClean="0"/>
              <a:t>Die Fälle 2 und 3 sind wettbewerblich grundsätzlich unproblematisch </a:t>
            </a:r>
            <a:r>
              <a:rPr lang="de-DE" i="1" dirty="0"/>
              <a:t>(Erwägungsgrund </a:t>
            </a:r>
            <a:r>
              <a:rPr lang="de-DE" i="1" dirty="0" smtClean="0"/>
              <a:t>18 </a:t>
            </a:r>
            <a:r>
              <a:rPr lang="de-DE" i="1" dirty="0"/>
              <a:t>F&amp;E-GVO</a:t>
            </a:r>
            <a:r>
              <a:rPr lang="de-DE" i="1" dirty="0" smtClean="0"/>
              <a:t>).</a:t>
            </a:r>
            <a:endParaRPr lang="de-DE" altLang="de-DE" b="1" i="1" dirty="0"/>
          </a:p>
          <a:p>
            <a:pPr>
              <a:spcAft>
                <a:spcPts val="600"/>
              </a:spcAft>
            </a:pPr>
            <a:r>
              <a:rPr lang="de-DE" altLang="de-DE" i="1" dirty="0" err="1" smtClean="0"/>
              <a:t>Ausn</a:t>
            </a:r>
            <a:r>
              <a:rPr lang="de-DE" altLang="de-DE" i="1" dirty="0" smtClean="0"/>
              <a:t>.: Risiko der Marktverschließung, wenn marktstarkes Unternehmen beteiligt. </a:t>
            </a:r>
            <a:endParaRPr lang="de-DE" alt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49302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4. Verhältnis der an Kooperation Beteiligten </a:t>
            </a:r>
            <a:r>
              <a:rPr lang="de-DE" altLang="de-DE" sz="1800" b="1" dirty="0" smtClean="0"/>
              <a:t>zueinander (III)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dirty="0" smtClean="0"/>
              <a:t>Unterscheide zwischen F&amp;E-Kooperation zwischen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dirty="0" smtClean="0"/>
              <a:t>(tatsächlichen oder potentiellen) Wettbewerbern,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altLang="de-DE" dirty="0"/>
          </a:p>
          <a:p>
            <a:pPr>
              <a:spcAft>
                <a:spcPts val="600"/>
              </a:spcAft>
            </a:pPr>
            <a:r>
              <a:rPr lang="de-DE" altLang="de-DE" i="1" dirty="0" smtClean="0"/>
              <a:t>Von einem (potentiellen) Wettbewerbsverhältnis ist nur auszugehen, wenn </a:t>
            </a:r>
            <a:r>
              <a:rPr lang="de-DE" i="1" dirty="0" smtClean="0"/>
              <a:t>die </a:t>
            </a:r>
            <a:r>
              <a:rPr lang="de-DE" i="1" dirty="0"/>
              <a:t>Parteien </a:t>
            </a:r>
            <a:r>
              <a:rPr lang="de-DE" i="1" dirty="0" smtClean="0"/>
              <a:t>in der Lage wären, die Forschungsaktivitäten auch autonom zu entfalten. </a:t>
            </a:r>
          </a:p>
          <a:p>
            <a:pPr>
              <a:spcAft>
                <a:spcPts val="600"/>
              </a:spcAft>
            </a:pPr>
            <a:endParaRPr lang="de-DE" i="1" dirty="0"/>
          </a:p>
          <a:p>
            <a:pPr>
              <a:spcAft>
                <a:spcPts val="600"/>
              </a:spcAft>
            </a:pPr>
            <a:r>
              <a:rPr lang="de-DE" i="1" dirty="0" smtClean="0"/>
              <a:t>Kooperieren die Unternehmen, indem sie komplementäre Fähigkeiten</a:t>
            </a:r>
            <a:r>
              <a:rPr lang="de-DE" i="1" dirty="0"/>
              <a:t>, Technologien und sonstige Ressourcen in die Zusammenarbeit einbringen, </a:t>
            </a:r>
            <a:r>
              <a:rPr lang="de-DE" i="1" dirty="0" smtClean="0"/>
              <a:t>fehlt es u. U. an der Wettbewerbereigenschaft. </a:t>
            </a:r>
          </a:p>
          <a:p>
            <a:pPr>
              <a:spcAft>
                <a:spcPts val="600"/>
              </a:spcAft>
            </a:pPr>
            <a:endParaRPr lang="de-DE" altLang="de-DE" i="1" dirty="0"/>
          </a:p>
          <a:p>
            <a:pPr>
              <a:spcAft>
                <a:spcPts val="600"/>
              </a:spcAft>
            </a:pPr>
            <a:r>
              <a:rPr lang="de-DE" altLang="de-DE" i="1" dirty="0" smtClean="0"/>
              <a:t>(Horizontal-LL, </a:t>
            </a:r>
            <a:r>
              <a:rPr lang="de-DE" altLang="de-DE" i="1" dirty="0" err="1" smtClean="0"/>
              <a:t>Rn</a:t>
            </a:r>
            <a:r>
              <a:rPr lang="de-DE" altLang="de-DE" i="1" dirty="0" smtClean="0"/>
              <a:t>. 130)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 	</a:t>
            </a:r>
          </a:p>
        </p:txBody>
      </p:sp>
      <p:sp>
        <p:nvSpPr>
          <p:cNvPr id="3" name="Rechteck 2"/>
          <p:cNvSpPr/>
          <p:nvPr/>
        </p:nvSpPr>
        <p:spPr>
          <a:xfrm>
            <a:off x="395288" y="3444889"/>
            <a:ext cx="8064896" cy="2952328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39816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497192" cy="426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5. Zugang der Beteiligten zu Forschungsergebnissen </a:t>
            </a:r>
            <a:endParaRPr lang="de-DE" altLang="de-DE" sz="1800" b="1" dirty="0"/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de-DE" altLang="de-DE" sz="1800" b="1" dirty="0" smtClean="0"/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Unterscheide nach dem Zweck des Zugangs:  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800" dirty="0" smtClean="0"/>
              <a:t>Zugang als Bedingung weiterer </a:t>
            </a:r>
            <a:r>
              <a:rPr lang="de-DE" sz="1800" dirty="0"/>
              <a:t>Forschung und Entwicklung </a:t>
            </a:r>
            <a:endParaRPr lang="de-DE" sz="1800" dirty="0" smtClean="0"/>
          </a:p>
          <a:p>
            <a:pPr marL="358775"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800" i="1" dirty="0" smtClean="0"/>
              <a:t>Hier sollte uneingeschränkter Zugang gewährt werden. Wenn Lizenzgebühren zu zahlen sind (etwa wg. Arbeitsteilung zwischen Parteien), dürfen sie nicht prohibitiv hoch sein.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800" dirty="0" smtClean="0"/>
              <a:t>Zugang zum Zwecke der Verwertung (insbes. durch entgeltliche Lizenzerteilung).</a:t>
            </a:r>
          </a:p>
          <a:p>
            <a:pPr marL="358775"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800" i="1" dirty="0" smtClean="0"/>
              <a:t>Hier sind Beschränkungen möglich, wenn Parteien eine Spezialisierungsvereinbarung getroffen haben. </a:t>
            </a:r>
          </a:p>
          <a:p>
            <a:pPr marL="358775"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800" i="1" dirty="0" smtClean="0"/>
              <a:t>(Erwägungsgrund 11 F&amp;E-GVO)</a:t>
            </a:r>
            <a:endParaRPr lang="de-DE" altLang="de-DE" sz="1800" b="1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1754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26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6</a:t>
            </a:r>
            <a:r>
              <a:rPr lang="de-DE" altLang="de-DE" sz="1800" b="1" dirty="0" smtClean="0"/>
              <a:t>. Zugang Dritter zu Forschungsergebnissen…</a:t>
            </a:r>
            <a:endParaRPr lang="de-DE" altLang="de-DE" sz="1800" b="1" dirty="0"/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de-DE" altLang="de-DE" sz="1800" b="1" dirty="0"/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1800" dirty="0" smtClean="0"/>
              <a:t>... erleichtert Verbreitung von Wissen,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1800" dirty="0" smtClean="0"/>
              <a:t> … erleichtert damit weitere Innovationen, die auf Erkenntnissen der F&amp;E-Tätigkeiten der Parteien aufbauen,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1800" dirty="0" smtClean="0"/>
              <a:t>… führt im Fall der Imitation zu mehr Wettbewerb und Auswahl auf dem Gütermarkt. 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2192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/>
              <a:t>7</a:t>
            </a:r>
            <a:r>
              <a:rPr lang="de-DE" altLang="de-DE" sz="1800" b="1" dirty="0" smtClean="0"/>
              <a:t>. Zusammenfassung: Parameter für wettbewerbliche Beurteilung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46984" y="2204864"/>
            <a:ext cx="864120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b="1" dirty="0" smtClean="0"/>
              <a:t>Weniger problematisch</a:t>
            </a:r>
            <a:r>
              <a:rPr lang="de-DE" altLang="de-DE" b="1" dirty="0"/>
              <a:t>: </a:t>
            </a:r>
            <a:r>
              <a:rPr lang="de-DE" altLang="de-DE" b="1" dirty="0" smtClean="0"/>
              <a:t>			    Wettbewerblich problematischer:</a:t>
            </a:r>
          </a:p>
          <a:p>
            <a:pPr>
              <a:spcAft>
                <a:spcPts val="600"/>
              </a:spcAft>
            </a:pPr>
            <a:endParaRPr lang="de-DE" altLang="de-DE" dirty="0" smtClean="0"/>
          </a:p>
          <a:p>
            <a:pPr>
              <a:spcAft>
                <a:spcPts val="600"/>
              </a:spcAft>
            </a:pPr>
            <a:r>
              <a:rPr lang="de-DE" altLang="de-DE" dirty="0" smtClean="0"/>
              <a:t>1. Grundlagenforschung			              Anwendungsbezogene F&amp;E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2. Bedeutung der Innovation für Endprodukt ist…</a:t>
            </a:r>
            <a:endParaRPr lang="de-DE" altLang="de-DE" dirty="0"/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klein. 			</a:t>
            </a:r>
            <a:r>
              <a:rPr lang="de-DE" altLang="de-DE" dirty="0"/>
              <a:t> </a:t>
            </a:r>
            <a:r>
              <a:rPr lang="de-DE" altLang="de-DE" dirty="0" smtClean="0"/>
              <a:t>                  			                  … groß.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3. Kooperation 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beschränkt sich auf F&amp;E.                      … wird fortgesetzt bei Produktion/Absatz.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4. Marktmacht der Beteiligten ist …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gering.                                  		                                                 ...groß.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5. Beteiligte sind ….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keine Wettbewerber  	                                   …</a:t>
            </a:r>
            <a:r>
              <a:rPr lang="de-DE" altLang="de-DE" dirty="0"/>
              <a:t>s</a:t>
            </a:r>
            <a:r>
              <a:rPr lang="de-DE" altLang="de-DE" dirty="0" smtClean="0"/>
              <a:t>ind (potentielle) Wettbewerber.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6. Zugang aller Beteiligter/Dritter zu Ergebnissen…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ist gewährleistet. 	</a:t>
            </a:r>
            <a:r>
              <a:rPr lang="de-DE" altLang="de-DE" dirty="0"/>
              <a:t> </a:t>
            </a:r>
            <a:r>
              <a:rPr lang="de-DE" altLang="de-DE" dirty="0" smtClean="0"/>
              <a:t>                                               …. ist nicht gewährleistet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184" y="692696"/>
            <a:ext cx="26642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III. </a:t>
            </a:r>
            <a:r>
              <a:rPr lang="en-US" altLang="de-DE" sz="1600" dirty="0" err="1" smtClean="0"/>
              <a:t>Beurteilungsparameter</a:t>
            </a:r>
            <a:endParaRPr lang="en-US" altLang="de-DE" sz="1600" dirty="0"/>
          </a:p>
        </p:txBody>
      </p:sp>
      <p:sp>
        <p:nvSpPr>
          <p:cNvPr id="3" name="Rechteck 2"/>
          <p:cNvSpPr/>
          <p:nvPr/>
        </p:nvSpPr>
        <p:spPr>
          <a:xfrm>
            <a:off x="4499992" y="2204864"/>
            <a:ext cx="7200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hteck 6"/>
          <p:cNvSpPr/>
          <p:nvPr/>
        </p:nvSpPr>
        <p:spPr>
          <a:xfrm>
            <a:off x="4499992" y="3717032"/>
            <a:ext cx="72008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hteck 7"/>
          <p:cNvSpPr/>
          <p:nvPr/>
        </p:nvSpPr>
        <p:spPr>
          <a:xfrm>
            <a:off x="4499992" y="6453336"/>
            <a:ext cx="72008" cy="332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9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324" y="692696"/>
            <a:ext cx="37121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(I): </a:t>
            </a:r>
            <a:r>
              <a:rPr lang="en-US" altLang="de-DE" sz="1600" dirty="0" err="1" smtClean="0"/>
              <a:t>Tatbestand</a:t>
            </a:r>
            <a:endParaRPr lang="en-US" altLang="de-DE" sz="1600" dirty="0"/>
          </a:p>
        </p:txBody>
      </p:sp>
      <p:sp>
        <p:nvSpPr>
          <p:cNvPr id="46083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2002195"/>
            <a:ext cx="814043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de-DE" altLang="de-DE" sz="3400" dirty="0" smtClean="0"/>
              <a:t>IV</a:t>
            </a:r>
            <a:r>
              <a:rPr lang="de-DE" altLang="de-DE" sz="3400" dirty="0"/>
              <a:t>. Rechtlicher Rahmen im </a:t>
            </a:r>
            <a:r>
              <a:rPr lang="de-DE" altLang="de-DE" sz="3400" dirty="0" smtClean="0"/>
              <a:t>Einzelnen (I): </a:t>
            </a:r>
            <a:endParaRPr lang="de-DE" altLang="de-DE" sz="3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err="1" smtClean="0"/>
              <a:t>Tatbestand</a:t>
            </a:r>
            <a:r>
              <a:rPr lang="en-US" altLang="de-DE" sz="3400" dirty="0" smtClean="0"/>
              <a:t> des </a:t>
            </a:r>
            <a:r>
              <a:rPr lang="en-US" altLang="de-DE" sz="3400" dirty="0" err="1" smtClean="0"/>
              <a:t>Kartellverbots</a:t>
            </a:r>
            <a:endParaRPr lang="en-US" altLang="de-DE" sz="3400" dirty="0"/>
          </a:p>
        </p:txBody>
      </p:sp>
    </p:spTree>
    <p:extLst>
      <p:ext uri="{BB962C8B-B14F-4D97-AF65-F5344CB8AC3E}">
        <p14:creationId xmlns:p14="http://schemas.microsoft.com/office/powerpoint/2010/main" val="251992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568952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b="1" dirty="0" smtClean="0"/>
              <a:t>V. Tatbestand des Kartellverbots gemäß Art. 101 AEUV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de-DE" dirty="0" smtClean="0"/>
              <a:t>1. 	Unternehmen </a:t>
            </a:r>
            <a:r>
              <a:rPr lang="de-DE" dirty="0"/>
              <a:t>oder Unternehmensvereinigungen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de-DE" dirty="0"/>
              <a:t>2</a:t>
            </a:r>
            <a:r>
              <a:rPr lang="de-DE" dirty="0" smtClean="0"/>
              <a:t>. 	Vereinbarungen</a:t>
            </a:r>
            <a:r>
              <a:rPr lang="de-DE" dirty="0"/>
              <a:t>, abgestimmte Verhaltensweisen oder Beschlüsse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de-DE" dirty="0"/>
              <a:t>3</a:t>
            </a:r>
            <a:r>
              <a:rPr lang="de-DE" dirty="0" smtClean="0"/>
              <a:t>. </a:t>
            </a:r>
            <a:r>
              <a:rPr lang="de-DE" i="1" dirty="0" smtClean="0"/>
              <a:t>	</a:t>
            </a:r>
            <a:r>
              <a:rPr lang="de-DE" b="1" i="1" dirty="0" smtClean="0"/>
              <a:t>Wettbewerbsbeschränkung</a:t>
            </a:r>
            <a:r>
              <a:rPr lang="de-DE" i="1" dirty="0" smtClean="0"/>
              <a:t>: </a:t>
            </a:r>
          </a:p>
          <a:p>
            <a:pPr lvl="0"/>
            <a:r>
              <a:rPr lang="de-DE" dirty="0" smtClean="0"/>
              <a:t>	(1) 	Beeinträchtigung der wettbewerblichen Handlungsfreiheit 			mindestens eines Beteiligten und </a:t>
            </a:r>
          </a:p>
          <a:p>
            <a:pPr lvl="0">
              <a:lnSpc>
                <a:spcPct val="150000"/>
              </a:lnSpc>
            </a:pPr>
            <a:r>
              <a:rPr lang="de-DE" dirty="0"/>
              <a:t>	</a:t>
            </a:r>
            <a:r>
              <a:rPr lang="de-DE" dirty="0" smtClean="0"/>
              <a:t>(2) 	nachteilige </a:t>
            </a:r>
            <a:r>
              <a:rPr lang="de-DE" dirty="0"/>
              <a:t>Veränderung der Marktverhältnisse</a:t>
            </a:r>
          </a:p>
          <a:p>
            <a:pPr lvl="0">
              <a:spcBef>
                <a:spcPts val="600"/>
              </a:spcBef>
            </a:pPr>
            <a:r>
              <a:rPr lang="de-DE" dirty="0"/>
              <a:t>4</a:t>
            </a:r>
            <a:r>
              <a:rPr lang="de-DE" dirty="0" smtClean="0"/>
              <a:t>. 	Beeinträchtigung </a:t>
            </a:r>
            <a:r>
              <a:rPr lang="de-DE" dirty="0"/>
              <a:t>des Handels zwischen EU-Mitgliedstaaten </a:t>
            </a:r>
            <a:r>
              <a:rPr lang="de-DE" dirty="0" smtClean="0"/>
              <a:t>	(Zwischenstaatlichkeitsklausel</a:t>
            </a:r>
            <a:r>
              <a:rPr lang="de-DE" dirty="0"/>
              <a:t>)</a:t>
            </a:r>
          </a:p>
          <a:p>
            <a:pPr lvl="0">
              <a:lnSpc>
                <a:spcPct val="150000"/>
              </a:lnSpc>
              <a:spcBef>
                <a:spcPts val="600"/>
              </a:spcBef>
            </a:pPr>
            <a:r>
              <a:rPr lang="de-DE" dirty="0"/>
              <a:t>5</a:t>
            </a:r>
            <a:r>
              <a:rPr lang="de-DE" dirty="0" smtClean="0"/>
              <a:t>. 	Spürbarkeit </a:t>
            </a:r>
            <a:r>
              <a:rPr lang="de-DE" dirty="0"/>
              <a:t>der Wettbewerbsbeschränkung (De-</a:t>
            </a:r>
            <a:r>
              <a:rPr lang="de-DE" dirty="0" err="1"/>
              <a:t>minimis</a:t>
            </a:r>
            <a:r>
              <a:rPr lang="de-DE" dirty="0"/>
              <a:t>-Regel)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de-DE" b="1" dirty="0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324" y="692696"/>
            <a:ext cx="37121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(I): </a:t>
            </a:r>
            <a:r>
              <a:rPr lang="en-US" altLang="de-DE" sz="1600" dirty="0" err="1" smtClean="0"/>
              <a:t>Tatbestand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57689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7560840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dirty="0" smtClean="0"/>
              <a:t>An Tatbestandsmerkmal der </a:t>
            </a:r>
            <a:r>
              <a:rPr lang="de-DE" b="1" dirty="0" smtClean="0"/>
              <a:t>Wettbewerbsbeschränkung</a:t>
            </a:r>
            <a:r>
              <a:rPr lang="de-DE" dirty="0" smtClean="0"/>
              <a:t> fehlt es regelmäßig… </a:t>
            </a:r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dirty="0" smtClean="0"/>
              <a:t>… im Fall der Kooperation zwischen </a:t>
            </a:r>
            <a:r>
              <a:rPr lang="de-DE" b="1" dirty="0" smtClean="0"/>
              <a:t>Nichtwettbewerbern</a:t>
            </a:r>
            <a:r>
              <a:rPr lang="de-DE" dirty="0" smtClean="0"/>
              <a:t> und </a:t>
            </a:r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dirty="0" smtClean="0"/>
              <a:t>… im Fall bloßer </a:t>
            </a:r>
            <a:r>
              <a:rPr lang="de-DE" b="1" dirty="0" smtClean="0"/>
              <a:t>Grundlagenforschung</a:t>
            </a:r>
            <a:r>
              <a:rPr lang="de-DE" dirty="0" smtClean="0"/>
              <a:t>.</a:t>
            </a:r>
          </a:p>
          <a:p>
            <a:pPr>
              <a:spcAft>
                <a:spcPts val="600"/>
              </a:spcAft>
            </a:pPr>
            <a:endParaRPr lang="de-DE" b="1" i="1" dirty="0"/>
          </a:p>
          <a:p>
            <a:pPr>
              <a:spcAft>
                <a:spcPts val="600"/>
              </a:spcAft>
            </a:pPr>
            <a:endParaRPr lang="de-DE" b="1" i="1" dirty="0" smtClean="0"/>
          </a:p>
          <a:p>
            <a:pPr>
              <a:spcAft>
                <a:spcPts val="600"/>
              </a:spcAft>
            </a:pPr>
            <a:endParaRPr lang="de-DE" b="1" i="1" dirty="0"/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324" y="692696"/>
            <a:ext cx="37121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(I): </a:t>
            </a:r>
            <a:r>
              <a:rPr lang="en-US" altLang="de-DE" sz="1600" dirty="0" err="1" smtClean="0"/>
              <a:t>Tatbestand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120765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  <p:sp>
        <p:nvSpPr>
          <p:cNvPr id="46083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759" y="2093367"/>
            <a:ext cx="798648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smtClean="0"/>
              <a:t>I. </a:t>
            </a:r>
            <a:r>
              <a:rPr lang="en-US" altLang="de-DE" sz="3400" dirty="0" err="1" smtClean="0"/>
              <a:t>Einführung</a:t>
            </a:r>
            <a:r>
              <a:rPr lang="en-US" altLang="de-DE" sz="3400" dirty="0" smtClean="0"/>
              <a:t>: F&amp;E und das </a:t>
            </a:r>
            <a:r>
              <a:rPr lang="en-US" altLang="de-DE" sz="3400" dirty="0" err="1" smtClean="0"/>
              <a:t>Kartellverbot</a:t>
            </a:r>
            <a:endParaRPr lang="en-US" altLang="de-DE" sz="3400" dirty="0"/>
          </a:p>
        </p:txBody>
      </p:sp>
    </p:spTree>
    <p:extLst>
      <p:ext uri="{BB962C8B-B14F-4D97-AF65-F5344CB8AC3E}">
        <p14:creationId xmlns:p14="http://schemas.microsoft.com/office/powerpoint/2010/main" val="337139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  <p:sp>
        <p:nvSpPr>
          <p:cNvPr id="4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69" y="1988840"/>
            <a:ext cx="8262262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de-DE" altLang="de-DE" sz="3400" dirty="0" smtClean="0"/>
              <a:t>IV</a:t>
            </a:r>
            <a:r>
              <a:rPr lang="de-DE" altLang="de-DE" sz="3400" dirty="0"/>
              <a:t>. Rechtlicher Rahmen im </a:t>
            </a:r>
            <a:r>
              <a:rPr lang="de-DE" altLang="de-DE" sz="3400" dirty="0" smtClean="0"/>
              <a:t>Einzelnen (II): </a:t>
            </a:r>
            <a:endParaRPr lang="de-DE" altLang="de-DE" sz="3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err="1" smtClean="0"/>
              <a:t>Freistellung</a:t>
            </a:r>
            <a:r>
              <a:rPr lang="en-US" altLang="de-DE" sz="3400" dirty="0" smtClean="0"/>
              <a:t> </a:t>
            </a:r>
            <a:r>
              <a:rPr lang="en-US" altLang="de-DE" sz="3400" dirty="0" err="1" smtClean="0"/>
              <a:t>gemäß</a:t>
            </a:r>
            <a:r>
              <a:rPr lang="en-US" altLang="de-DE" sz="3400" dirty="0" smtClean="0"/>
              <a:t> F&amp;E-GVO</a:t>
            </a:r>
            <a:endParaRPr lang="en-US" altLang="de-DE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b="1" dirty="0" smtClean="0"/>
              <a:t>VO </a:t>
            </a:r>
            <a:r>
              <a:rPr lang="de-DE" b="1" dirty="0"/>
              <a:t>(EU) Nr. 1217/2010 über Gruppen von Vereinbarungen im Bereich </a:t>
            </a:r>
            <a:r>
              <a:rPr lang="de-DE" b="1" dirty="0" smtClean="0"/>
              <a:t>F&amp;E</a:t>
            </a:r>
          </a:p>
          <a:p>
            <a:pPr>
              <a:spcAft>
                <a:spcPts val="600"/>
              </a:spcAft>
            </a:pPr>
            <a:endParaRPr lang="de-DE" b="1" i="1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1.</a:t>
            </a:r>
            <a:r>
              <a:rPr lang="de-DE" b="1" dirty="0" smtClean="0"/>
              <a:t> 	</a:t>
            </a:r>
            <a:r>
              <a:rPr lang="de-DE" dirty="0" smtClean="0"/>
              <a:t>Anwendungsbereich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2.	Marktanteilsschwelle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3. 	Qualifizierte Freistellungsvoraussetzungen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4. 	Kernbeschränkungen („Schwarze Klauseln“)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5. 	Nicht freigestellte („graue“) Klauseln</a:t>
            </a:r>
            <a:endParaRPr lang="de-DE" dirty="0"/>
          </a:p>
          <a:p>
            <a:pPr lvl="1">
              <a:spcAft>
                <a:spcPts val="600"/>
              </a:spcAft>
            </a:pPr>
            <a:endParaRPr lang="de-DE" b="1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87003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42493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1</a:t>
            </a:r>
            <a:r>
              <a:rPr lang="de-DE" b="1" dirty="0" smtClean="0"/>
              <a:t>. Anwendungsbereich gemäß Art. 2 F&amp;E-GVO</a:t>
            </a:r>
          </a:p>
          <a:p>
            <a:pPr marL="0" lvl="1">
              <a:spcAft>
                <a:spcPts val="600"/>
              </a:spcAft>
            </a:pPr>
            <a:endParaRPr lang="de-DE" b="1" i="1" dirty="0"/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arenBoth"/>
            </a:pPr>
            <a:r>
              <a:rPr lang="de-DE" dirty="0" smtClean="0"/>
              <a:t>Vereinbarungen über Forschung und Entwicklung </a:t>
            </a:r>
            <a:endParaRPr lang="de-DE" dirty="0"/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arenBoth"/>
            </a:pPr>
            <a:r>
              <a:rPr lang="de-DE" dirty="0" smtClean="0"/>
              <a:t>Nebenabreden zu solchen Vereinbarungen, nämlich betreffend: </a:t>
            </a:r>
            <a:endParaRPr lang="de-DE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	(a) „Übertragung </a:t>
            </a:r>
            <a:r>
              <a:rPr lang="de-DE" dirty="0"/>
              <a:t>von Rechten des geistigen </a:t>
            </a:r>
            <a:r>
              <a:rPr lang="de-DE" dirty="0" smtClean="0"/>
              <a:t>Eigentums“</a:t>
            </a:r>
            <a:endParaRPr lang="de-DE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	(b) „</a:t>
            </a:r>
            <a:r>
              <a:rPr lang="de-DE" dirty="0"/>
              <a:t>Erteilung diesbezüglicher Lizenzen</a:t>
            </a:r>
            <a:r>
              <a:rPr lang="de-DE" dirty="0" smtClean="0"/>
              <a:t>“.</a:t>
            </a:r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dirty="0" smtClean="0"/>
              <a:t>Ratio: Erlaubt ist der Austausch </a:t>
            </a:r>
            <a:r>
              <a:rPr lang="de-DE" dirty="0"/>
              <a:t>vorhandener technischer Kenntnisse bzw. daran </a:t>
            </a:r>
            <a:r>
              <a:rPr lang="de-DE" dirty="0" smtClean="0"/>
              <a:t>bestehender </a:t>
            </a:r>
            <a:r>
              <a:rPr lang="de-DE" dirty="0"/>
              <a:t>Schutzrechte zwischen den </a:t>
            </a:r>
            <a:r>
              <a:rPr lang="de-DE" dirty="0" smtClean="0"/>
              <a:t>Parteien; Absicherung der F&amp;E-Kooperation; Senkung von Transaktionskosten.</a:t>
            </a:r>
          </a:p>
          <a:p>
            <a:pPr marL="342900" indent="-342900">
              <a:spcAft>
                <a:spcPts val="600"/>
              </a:spcAft>
              <a:buAutoNum type="arabicParenBoth"/>
            </a:pPr>
            <a:endParaRPr lang="de-DE" dirty="0"/>
          </a:p>
          <a:p>
            <a:pPr marL="342900" indent="-342900">
              <a:spcAft>
                <a:spcPts val="600"/>
              </a:spcAft>
              <a:buAutoNum type="arabicParenBoth"/>
            </a:pP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69781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14488"/>
            <a:ext cx="8064500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sz="1800" b="1" dirty="0"/>
              <a:t>1. Anwendungsbereich gemäß Art. 2 F&amp;E-GVO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de-DE" altLang="de-DE" sz="1800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dirty="0" smtClean="0">
                <a:solidFill>
                  <a:srgbClr val="FF0000"/>
                </a:solidFill>
              </a:rPr>
              <a:t>Nicht von F&amp;E-GVO erfasst: </a:t>
            </a:r>
            <a:r>
              <a:rPr lang="de-DE" altLang="de-DE" sz="1800" dirty="0" smtClean="0"/>
              <a:t>Koordinierter Verzicht auf Innovationstätigkeit</a:t>
            </a:r>
          </a:p>
          <a:p>
            <a:pPr>
              <a:spcBef>
                <a:spcPct val="0"/>
              </a:spcBef>
              <a:spcAft>
                <a:spcPts val="600"/>
              </a:spcAft>
              <a:buNone/>
            </a:pP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645024"/>
            <a:ext cx="4067944" cy="2707725"/>
          </a:xfrm>
          <a:prstGeom prst="rect">
            <a:avLst/>
          </a:prstGeom>
        </p:spPr>
      </p:pic>
      <p:sp>
        <p:nvSpPr>
          <p:cNvPr id="8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14463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484784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2. Marktanteilsschwelle gemäß Art. 4 F&amp;E-GVO </a:t>
            </a:r>
            <a:r>
              <a:rPr lang="de-DE" b="1" dirty="0"/>
              <a:t>(I</a:t>
            </a:r>
            <a:r>
              <a:rPr lang="de-DE" b="1" dirty="0" smtClean="0"/>
              <a:t>)</a:t>
            </a:r>
          </a:p>
          <a:p>
            <a:pPr marL="0" lvl="1">
              <a:spcAft>
                <a:spcPts val="600"/>
              </a:spcAft>
            </a:pPr>
            <a:endParaRPr lang="de-DE" b="1" i="1" dirty="0"/>
          </a:p>
          <a:p>
            <a:pPr marL="342900" indent="-342900">
              <a:spcAft>
                <a:spcPts val="600"/>
              </a:spcAft>
              <a:buAutoNum type="arabicParenBoth"/>
            </a:pPr>
            <a:r>
              <a:rPr lang="de-DE" dirty="0" smtClean="0"/>
              <a:t>Beteiligte sind Nicht-Wettbewerber</a:t>
            </a:r>
            <a:r>
              <a:rPr lang="de-DE" dirty="0"/>
              <a:t>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Freistellung gilt, solange die F&amp;E andauert und bis die Parteien zusammen einen Marktanteil von 25 % erreichen.</a:t>
            </a:r>
          </a:p>
          <a:p>
            <a:pPr marL="358775">
              <a:spcAft>
                <a:spcPts val="600"/>
              </a:spcAft>
            </a:pPr>
            <a:r>
              <a:rPr lang="de-DE" i="1" dirty="0" smtClean="0"/>
              <a:t>Ratio</a:t>
            </a:r>
            <a:r>
              <a:rPr lang="de-DE" i="1" dirty="0"/>
              <a:t>: Risiko der Marktverschließung im Fall der Beteiligung markstarker Parteien.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Im Fall gemeinsamer Verwertung: mindestens </a:t>
            </a:r>
            <a:r>
              <a:rPr lang="de-DE" dirty="0"/>
              <a:t>sieben Jahre ab Inverkehrbringen im Binnenmarkt (Art. 3 Abs. 1 F&amp;E-GVO</a:t>
            </a:r>
            <a:r>
              <a:rPr lang="de-DE" dirty="0" smtClean="0"/>
              <a:t>).</a:t>
            </a:r>
          </a:p>
          <a:p>
            <a:pPr marL="358775">
              <a:spcAft>
                <a:spcPts val="600"/>
              </a:spcAft>
            </a:pPr>
            <a:r>
              <a:rPr lang="de-DE" i="1" dirty="0" smtClean="0"/>
              <a:t>Ratio: Erhöht Planungssicherheit und damit das </a:t>
            </a:r>
            <a:r>
              <a:rPr lang="de-DE" i="1" dirty="0"/>
              <a:t>Vertrauen in </a:t>
            </a:r>
            <a:r>
              <a:rPr lang="de-DE" i="1" dirty="0" smtClean="0"/>
              <a:t>loyale Zusammenarbeit.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(</a:t>
            </a:r>
            <a:r>
              <a:rPr lang="de-DE" dirty="0"/>
              <a:t>2) </a:t>
            </a:r>
            <a:r>
              <a:rPr lang="de-DE" dirty="0" smtClean="0"/>
              <a:t>Beteiligte sind Wettbewerber</a:t>
            </a:r>
            <a:r>
              <a:rPr lang="de-DE" dirty="0"/>
              <a:t>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25 % gemeinsamer Marktanteil zum Zeitpunkt des Abschlusses der Vereinbarung (Art. 3 Abs. 2 F&amp;E-GVO</a:t>
            </a:r>
            <a:r>
              <a:rPr lang="de-DE" dirty="0" smtClean="0"/>
              <a:t>)</a:t>
            </a:r>
          </a:p>
          <a:p>
            <a:pPr marL="268288">
              <a:spcAft>
                <a:spcPts val="600"/>
              </a:spcAft>
            </a:pPr>
            <a:r>
              <a:rPr lang="de-DE" i="1" dirty="0" smtClean="0"/>
              <a:t>Ratio: siehe oben (Risiko der Marktverschließung). </a:t>
            </a:r>
            <a:endParaRPr lang="de-DE" i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76088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2. Marktanteilsschwelle </a:t>
            </a:r>
            <a:r>
              <a:rPr lang="de-DE" b="1" dirty="0" smtClean="0"/>
              <a:t>gemäß Art. 4 F&amp;E-GVO (II)</a:t>
            </a:r>
            <a:endParaRPr lang="de-DE" b="1" dirty="0"/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Zur </a:t>
            </a:r>
            <a:r>
              <a:rPr lang="de-DE" dirty="0" smtClean="0"/>
              <a:t>Bestimmung des Marktanteils - Marktabgrenzung (Horizontal-LL, </a:t>
            </a:r>
            <a:r>
              <a:rPr lang="de-DE" dirty="0" err="1" smtClean="0"/>
              <a:t>Rn</a:t>
            </a:r>
            <a:r>
              <a:rPr lang="de-DE" dirty="0" smtClean="0"/>
              <a:t>. 15):</a:t>
            </a:r>
            <a:endParaRPr lang="de-DE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/>
              <a:t>„Betrifft die Forschung und Entwicklung eine </a:t>
            </a:r>
            <a:r>
              <a:rPr lang="de-DE" b="1" dirty="0"/>
              <a:t>wichtige Komponente </a:t>
            </a:r>
            <a:r>
              <a:rPr lang="de-DE" dirty="0"/>
              <a:t>eines Endprodukts, so kann nicht nur der Markt für diese Komponente, sondern auch der bestehende </a:t>
            </a:r>
            <a:r>
              <a:rPr lang="de-DE" b="1" dirty="0"/>
              <a:t>Markt für das Endprodukt </a:t>
            </a:r>
            <a:r>
              <a:rPr lang="de-DE" dirty="0"/>
              <a:t>für die Prüfung von Bedeutung sein. Wenn zum Beispiel Automobilhersteller bei der Forschung und Entwicklung für einen </a:t>
            </a:r>
            <a:r>
              <a:rPr lang="de-DE" b="1" dirty="0"/>
              <a:t>neuen Motorentyp </a:t>
            </a:r>
            <a:r>
              <a:rPr lang="de-DE" dirty="0"/>
              <a:t>zusammenarbeiten, kann der Automobilmarkt von dieser Zusammenarbeit betroffen sein</a:t>
            </a:r>
            <a:r>
              <a:rPr lang="de-DE" dirty="0" smtClean="0"/>
              <a:t>.“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97381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64096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2. Marktanteilsschwelle </a:t>
            </a:r>
            <a:r>
              <a:rPr lang="de-DE" b="1" dirty="0" smtClean="0"/>
              <a:t>gemäß Art. 4 F&amp;E-GVO (III)</a:t>
            </a:r>
            <a:endParaRPr lang="de-DE" b="1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b="1" i="1" dirty="0" smtClean="0"/>
              <a:t>Abgrenzung gesonderter Märkte durch </a:t>
            </a:r>
            <a:r>
              <a:rPr lang="de-DE" b="1" i="1" dirty="0" err="1" smtClean="0"/>
              <a:t>BKartA</a:t>
            </a:r>
            <a:r>
              <a:rPr lang="de-DE" b="1" i="1" dirty="0" smtClean="0"/>
              <a:t>: </a:t>
            </a:r>
          </a:p>
          <a:p>
            <a:pPr>
              <a:spcAft>
                <a:spcPts val="600"/>
              </a:spcAft>
            </a:pPr>
            <a:r>
              <a:rPr lang="de-DE" u="sng" dirty="0" smtClean="0"/>
              <a:t>Kraftfahrzeuge</a:t>
            </a:r>
            <a:r>
              <a:rPr lang="de-DE" dirty="0" smtClean="0"/>
              <a:t>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Neuwagen; Gebrauchtwagen. </a:t>
            </a:r>
            <a:endParaRPr lang="de-DE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Pkw: kleine, mittlere und große Pkw (Unterschiede </a:t>
            </a:r>
            <a:r>
              <a:rPr lang="de-DE" dirty="0"/>
              <a:t>in Leistung, Anschaffungs- und Unterhaltskosten, Ausstattung, Zubehör, </a:t>
            </a:r>
            <a:r>
              <a:rPr lang="de-DE" dirty="0" smtClean="0"/>
              <a:t>Komfort</a:t>
            </a:r>
            <a:r>
              <a:rPr lang="de-DE" dirty="0"/>
              <a:t>, </a:t>
            </a:r>
            <a:r>
              <a:rPr lang="de-DE" dirty="0" smtClean="0"/>
              <a:t>Eignung, Repräsentation)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Lkw: leichte, mittlere (6 – 16 t), schwere Lkw (ab 6 t); Busse, Sonderfahrzeuge.</a:t>
            </a:r>
            <a:endParaRPr lang="de-DE" dirty="0"/>
          </a:p>
          <a:p>
            <a:pPr>
              <a:spcAft>
                <a:spcPts val="600"/>
              </a:spcAft>
            </a:pPr>
            <a:r>
              <a:rPr lang="de-DE" u="sng" dirty="0" smtClean="0"/>
              <a:t>Einzelteile: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Getriebearten: Automatische </a:t>
            </a:r>
            <a:r>
              <a:rPr lang="de-DE" dirty="0"/>
              <a:t>Getriebe für Nutzfahrzeuge über 6t zulässigen </a:t>
            </a:r>
            <a:r>
              <a:rPr lang="de-DE" dirty="0" smtClean="0"/>
              <a:t>Gesamtgewichts; mechanischen Getrieben, automatisierte mechanische Getriebe; Lastschaltgetriebe; vollautomatische Pkw-Getriebe, Kupplungsgetriebe für Pkw.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Getriebe für Serienproduktion; Ersatz-Getriebe (hohe Preisdifferenz).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Lacke: …für Serienproduktion </a:t>
            </a:r>
            <a:r>
              <a:rPr lang="de-DE" dirty="0"/>
              <a:t>(OEM</a:t>
            </a:r>
            <a:r>
              <a:rPr lang="de-DE" dirty="0" smtClean="0"/>
              <a:t>); …für Reparatur/Kleinproduktion. </a:t>
            </a:r>
            <a:endParaRPr lang="de-DE" sz="1400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99304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3. Qualifizierte Freistellungsvoraussetzungen gemäß Art. 3 F&amp;E-GVO (I</a:t>
            </a:r>
            <a:r>
              <a:rPr lang="de-DE" b="1" dirty="0"/>
              <a:t>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Positiv </a:t>
            </a:r>
            <a:r>
              <a:rPr lang="de-DE" dirty="0"/>
              <a:t>umschriebene inhaltlichen Voraussetzungen </a:t>
            </a:r>
            <a:r>
              <a:rPr lang="de-DE" dirty="0" smtClean="0"/>
              <a:t>(anders als in </a:t>
            </a:r>
            <a:r>
              <a:rPr lang="de-DE" dirty="0"/>
              <a:t>Vertikal-GVO oder </a:t>
            </a:r>
            <a:r>
              <a:rPr lang="de-DE" dirty="0" smtClean="0"/>
              <a:t>Spezialisierungs-GVO):</a:t>
            </a:r>
            <a:endParaRPr lang="de-DE" dirty="0"/>
          </a:p>
          <a:p>
            <a:pPr>
              <a:spcAft>
                <a:spcPts val="600"/>
              </a:spcAft>
            </a:pPr>
            <a:r>
              <a:rPr lang="de-DE" dirty="0"/>
              <a:t>„Die Freistellung nach Artikel 2 gilt unter den Voraussetzungen der Absätze 2 bis 5.“ (Art. 3 Abs. 1 F&amp;E-GVO)</a:t>
            </a:r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i="1" dirty="0"/>
              <a:t>Ratio dieser Voraussetzungen ist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i="1" dirty="0" smtClean="0"/>
              <a:t>Erhalt </a:t>
            </a:r>
            <a:r>
              <a:rPr lang="de-DE" i="1" dirty="0"/>
              <a:t>und </a:t>
            </a:r>
            <a:r>
              <a:rPr lang="de-DE" i="1" dirty="0" smtClean="0"/>
              <a:t>Stärkung </a:t>
            </a:r>
            <a:r>
              <a:rPr lang="de-DE" i="1" dirty="0"/>
              <a:t>der Unabhängigkeit der Vertragspartner nach der Phase der gemeinsamen F&amp;E;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i="1" dirty="0" smtClean="0"/>
              <a:t>Verhinderung </a:t>
            </a:r>
            <a:r>
              <a:rPr lang="de-DE" i="1" dirty="0"/>
              <a:t>von dauerhaften Abhängigkeiten einzelner Parteien von anderen;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i="1" dirty="0" smtClean="0"/>
              <a:t>Verhinderung </a:t>
            </a:r>
            <a:r>
              <a:rPr lang="de-DE" i="1" dirty="0"/>
              <a:t>frühzeitiger Marktaufteilungen und Marktabschottungen</a:t>
            </a:r>
            <a:r>
              <a:rPr lang="de-DE" i="1" dirty="0" smtClean="0"/>
              <a:t>.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42693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3. Qualifizierte Freistellungsvoraussetzungen </a:t>
            </a:r>
            <a:r>
              <a:rPr lang="de-DE" b="1" dirty="0" smtClean="0"/>
              <a:t>(</a:t>
            </a:r>
            <a:r>
              <a:rPr lang="de-DE" b="1" dirty="0"/>
              <a:t>II)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Die </a:t>
            </a:r>
            <a:r>
              <a:rPr lang="de-DE" dirty="0"/>
              <a:t>Voraussetzungen gem. Art. 3 F&amp;E-GVO im Einzelnen:</a:t>
            </a:r>
          </a:p>
          <a:p>
            <a:pPr>
              <a:spcAft>
                <a:spcPts val="600"/>
              </a:spcAft>
            </a:pPr>
            <a:r>
              <a:rPr lang="de-DE" b="1" dirty="0" smtClean="0"/>
              <a:t>Abs. 2:</a:t>
            </a:r>
            <a:r>
              <a:rPr lang="de-DE" dirty="0" smtClean="0"/>
              <a:t>	Jede Partei hat freien </a:t>
            </a:r>
            <a:r>
              <a:rPr lang="de-DE" u="sng" dirty="0" smtClean="0"/>
              <a:t>Zugang zu Ergebnissen </a:t>
            </a:r>
            <a:r>
              <a:rPr lang="de-DE" dirty="0" smtClean="0"/>
              <a:t>der Forschung 	einschließlich daraus erwachsender Schutzrechte.</a:t>
            </a:r>
          </a:p>
          <a:p>
            <a:pPr>
              <a:spcAft>
                <a:spcPts val="600"/>
              </a:spcAft>
            </a:pPr>
            <a:r>
              <a:rPr lang="de-DE" b="1" dirty="0" smtClean="0"/>
              <a:t>Abs. 3:</a:t>
            </a:r>
            <a:r>
              <a:rPr lang="de-DE" dirty="0" smtClean="0"/>
              <a:t>	Jede Partei hat Zugang zum </a:t>
            </a:r>
            <a:r>
              <a:rPr lang="de-DE" u="sng" dirty="0" smtClean="0"/>
              <a:t>Know-how der anderen Parteien</a:t>
            </a:r>
            <a:r>
              <a:rPr lang="de-DE" dirty="0" smtClean="0"/>
              <a:t>, sofern 	dieses Know-how für die Verwertung der Ergebnisse durch die 	Partei 	unerlässlich ist.</a:t>
            </a:r>
          </a:p>
          <a:p>
            <a:pPr>
              <a:spcAft>
                <a:spcPts val="600"/>
              </a:spcAft>
            </a:pPr>
            <a:r>
              <a:rPr lang="de-DE" b="1" dirty="0" smtClean="0"/>
              <a:t>Abs</a:t>
            </a:r>
            <a:r>
              <a:rPr lang="de-DE" b="1" dirty="0"/>
              <a:t>. 4:</a:t>
            </a:r>
            <a:r>
              <a:rPr lang="de-DE" dirty="0"/>
              <a:t>	Die gemeinsame </a:t>
            </a:r>
            <a:r>
              <a:rPr lang="de-DE" u="sng" dirty="0"/>
              <a:t>Verwertung</a:t>
            </a:r>
            <a:r>
              <a:rPr lang="de-DE" dirty="0"/>
              <a:t> darf nur Ergebnisse betreffen, die durch 	Rechte des geistigen Eigentums geschützt sind oder Know-how 	darstellen und die für die Herstellung der Vertragsprodukte oder die 	Anwendung der Vertragstechnologien </a:t>
            </a:r>
            <a:r>
              <a:rPr lang="de-DE" u="sng" dirty="0"/>
              <a:t>unerlässlich</a:t>
            </a:r>
            <a:r>
              <a:rPr lang="de-DE" dirty="0"/>
              <a:t> sind.</a:t>
            </a:r>
          </a:p>
          <a:p>
            <a:pPr>
              <a:spcAft>
                <a:spcPts val="600"/>
              </a:spcAft>
            </a:pPr>
            <a:r>
              <a:rPr lang="de-DE" b="1" dirty="0"/>
              <a:t>Abs. 5:</a:t>
            </a:r>
            <a:r>
              <a:rPr lang="de-DE" dirty="0"/>
              <a:t>	Wenn </a:t>
            </a:r>
            <a:r>
              <a:rPr lang="de-DE" u="sng" dirty="0"/>
              <a:t>Spezialisierungsvereinbarung</a:t>
            </a:r>
            <a:r>
              <a:rPr lang="de-DE" dirty="0"/>
              <a:t> betreffend Produktion, muss die 	entsprechende Partei die </a:t>
            </a:r>
            <a:r>
              <a:rPr lang="de-DE" dirty="0" smtClean="0"/>
              <a:t>andere(n) </a:t>
            </a:r>
            <a:r>
              <a:rPr lang="de-DE" dirty="0"/>
              <a:t>mit dem Produkt grundsätzlich 	</a:t>
            </a:r>
            <a:r>
              <a:rPr lang="de-DE" u="sng" dirty="0"/>
              <a:t>beliefern</a:t>
            </a:r>
            <a:r>
              <a:rPr lang="de-DE" dirty="0"/>
              <a:t>.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170794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4. Kernbeschränkungen gemäß Art. 5 F&amp;E-GVO (I)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Die </a:t>
            </a:r>
            <a:r>
              <a:rPr lang="de-DE" dirty="0"/>
              <a:t>in Art. 5 F&amp;E-GVO genannten Kernbeschränkungen führen zur </a:t>
            </a:r>
            <a:r>
              <a:rPr lang="de-DE" b="1" dirty="0"/>
              <a:t>Nichtigkeit</a:t>
            </a:r>
            <a:r>
              <a:rPr lang="de-DE" dirty="0"/>
              <a:t> </a:t>
            </a:r>
            <a:r>
              <a:rPr lang="de-DE" b="1" dirty="0"/>
              <a:t>der gesamten Vereinbarung</a:t>
            </a:r>
            <a:r>
              <a:rPr lang="de-DE" dirty="0"/>
              <a:t>.</a:t>
            </a:r>
          </a:p>
          <a:p>
            <a:pPr>
              <a:spcAft>
                <a:spcPts val="600"/>
              </a:spcAft>
            </a:pPr>
            <a:r>
              <a:rPr lang="de-DE" dirty="0"/>
              <a:t>Nicht freigestellt sind insbesondere Beschränkungen der Freiheit der Parteien,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Forschung und Entwicklung (allein oder zusammen mit Dritten) in einem Bereich durchzuführen, der mit dem Bereich der betreffenden Vereinbarung </a:t>
            </a:r>
            <a:r>
              <a:rPr lang="de-DE" u="sng" dirty="0"/>
              <a:t>nicht</a:t>
            </a:r>
            <a:r>
              <a:rPr lang="de-DE" dirty="0"/>
              <a:t> zusammenhängt (Art. 5 Abs. 1 lit. a Alt. 1);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Forschung und Entwicklung </a:t>
            </a:r>
            <a:r>
              <a:rPr lang="de-DE" u="sng" dirty="0"/>
              <a:t>nach Abschluss</a:t>
            </a:r>
            <a:r>
              <a:rPr lang="de-DE" dirty="0"/>
              <a:t> der gemeinsamen Forschung und Entwicklung oder der Auftragsforschung und -entwicklung im Bereich der Forschungs- und Entwicklungsvereinbarung oder in einem damit zusammenhängenden Bereich zu betreiben (Art. 5 Abs. 1 lit. a Alt. 2);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die </a:t>
            </a:r>
            <a:r>
              <a:rPr lang="de-DE" u="sng" dirty="0"/>
              <a:t>Produktion oder den Absatz frei festzusetzen </a:t>
            </a:r>
            <a:r>
              <a:rPr lang="de-DE" dirty="0"/>
              <a:t>(Art. 5 Abs. 1 lit. b), </a:t>
            </a:r>
            <a:r>
              <a:rPr lang="de-DE" u="sng" dirty="0" smtClean="0"/>
              <a:t>außer</a:t>
            </a:r>
            <a:r>
              <a:rPr lang="de-DE" dirty="0" smtClean="0"/>
              <a:t> die </a:t>
            </a:r>
            <a:r>
              <a:rPr lang="de-DE" dirty="0"/>
              <a:t>Festlegung von Produktions- oder Absatzzielen, wenn die gemeinsame Verwertung der Ergebnisse die gemeinsame Herstellung der </a:t>
            </a:r>
            <a:r>
              <a:rPr lang="de-DE" dirty="0" smtClean="0"/>
              <a:t>Vertragsprodukte </a:t>
            </a:r>
            <a:r>
              <a:rPr lang="de-DE" dirty="0"/>
              <a:t>bzw. ihren </a:t>
            </a:r>
            <a:r>
              <a:rPr lang="de-DE" u="sng" dirty="0"/>
              <a:t>gemeinsamen Vertrieb</a:t>
            </a:r>
            <a:r>
              <a:rPr lang="de-DE" dirty="0"/>
              <a:t> </a:t>
            </a:r>
            <a:r>
              <a:rPr lang="de-DE" dirty="0" smtClean="0"/>
              <a:t>umfasst</a:t>
            </a:r>
            <a:r>
              <a:rPr lang="de-DE" dirty="0"/>
              <a:t>;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8077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 smtClean="0"/>
              <a:t>1. </a:t>
            </a:r>
            <a:r>
              <a:rPr lang="de-DE" altLang="de-DE" sz="1800" b="1" dirty="0"/>
              <a:t>Forschung &amp; </a:t>
            </a:r>
            <a:r>
              <a:rPr lang="de-DE" altLang="de-DE" sz="1800" b="1" dirty="0" smtClean="0"/>
              <a:t>Entwicklung – Definition</a:t>
            </a:r>
            <a:endParaRPr lang="de-DE" altLang="de-DE" sz="1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A8A861-EDD3-4A5E-B8C7-8E3233603D4A}"/>
              </a:ext>
            </a:extLst>
          </p:cNvPr>
          <p:cNvSpPr txBox="1"/>
          <p:nvPr/>
        </p:nvSpPr>
        <p:spPr>
          <a:xfrm>
            <a:off x="395288" y="2348880"/>
            <a:ext cx="857726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dirty="0" smtClean="0"/>
              <a:t>Definition „</a:t>
            </a:r>
            <a:r>
              <a:rPr lang="de-DE" dirty="0"/>
              <a:t>Forschung und </a:t>
            </a:r>
            <a:r>
              <a:rPr lang="de-DE" dirty="0" smtClean="0"/>
              <a:t>Entwicklung“</a:t>
            </a: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de-DE" dirty="0" smtClean="0"/>
              <a:t>Erwerb </a:t>
            </a:r>
            <a:r>
              <a:rPr lang="de-DE" dirty="0"/>
              <a:t>von Know-how über Produkte, Technologien oder </a:t>
            </a:r>
            <a:r>
              <a:rPr lang="de-DE" dirty="0" smtClean="0"/>
              <a:t>Verfahren</a:t>
            </a:r>
          </a:p>
          <a:p>
            <a:pPr marL="285750" indent="-285750"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de-DE" dirty="0" smtClean="0"/>
              <a:t>Durchführung </a:t>
            </a:r>
            <a:r>
              <a:rPr lang="de-DE" dirty="0"/>
              <a:t>von theoretischen Analysen, systematischen Studien oder Versuchen, einschließlich der versuchsweisen Herstellung und der technischen Prüfung von Produkten oder Verfahren, </a:t>
            </a:r>
            <a:endParaRPr lang="de-DE" dirty="0" smtClean="0"/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de-DE" dirty="0" smtClean="0"/>
              <a:t>Errichtung </a:t>
            </a:r>
            <a:r>
              <a:rPr lang="de-DE" dirty="0"/>
              <a:t>der dafür erforderlichen Anlagen und </a:t>
            </a:r>
            <a:endParaRPr lang="de-DE" dirty="0" smtClean="0"/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de-DE" dirty="0" smtClean="0"/>
              <a:t>Erlangung </a:t>
            </a:r>
            <a:r>
              <a:rPr lang="de-DE" dirty="0"/>
              <a:t>von Rechten des geistigen Eigentums an den Ergebnissen</a:t>
            </a:r>
            <a:r>
              <a:rPr lang="de-DE" dirty="0" smtClean="0"/>
              <a:t>.</a:t>
            </a:r>
            <a:endParaRPr lang="de-DE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dirty="0"/>
              <a:t>(Art. 1 lit. c F&amp;E-GVO)</a:t>
            </a:r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7993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/>
              <a:t>4. Kernbeschränkungen gemäß Art. 5 F&amp;E-GVO (</a:t>
            </a:r>
            <a:r>
              <a:rPr lang="de-DE" b="1" dirty="0" smtClean="0"/>
              <a:t>II)</a:t>
            </a:r>
            <a:endParaRPr lang="de-DE" b="1" dirty="0"/>
          </a:p>
          <a:p>
            <a:pPr>
              <a:spcAft>
                <a:spcPts val="600"/>
              </a:spcAft>
            </a:pPr>
            <a:endParaRPr lang="de-DE" dirty="0" smtClean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Nicht </a:t>
            </a:r>
            <a:r>
              <a:rPr lang="de-DE" dirty="0"/>
              <a:t>freigestellt sind </a:t>
            </a:r>
            <a:r>
              <a:rPr lang="de-DE" dirty="0" smtClean="0"/>
              <a:t>außerdem </a:t>
            </a:r>
            <a:r>
              <a:rPr lang="de-DE" dirty="0"/>
              <a:t>Beschränkungen der Freiheit der Parteien,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die </a:t>
            </a:r>
            <a:r>
              <a:rPr lang="de-DE" u="sng" dirty="0"/>
              <a:t>Preise für Produkte </a:t>
            </a:r>
            <a:r>
              <a:rPr lang="de-DE" dirty="0"/>
              <a:t>oder die von Dritten verlangten Preise für die hergestellten Produkte oder für Lizenzgebühren selbständig festzusetzen, </a:t>
            </a:r>
            <a:r>
              <a:rPr lang="de-DE" u="sng" dirty="0"/>
              <a:t>außer</a:t>
            </a:r>
            <a:r>
              <a:rPr lang="de-DE" dirty="0"/>
              <a:t> es wurde </a:t>
            </a:r>
            <a:r>
              <a:rPr lang="de-DE" u="sng" dirty="0"/>
              <a:t>gemeinsamer Vertrieb</a:t>
            </a:r>
            <a:r>
              <a:rPr lang="de-DE" dirty="0"/>
              <a:t> vereinbart (Art. 5 Abs. 1 lit. c);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Vertragsprodukte oder Vertragstechnologien in Gebiete oder an Kunden, die anderen Parteien vorbehalten sind, zu verkaufen (in der Variante des </a:t>
            </a:r>
            <a:r>
              <a:rPr lang="de-DE" u="sng" dirty="0"/>
              <a:t>passiven </a:t>
            </a:r>
            <a:r>
              <a:rPr lang="de-DE" u="sng" dirty="0" smtClean="0"/>
              <a:t>Verkaufs</a:t>
            </a:r>
            <a:r>
              <a:rPr lang="de-DE" dirty="0" smtClean="0"/>
              <a:t>, Art</a:t>
            </a:r>
            <a:r>
              <a:rPr lang="de-DE" dirty="0"/>
              <a:t>. 5 Abs. 1 lit. d).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7904" y="698500"/>
            <a:ext cx="52646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(II):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129006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5. Nicht freigestellte („graue“) Klauseln gemäß </a:t>
            </a:r>
            <a:r>
              <a:rPr lang="de-DE" b="1" dirty="0"/>
              <a:t>Art. </a:t>
            </a:r>
            <a:r>
              <a:rPr lang="de-DE" b="1" dirty="0" smtClean="0"/>
              <a:t>6 F&amp;E-GVO</a:t>
            </a:r>
          </a:p>
          <a:p>
            <a:pPr marL="0" lvl="1">
              <a:spcAft>
                <a:spcPts val="600"/>
              </a:spcAft>
            </a:pPr>
            <a:endParaRPr lang="de-DE" b="1" dirty="0"/>
          </a:p>
          <a:p>
            <a:pPr>
              <a:spcAft>
                <a:spcPts val="600"/>
              </a:spcAft>
            </a:pPr>
            <a:r>
              <a:rPr lang="de-DE" dirty="0" smtClean="0"/>
              <a:t>Die </a:t>
            </a:r>
            <a:r>
              <a:rPr lang="de-DE" dirty="0"/>
              <a:t>in Art. 6 F&amp;E-GVO genannten Kernbeschränkungen führen zur </a:t>
            </a:r>
            <a:r>
              <a:rPr lang="de-DE" b="1" dirty="0"/>
              <a:t>Nichtigkeit nur der betroffenen </a:t>
            </a:r>
            <a:r>
              <a:rPr lang="de-DE" b="1" dirty="0" smtClean="0"/>
              <a:t>Bestimmung </a:t>
            </a:r>
            <a:r>
              <a:rPr lang="de-DE" dirty="0" smtClean="0"/>
              <a:t>(nicht der gesamten Vereinbarung).</a:t>
            </a:r>
            <a:endParaRPr lang="de-DE" dirty="0"/>
          </a:p>
          <a:p>
            <a:pPr>
              <a:spcAft>
                <a:spcPts val="600"/>
              </a:spcAft>
            </a:pPr>
            <a:endParaRPr lang="de-DE" dirty="0" smtClean="0"/>
          </a:p>
          <a:p>
            <a:pPr>
              <a:spcAft>
                <a:spcPts val="600"/>
              </a:spcAft>
            </a:pPr>
            <a:r>
              <a:rPr lang="de-DE" dirty="0" smtClean="0"/>
              <a:t>Nicht </a:t>
            </a:r>
            <a:r>
              <a:rPr lang="de-DE" dirty="0"/>
              <a:t>freigestellt ist insbesondere die Verpflichtung, </a:t>
            </a:r>
            <a:r>
              <a:rPr lang="de-DE" u="sng" dirty="0"/>
              <a:t>Dritten keine Lizenzen</a:t>
            </a:r>
            <a:r>
              <a:rPr lang="de-DE" dirty="0"/>
              <a:t> für die Herstellung der Vertragsprodukte oder für die Anwendung der Vertragstechnologien zu erteilen, sofern nicht die Verwertung der Ergebnisse der gemeinsamen Forschung und Entwicklung oder der Auftragsforschung und -entwicklung durch mindestens eine der Parteien in der Vereinbarung vorgesehen ist und im Binnenmarkt gegenüber Dritten erfolgt (Art. 6 lit. b</a:t>
            </a:r>
            <a:r>
              <a:rPr lang="de-DE" dirty="0" smtClean="0"/>
              <a:t>).</a:t>
            </a:r>
          </a:p>
          <a:p>
            <a:pPr>
              <a:spcAft>
                <a:spcPts val="600"/>
              </a:spcAft>
            </a:pPr>
            <a:endParaRPr lang="de-DE" dirty="0"/>
          </a:p>
          <a:p>
            <a:pPr>
              <a:spcAft>
                <a:spcPts val="600"/>
              </a:spcAft>
            </a:pPr>
            <a:r>
              <a:rPr lang="de-DE" i="1" dirty="0" smtClean="0"/>
              <a:t>Ratio: Verhinderung marktverschließender Effekte gegenüber Dritten.</a:t>
            </a:r>
            <a:endParaRPr lang="de-DE" i="1" dirty="0"/>
          </a:p>
        </p:txBody>
      </p:sp>
      <p:sp>
        <p:nvSpPr>
          <p:cNvPr id="4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6" y="698500"/>
            <a:ext cx="497661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</a:t>
            </a:r>
            <a:r>
              <a:rPr lang="en-US" altLang="de-DE" sz="1600" dirty="0"/>
              <a:t>.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: </a:t>
            </a:r>
            <a:r>
              <a:rPr lang="en-US" altLang="de-DE" sz="1600" dirty="0" err="1" smtClean="0"/>
              <a:t>Freistellung</a:t>
            </a:r>
            <a:r>
              <a:rPr lang="en-US" altLang="de-DE" sz="1600" dirty="0" smtClean="0"/>
              <a:t> gem. F&amp;E-GVO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0683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  <p:sp>
        <p:nvSpPr>
          <p:cNvPr id="4" name="Rechteck 1">
            <a:extLst>
              <a:ext uri="{FF2B5EF4-FFF2-40B4-BE49-F238E27FC236}">
                <a16:creationId xmlns:a16="http://schemas.microsoft.com/office/drawing/2014/main" id="{31D3B1D8-CCD0-44CD-9BC0-AA7C1658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461" y="1988840"/>
            <a:ext cx="838409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de-DE" altLang="de-DE" sz="3400" dirty="0" smtClean="0"/>
              <a:t>IV</a:t>
            </a:r>
            <a:r>
              <a:rPr lang="de-DE" altLang="de-DE" sz="3400" dirty="0"/>
              <a:t>. Rechtlicher Rahmen im </a:t>
            </a:r>
            <a:r>
              <a:rPr lang="de-DE" altLang="de-DE" sz="3400" dirty="0" smtClean="0"/>
              <a:t>Einzelnen (III): </a:t>
            </a:r>
            <a:endParaRPr lang="de-DE" altLang="de-DE" sz="3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de-DE" sz="3400" dirty="0" err="1" smtClean="0"/>
              <a:t>Freistellung</a:t>
            </a:r>
            <a:r>
              <a:rPr lang="en-US" altLang="de-DE" sz="3400" dirty="0" smtClean="0"/>
              <a:t> </a:t>
            </a:r>
            <a:r>
              <a:rPr lang="en-US" altLang="de-DE" sz="3400" dirty="0" err="1" smtClean="0"/>
              <a:t>im</a:t>
            </a:r>
            <a:r>
              <a:rPr lang="en-US" altLang="de-DE" sz="3400" dirty="0" smtClean="0"/>
              <a:t> </a:t>
            </a:r>
            <a:r>
              <a:rPr lang="en-US" altLang="de-DE" sz="3400" dirty="0" err="1" smtClean="0"/>
              <a:t>Einzelfall</a:t>
            </a:r>
            <a:endParaRPr lang="en-US" altLang="de-DE" sz="3400" dirty="0"/>
          </a:p>
        </p:txBody>
      </p:sp>
    </p:spTree>
    <p:extLst>
      <p:ext uri="{BB962C8B-B14F-4D97-AF65-F5344CB8AC3E}">
        <p14:creationId xmlns:p14="http://schemas.microsoft.com/office/powerpoint/2010/main" val="54342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b="1" dirty="0" smtClean="0"/>
              <a:t>Überblick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Greift </a:t>
            </a:r>
            <a:r>
              <a:rPr lang="de-DE" dirty="0"/>
              <a:t>die F&amp;E-GVO (etwa bei Überschreitung der Marktanteilsschwellen) nicht ein, wird dadurch ein Rückgriff auf eine Einzelfreistellung gem. Art. 101 Abs. 3 AEUV (bzw. § 2 GWB) nicht ausgeschlossen.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Die fehlende Freistellungsfähigkeit nach der F&amp;E-GVO hat jedoch eine gewisse Indizwirkung für Möglichkeit der Einzelfreistellung, insbesondere bei Vorliegen einer </a:t>
            </a:r>
            <a:r>
              <a:rPr lang="de-DE" dirty="0" smtClean="0"/>
              <a:t>Kernbeschränkung (Art. 5).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Unternehmen müssen (ggf. unter Zuhilfenahme qualifizierten Rechtsrats) eine Selbsteinschätzung vornehmen. Es gilt das Prinzip der </a:t>
            </a:r>
            <a:r>
              <a:rPr lang="de-DE" dirty="0" err="1" smtClean="0"/>
              <a:t>Legalausnahme</a:t>
            </a:r>
            <a:r>
              <a:rPr lang="de-DE" dirty="0" smtClean="0"/>
              <a:t>. </a:t>
            </a: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83142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b="1" dirty="0" smtClean="0"/>
              <a:t>Voraussetzungen der Freistellung nach Art</a:t>
            </a:r>
            <a:r>
              <a:rPr lang="de-DE" b="1" dirty="0"/>
              <a:t>. 101 Abs. 3 </a:t>
            </a:r>
            <a:r>
              <a:rPr lang="de-DE" b="1" dirty="0" smtClean="0"/>
              <a:t>AEUV:</a:t>
            </a:r>
            <a:endParaRPr lang="de-DE" dirty="0" smtClean="0"/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de-DE" dirty="0" smtClean="0"/>
              <a:t>Verbesserung </a:t>
            </a:r>
            <a:r>
              <a:rPr lang="de-DE" dirty="0"/>
              <a:t>der Warenerzeugung oder Förderung </a:t>
            </a:r>
            <a:r>
              <a:rPr lang="de-DE" dirty="0" smtClean="0"/>
              <a:t>des technischen Fortschritts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de-DE" dirty="0" smtClean="0"/>
              <a:t>Unerlässlichkeit </a:t>
            </a:r>
            <a:r>
              <a:rPr lang="de-DE" dirty="0"/>
              <a:t>der </a:t>
            </a:r>
            <a:r>
              <a:rPr lang="de-DE" dirty="0" smtClean="0"/>
              <a:t>Wettbewerbsbeschränkung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de-DE" dirty="0" smtClean="0"/>
              <a:t>Angemessene </a:t>
            </a:r>
            <a:r>
              <a:rPr lang="de-DE" dirty="0"/>
              <a:t>Beteiligung der Verbraucher am entstehenden </a:t>
            </a:r>
            <a:r>
              <a:rPr lang="de-DE" dirty="0" smtClean="0"/>
              <a:t>Gewinn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AutoNum type="arabicPeriod"/>
            </a:pPr>
            <a:r>
              <a:rPr lang="de-DE" dirty="0" smtClean="0"/>
              <a:t>Keine </a:t>
            </a:r>
            <a:r>
              <a:rPr lang="de-DE" dirty="0"/>
              <a:t>Ausschaltung wesentlichen Wettbewerbs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86054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756084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1. Verbesserung </a:t>
            </a:r>
            <a:r>
              <a:rPr lang="de-DE" b="1" dirty="0"/>
              <a:t>der Warenerzeugung oder Förderung des technischen Fortschritts (I)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„</a:t>
            </a:r>
            <a:r>
              <a:rPr lang="de-DE" dirty="0"/>
              <a:t>Viele </a:t>
            </a:r>
            <a:r>
              <a:rPr lang="de-DE" dirty="0" smtClean="0"/>
              <a:t>F&amp;E-Vereinbarungen </a:t>
            </a:r>
            <a:r>
              <a:rPr lang="de-DE" dirty="0"/>
              <a:t>führen – mit oder ohne gemeinsame Verwertung möglicher Ergebnisse – durch Bündelung komplementärer Fähigkeiten und Vermögenswerte zu </a:t>
            </a:r>
            <a:r>
              <a:rPr lang="de-DE" b="1" dirty="0"/>
              <a:t>Effizienzgewinnen</a:t>
            </a:r>
            <a:r>
              <a:rPr lang="de-DE" dirty="0"/>
              <a:t> und damit zu einer schnelleren Entwicklung und Vermarktung verbesserter oder neuer Produkte und Technologien, als dies ohne Vereinbarung der Fall wäre. </a:t>
            </a:r>
            <a:r>
              <a:rPr lang="de-DE" dirty="0" smtClean="0"/>
              <a:t>F&amp;E-Vereinbarungen </a:t>
            </a:r>
            <a:r>
              <a:rPr lang="de-DE" dirty="0"/>
              <a:t>können auch eine größere Verbreitung von Wissen zur Folge haben, was wiederum </a:t>
            </a:r>
            <a:r>
              <a:rPr lang="de-DE" b="1" dirty="0"/>
              <a:t>Innovationen befördern </a:t>
            </a:r>
            <a:r>
              <a:rPr lang="de-DE" dirty="0"/>
              <a:t>kann. Zudem können </a:t>
            </a:r>
            <a:r>
              <a:rPr lang="de-DE" dirty="0" smtClean="0"/>
              <a:t>F&amp;E-Vereinbarungen </a:t>
            </a:r>
            <a:r>
              <a:rPr lang="de-DE" b="1" dirty="0"/>
              <a:t>Kostensenkungen</a:t>
            </a:r>
            <a:r>
              <a:rPr lang="de-DE" dirty="0"/>
              <a:t> </a:t>
            </a:r>
            <a:r>
              <a:rPr lang="de-DE" dirty="0" smtClean="0"/>
              <a:t>ermöglichen.“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(Horizontal-LL, </a:t>
            </a:r>
            <a:r>
              <a:rPr lang="de-DE" dirty="0" err="1" smtClean="0"/>
              <a:t>Rn</a:t>
            </a:r>
            <a:r>
              <a:rPr lang="de-DE" dirty="0" smtClean="0"/>
              <a:t>. 141) </a:t>
            </a: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5785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756084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1. Verbesserung </a:t>
            </a:r>
            <a:r>
              <a:rPr lang="de-DE" b="1" dirty="0"/>
              <a:t>der Warenerzeugung oder Förderung des technischen Fortschritts </a:t>
            </a:r>
            <a:r>
              <a:rPr lang="de-DE" b="1" dirty="0" smtClean="0"/>
              <a:t>(II</a:t>
            </a:r>
            <a:r>
              <a:rPr lang="de-DE" b="1" dirty="0"/>
              <a:t>)</a:t>
            </a:r>
          </a:p>
          <a:p>
            <a:pPr marL="800100" lvl="1" indent="-342900">
              <a:spcAft>
                <a:spcPts val="600"/>
              </a:spcAft>
              <a:buAutoNum type="alphaLcParenR"/>
            </a:pPr>
            <a:endParaRPr lang="de-DE" b="1" i="1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dirty="0"/>
              <a:t>Positive Effekte: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Entwicklung neuer, fortschrittlicher Erzeugnisse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Größere Produktvielfalt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Verbesserung der Produktqualität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Kosteneinsparungen durch konzertierte F&amp;E-Aktivitäten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Spezialisierungsvereinbarungen: jeweils erhöhter </a:t>
            </a:r>
            <a:r>
              <a:rPr lang="de-DE" dirty="0" smtClean="0"/>
              <a:t>Ausstoß</a:t>
            </a: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72835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1. Verbesserung </a:t>
            </a:r>
            <a:r>
              <a:rPr lang="de-DE" b="1" dirty="0"/>
              <a:t>der Warenerzeugung oder Förderung des technischen Fortschritts (</a:t>
            </a:r>
            <a:r>
              <a:rPr lang="de-DE" b="1" dirty="0" smtClean="0"/>
              <a:t>III)</a:t>
            </a:r>
            <a:endParaRPr lang="de-DE" b="1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dirty="0" smtClean="0"/>
              <a:t>Beispiele </a:t>
            </a:r>
            <a:r>
              <a:rPr lang="de-DE" dirty="0"/>
              <a:t>aus der Kommissionspraxis zum </a:t>
            </a:r>
            <a:r>
              <a:rPr lang="de-DE" dirty="0" smtClean="0"/>
              <a:t>Kfz-Sektor (I):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arenBoth"/>
            </a:pPr>
            <a:r>
              <a:rPr lang="de-DE" dirty="0" smtClean="0"/>
              <a:t>MAN/</a:t>
            </a:r>
            <a:r>
              <a:rPr lang="de-DE" dirty="0" err="1" smtClean="0"/>
              <a:t>Saviem</a:t>
            </a:r>
            <a:r>
              <a:rPr lang="de-DE" dirty="0" smtClean="0"/>
              <a:t> (IV/26612, Entscheidung v. 17. Januar 1972, </a:t>
            </a:r>
            <a:r>
              <a:rPr lang="de-DE" dirty="0" err="1" smtClean="0"/>
              <a:t>Rn</a:t>
            </a:r>
            <a:r>
              <a:rPr lang="de-DE" dirty="0" smtClean="0"/>
              <a:t>. </a:t>
            </a:r>
            <a:r>
              <a:rPr lang="de-DE" dirty="0"/>
              <a:t>29</a:t>
            </a:r>
            <a:r>
              <a:rPr lang="de-DE" dirty="0" smtClean="0"/>
              <a:t>):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Entwicklung einer gemeinsamen Typenreihe von Lkw (ab 7.5 t)</a:t>
            </a:r>
            <a:endParaRPr lang="de-DE" dirty="0"/>
          </a:p>
          <a:p>
            <a:r>
              <a:rPr lang="de-DE" dirty="0"/>
              <a:t>„Die Kooperation bei der Entwicklung gestattet es, innerhalb der gemeinsamen Typenreihe </a:t>
            </a:r>
            <a:r>
              <a:rPr lang="de-DE" b="1" dirty="0"/>
              <a:t>einheitlich konzipierte Lastkraftwagen </a:t>
            </a:r>
            <a:r>
              <a:rPr lang="de-DE" dirty="0"/>
              <a:t>und die Voraussetzungen für die </a:t>
            </a:r>
            <a:r>
              <a:rPr lang="de-DE" b="1" dirty="0"/>
              <a:t>Kooperation</a:t>
            </a:r>
            <a:r>
              <a:rPr lang="de-DE" dirty="0"/>
              <a:t> bei der Herstellung, Montage, beim Vertrieb und </a:t>
            </a:r>
            <a:r>
              <a:rPr lang="de-DE" dirty="0" smtClean="0"/>
              <a:t>Kundendienst zu </a:t>
            </a:r>
            <a:r>
              <a:rPr lang="de-DE" dirty="0"/>
              <a:t>schaffen. Bisher unterschiedliche Organe, Baugruppen und Werkstücke können zwischen den Partnern vereinheitlicht </a:t>
            </a:r>
            <a:r>
              <a:rPr lang="de-DE" dirty="0" smtClean="0"/>
              <a:t>werden. </a:t>
            </a:r>
            <a:r>
              <a:rPr lang="de-DE" dirty="0"/>
              <a:t>Dadurch werden </a:t>
            </a:r>
            <a:r>
              <a:rPr lang="de-DE" dirty="0" smtClean="0"/>
              <a:t>die Fertigungsmöglichkeiten </a:t>
            </a:r>
            <a:r>
              <a:rPr lang="de-DE" dirty="0"/>
              <a:t>nach dem Baukastenprinzip erweitert und vereinfacht. Es kann ein </a:t>
            </a:r>
            <a:r>
              <a:rPr lang="de-DE" b="1" dirty="0"/>
              <a:t>breiteres Sortiment </a:t>
            </a:r>
            <a:r>
              <a:rPr lang="de-DE" dirty="0"/>
              <a:t>an Lastkraftwagen angeboten und die </a:t>
            </a:r>
            <a:r>
              <a:rPr lang="de-DE" b="1" dirty="0"/>
              <a:t>Lagerhaltung für Ersatzteile vereinfacht </a:t>
            </a:r>
            <a:r>
              <a:rPr lang="de-DE" dirty="0"/>
              <a:t>werden.“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2144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820891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1. Verbesserung </a:t>
            </a:r>
            <a:r>
              <a:rPr lang="de-DE" b="1" dirty="0"/>
              <a:t>der Warenerzeugung oder Förderung des technischen Fortschritts (</a:t>
            </a:r>
            <a:r>
              <a:rPr lang="de-DE" b="1" dirty="0" smtClean="0"/>
              <a:t>IV)</a:t>
            </a:r>
            <a:endParaRPr lang="de-DE" b="1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Beispiele </a:t>
            </a:r>
            <a:r>
              <a:rPr lang="de-DE" dirty="0"/>
              <a:t>aus der Kommissionspraxis zum </a:t>
            </a:r>
            <a:r>
              <a:rPr lang="de-DE" dirty="0" smtClean="0"/>
              <a:t>Kfz-Sektor (II):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de-DE" dirty="0" smtClean="0"/>
              <a:t>(</a:t>
            </a:r>
            <a:r>
              <a:rPr lang="de-DE" dirty="0"/>
              <a:t>2) VW/MAN </a:t>
            </a:r>
            <a:r>
              <a:rPr lang="de-DE" dirty="0" smtClean="0"/>
              <a:t>(</a:t>
            </a:r>
            <a:r>
              <a:rPr lang="de-DE" dirty="0"/>
              <a:t>(</a:t>
            </a:r>
            <a:r>
              <a:rPr lang="de-DE" dirty="0" smtClean="0"/>
              <a:t>IV/29.329, Entscheidung v. 5. Dezember 1983, </a:t>
            </a:r>
            <a:r>
              <a:rPr lang="de-DE" dirty="0" err="1" smtClean="0"/>
              <a:t>Rn</a:t>
            </a:r>
            <a:r>
              <a:rPr lang="de-DE" dirty="0"/>
              <a:t>. 25</a:t>
            </a:r>
            <a:r>
              <a:rPr lang="de-DE" dirty="0" smtClean="0"/>
              <a:t>):</a:t>
            </a:r>
          </a:p>
          <a:p>
            <a:pPr>
              <a:spcAft>
                <a:spcPts val="600"/>
              </a:spcAft>
            </a:pPr>
            <a:r>
              <a:rPr lang="de-DE" dirty="0" smtClean="0"/>
              <a:t>Gemeinsame Entwicklung eines Lkw </a:t>
            </a:r>
            <a:r>
              <a:rPr lang="de-DE" dirty="0"/>
              <a:t>der Gewichtsklasse 6 bis 9 Tonnen</a:t>
            </a:r>
          </a:p>
          <a:p>
            <a:r>
              <a:rPr lang="de-DE" dirty="0"/>
              <a:t>„Die Kooperation trägt zur Verbesserung der Warenerzeugung bei. Die Partner bringen ein </a:t>
            </a:r>
            <a:r>
              <a:rPr lang="de-DE" b="1" dirty="0"/>
              <a:t>neues Produkt </a:t>
            </a:r>
            <a:r>
              <a:rPr lang="de-DE" dirty="0"/>
              <a:t>auf den Markt, das sie unter weitgehender Spezialisierung beim Bau von Komponenten herstellen und das in Konkurrenz</a:t>
            </a:r>
          </a:p>
          <a:p>
            <a:r>
              <a:rPr lang="de-DE" dirty="0"/>
              <a:t>zu den Nutzfahrzeugen anderer Hersteller tritt.“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3689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de-DE" b="1" dirty="0" smtClean="0"/>
              <a:t>2. Unerlässlichkeit </a:t>
            </a:r>
            <a:r>
              <a:rPr lang="de-DE" b="1" dirty="0"/>
              <a:t>der Wettbewerbsbeschränkung</a:t>
            </a:r>
          </a:p>
        </p:txBody>
      </p:sp>
      <p:sp>
        <p:nvSpPr>
          <p:cNvPr id="3" name="Rechteck 2"/>
          <p:cNvSpPr/>
          <p:nvPr/>
        </p:nvSpPr>
        <p:spPr>
          <a:xfrm>
            <a:off x="467544" y="2551837"/>
            <a:ext cx="7992888" cy="2534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>
                <a:solidFill>
                  <a:srgbClr val="19161A"/>
                </a:solidFill>
                <a:latin typeface="EUAlbertina"/>
              </a:rPr>
              <a:t>Wettbewerbsbeschränkungen, die weiter gehen, als zur Erzielung der mit einer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F&amp;E-Vereinbarung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angestrebten Effizienzgewinne notwendig ist, erfüllen nicht die Voraussetzungen von Artikel 101 Absatz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3. </a:t>
            </a:r>
          </a:p>
          <a:p>
            <a:pPr>
              <a:lnSpc>
                <a:spcPct val="150000"/>
              </a:lnSpc>
            </a:pPr>
            <a:endParaRPr lang="de-DE" dirty="0">
              <a:solidFill>
                <a:srgbClr val="19161A"/>
              </a:solidFill>
              <a:latin typeface="EUAlbertina"/>
            </a:endParaRPr>
          </a:p>
          <a:p>
            <a:pPr>
              <a:lnSpc>
                <a:spcPct val="150000"/>
              </a:lnSpc>
            </a:pPr>
            <a:r>
              <a:rPr lang="de-DE" i="1" dirty="0" smtClean="0">
                <a:solidFill>
                  <a:srgbClr val="19161A"/>
                </a:solidFill>
                <a:latin typeface="EUAlbertina"/>
              </a:rPr>
              <a:t>Bsp.: Kooperation auch bei Produktion und Vertrieb; Festsetzung von Mindestgebühren für Lizenzerteilung an Dritte etc.</a:t>
            </a:r>
            <a:endParaRPr lang="de-DE" i="1" dirty="0"/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5706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2. Unterschiedliche Formen </a:t>
            </a:r>
            <a:r>
              <a:rPr lang="de-DE" altLang="de-DE" sz="1800" b="1" dirty="0"/>
              <a:t>„gemeinsamer“ </a:t>
            </a:r>
            <a:r>
              <a:rPr lang="de-DE" altLang="de-DE" sz="1800" b="1" dirty="0" smtClean="0"/>
              <a:t>F&amp;E-Aktivitäten: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315033"/>
            <a:ext cx="80645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altLang="de-DE" dirty="0" smtClean="0"/>
              <a:t>F&amp;E in </a:t>
            </a:r>
            <a:r>
              <a:rPr lang="de-DE" altLang="de-DE" dirty="0"/>
              <a:t>einem gemeinsamen Team, einer gemeinsamen Organisation oder einem gemeinsamen Unternehmen;</a:t>
            </a:r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endParaRPr lang="de-DE" altLang="de-DE" dirty="0"/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altLang="de-DE" dirty="0" smtClean="0"/>
              <a:t>F&amp;E durch </a:t>
            </a:r>
            <a:r>
              <a:rPr lang="de-DE" altLang="de-DE" dirty="0"/>
              <a:t>einen gemeinsam bestimmten Dritten</a:t>
            </a:r>
            <a:r>
              <a:rPr lang="de-DE" altLang="de-DE" dirty="0" smtClean="0"/>
              <a:t>;</a:t>
            </a:r>
            <a:endParaRPr lang="de-DE" altLang="de-DE" i="1" dirty="0" smtClean="0"/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endParaRPr lang="de-DE" altLang="de-DE" dirty="0" smtClean="0"/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altLang="de-DE" dirty="0" smtClean="0"/>
              <a:t>F&amp;E durch die Parteien im Wege der Spezialisierung im Rahmen der Forschung und Entwicklung oder der Verwertung;</a:t>
            </a:r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endParaRPr lang="de-DE" altLang="de-DE" dirty="0"/>
          </a:p>
          <a:p>
            <a:pPr marL="285750" indent="-285750"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altLang="de-DE" dirty="0" smtClean="0"/>
              <a:t>Im Anschluss an F&amp;E: „Spezialisierung </a:t>
            </a:r>
            <a:r>
              <a:rPr lang="de-DE" altLang="de-DE" dirty="0"/>
              <a:t>im Rahmen der Verwertung“: nur eine Partei stellt die Vertragsprodukte auf der Grundlage einer von der anderen Partei erteilten ausschließlichen Lizenz her und vertreibt </a:t>
            </a:r>
            <a:r>
              <a:rPr lang="de-DE" altLang="de-DE" dirty="0" smtClean="0"/>
              <a:t>sie.</a:t>
            </a:r>
            <a:endParaRPr lang="de-DE" alt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7395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700808"/>
            <a:ext cx="75608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>
              <a:spcAft>
                <a:spcPts val="600"/>
              </a:spcAft>
            </a:pPr>
            <a:r>
              <a:rPr lang="de-DE" b="1" dirty="0" smtClean="0"/>
              <a:t>3. Angemessene </a:t>
            </a:r>
            <a:r>
              <a:rPr lang="de-DE" b="1" dirty="0"/>
              <a:t>Beteiligung der Verbraucher am entstehenden </a:t>
            </a:r>
            <a:r>
              <a:rPr lang="de-DE" b="1" dirty="0" smtClean="0"/>
              <a:t>Gewinn</a:t>
            </a:r>
          </a:p>
          <a:p>
            <a:pPr marL="180975" lvl="1">
              <a:spcAft>
                <a:spcPts val="600"/>
              </a:spcAft>
            </a:pPr>
            <a:endParaRPr lang="de-DE" b="1" dirty="0"/>
          </a:p>
          <a:p>
            <a:pPr marL="180975" lvl="1">
              <a:spcAft>
                <a:spcPts val="600"/>
              </a:spcAft>
            </a:pPr>
            <a:endParaRPr lang="de-DE" b="1" dirty="0"/>
          </a:p>
        </p:txBody>
      </p:sp>
      <p:sp>
        <p:nvSpPr>
          <p:cNvPr id="3" name="Rechteck 2"/>
          <p:cNvSpPr/>
          <p:nvPr/>
        </p:nvSpPr>
        <p:spPr>
          <a:xfrm>
            <a:off x="647564" y="2420888"/>
            <a:ext cx="784887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19161A"/>
                </a:solidFill>
                <a:latin typeface="EUAlbertina"/>
              </a:rPr>
              <a:t>„Durch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unerlässliche Beschränkungen erzielte Effizienzgewinne müssen in einem Maße an die Verbraucher weitergegeben werden, dass sie die wettbewerbsbeschränkenden Auswirkungen der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F&amp;E-Vereinbarung </a:t>
            </a:r>
            <a:r>
              <a:rPr lang="de-DE" b="1" dirty="0">
                <a:solidFill>
                  <a:srgbClr val="19161A"/>
                </a:solidFill>
                <a:latin typeface="EUAlbertina"/>
              </a:rPr>
              <a:t>überwiegen. </a:t>
            </a:r>
            <a:endParaRPr lang="de-DE" b="1" dirty="0" smtClean="0">
              <a:solidFill>
                <a:srgbClr val="19161A"/>
              </a:solidFill>
              <a:latin typeface="EUAlbertina"/>
            </a:endParaRPr>
          </a:p>
          <a:p>
            <a:pPr>
              <a:spcBef>
                <a:spcPts val="600"/>
              </a:spcBef>
            </a:pPr>
            <a:r>
              <a:rPr lang="de-DE" dirty="0" smtClean="0">
                <a:solidFill>
                  <a:srgbClr val="19161A"/>
                </a:solidFill>
                <a:latin typeface="EUAlbertina"/>
              </a:rPr>
              <a:t>Zum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Beispiel müssen die Vorteile der Markteinführung neuer oder verbesserter Produkte die </a:t>
            </a:r>
            <a:r>
              <a:rPr lang="de-DE" b="1" dirty="0">
                <a:solidFill>
                  <a:srgbClr val="19161A"/>
                </a:solidFill>
                <a:latin typeface="EUAlbertina"/>
              </a:rPr>
              <a:t>Nachteile in Form von Preiserhöhungen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oder anderen wettbewerbsbeschränkenden Auswirkungen überwiegen. </a:t>
            </a:r>
            <a:endParaRPr lang="de-DE" dirty="0" smtClean="0">
              <a:solidFill>
                <a:srgbClr val="19161A"/>
              </a:solidFill>
              <a:latin typeface="EUAlbertina"/>
            </a:endParaRPr>
          </a:p>
          <a:p>
            <a:pPr>
              <a:spcBef>
                <a:spcPts val="600"/>
              </a:spcBef>
            </a:pPr>
            <a:r>
              <a:rPr lang="de-DE" dirty="0" smtClean="0">
                <a:solidFill>
                  <a:srgbClr val="19161A"/>
                </a:solidFill>
                <a:latin typeface="EUAlbertina"/>
              </a:rPr>
              <a:t>Im Allgemeinen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ist es eher wahrscheinlich, dass eine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F&amp;E-Vereinbarung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Effizienzgewinne erzeugt, die den Verbrauchern Vorteile bringen, wenn die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F&amp;E-Vereinbarung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zur Bündelung </a:t>
            </a:r>
            <a:r>
              <a:rPr lang="de-DE" b="1" dirty="0">
                <a:solidFill>
                  <a:srgbClr val="19161A"/>
                </a:solidFill>
                <a:latin typeface="EUAlbertina"/>
              </a:rPr>
              <a:t>komplementärer Fähigkeiten und Vermögenswerte </a:t>
            </a:r>
            <a:r>
              <a:rPr lang="de-DE" dirty="0">
                <a:solidFill>
                  <a:srgbClr val="19161A"/>
                </a:solidFill>
                <a:latin typeface="EUAlbertina"/>
              </a:rPr>
              <a:t>führt. Die Parteien einer Vereinbarung können zum Beispiel über unterschiedliche Forschungskapazitäten </a:t>
            </a:r>
            <a:r>
              <a:rPr lang="de-DE" dirty="0" smtClean="0">
                <a:solidFill>
                  <a:srgbClr val="19161A"/>
                </a:solidFill>
                <a:latin typeface="EUAlbertina"/>
              </a:rPr>
              <a:t>verfügen.“ </a:t>
            </a:r>
          </a:p>
          <a:p>
            <a:endParaRPr lang="de-DE" i="1" dirty="0" smtClean="0">
              <a:solidFill>
                <a:srgbClr val="19161A"/>
              </a:solidFill>
              <a:latin typeface="EUAlbertina"/>
            </a:endParaRPr>
          </a:p>
          <a:p>
            <a:r>
              <a:rPr lang="de-DE" i="1" dirty="0" smtClean="0">
                <a:solidFill>
                  <a:srgbClr val="19161A"/>
                </a:solidFill>
                <a:latin typeface="EUAlbertina"/>
              </a:rPr>
              <a:t>(Horizontal-LL, </a:t>
            </a:r>
            <a:r>
              <a:rPr lang="de-DE" i="1" dirty="0" err="1" smtClean="0">
                <a:solidFill>
                  <a:srgbClr val="19161A"/>
                </a:solidFill>
                <a:latin typeface="EUAlbertina"/>
              </a:rPr>
              <a:t>Rn</a:t>
            </a:r>
            <a:r>
              <a:rPr lang="de-DE" i="1" dirty="0" smtClean="0">
                <a:solidFill>
                  <a:srgbClr val="19161A"/>
                </a:solidFill>
                <a:latin typeface="EUAlbertina"/>
              </a:rPr>
              <a:t>. 143) </a:t>
            </a:r>
            <a:endParaRPr lang="de-DE" i="1" dirty="0"/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05387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E28190A-D343-463E-B90C-17671CC36D50}"/>
              </a:ext>
            </a:extLst>
          </p:cNvPr>
          <p:cNvSpPr txBox="1"/>
          <p:nvPr/>
        </p:nvSpPr>
        <p:spPr>
          <a:xfrm>
            <a:off x="467544" y="1844824"/>
            <a:ext cx="75608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spcAft>
                <a:spcPts val="600"/>
              </a:spcAft>
            </a:pPr>
            <a:r>
              <a:rPr lang="de-DE" b="1" dirty="0" smtClean="0"/>
              <a:t>4. Keine </a:t>
            </a:r>
            <a:r>
              <a:rPr lang="de-DE" b="1" dirty="0"/>
              <a:t>Ausschaltung wesentlichen </a:t>
            </a:r>
            <a:r>
              <a:rPr lang="de-DE" b="1" dirty="0" smtClean="0"/>
              <a:t>Wettbewerbs</a:t>
            </a:r>
          </a:p>
          <a:p>
            <a:pPr lvl="1">
              <a:spcAft>
                <a:spcPts val="600"/>
              </a:spcAft>
            </a:pPr>
            <a:endParaRPr lang="de-DE" b="1" dirty="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de-DE" dirty="0" smtClean="0"/>
              <a:t>„Die </a:t>
            </a:r>
            <a:r>
              <a:rPr lang="de-DE" dirty="0"/>
              <a:t>Voraussetzungen von Artikel 101 Absatz 3 können nicht erfüllt sein, wenn die Vereinbarung den Parteien die Möglichkeit eröffnet, für einen beträchtlichen Teil der betreffenden Produkte oder Technologien den Wettbewerb auszuschalten</a:t>
            </a:r>
            <a:r>
              <a:rPr lang="de-DE" dirty="0" smtClean="0"/>
              <a:t>.“</a:t>
            </a:r>
          </a:p>
          <a:p>
            <a:pPr lvl="1">
              <a:spcAft>
                <a:spcPts val="600"/>
              </a:spcAft>
            </a:pPr>
            <a:endParaRPr lang="de-DE" b="1" dirty="0"/>
          </a:p>
          <a:p>
            <a:pPr lvl="1">
              <a:spcAft>
                <a:spcPts val="600"/>
              </a:spcAft>
            </a:pPr>
            <a:r>
              <a:rPr lang="de-DE" i="1" dirty="0" smtClean="0"/>
              <a:t>(Horizontal-LL, </a:t>
            </a:r>
            <a:r>
              <a:rPr lang="de-DE" i="1" dirty="0" err="1" smtClean="0"/>
              <a:t>Rn</a:t>
            </a:r>
            <a:r>
              <a:rPr lang="de-DE" i="1" dirty="0" smtClean="0"/>
              <a:t>. 144)</a:t>
            </a:r>
            <a:endParaRPr lang="de-DE" i="1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40" y="698500"/>
            <a:ext cx="4040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IV: </a:t>
            </a:r>
            <a:r>
              <a:rPr lang="en-US" altLang="de-DE" sz="1600" dirty="0" err="1" smtClean="0"/>
              <a:t>Rechtlicher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Rahmen</a:t>
            </a:r>
            <a:r>
              <a:rPr lang="en-US" altLang="de-DE" sz="1600" dirty="0" smtClean="0"/>
              <a:t> (III): </a:t>
            </a:r>
            <a:r>
              <a:rPr lang="en-US" altLang="de-DE" sz="1600" dirty="0" err="1" smtClean="0"/>
              <a:t>Im</a:t>
            </a:r>
            <a:r>
              <a:rPr lang="en-US" altLang="de-DE" sz="1600" dirty="0" smtClean="0"/>
              <a:t> </a:t>
            </a:r>
            <a:r>
              <a:rPr lang="en-US" altLang="de-DE" sz="1600" dirty="0" err="1" smtClean="0"/>
              <a:t>Einzelfall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892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hteck 6">
            <a:extLst>
              <a:ext uri="{FF2B5EF4-FFF2-40B4-BE49-F238E27FC236}">
                <a16:creationId xmlns:a16="http://schemas.microsoft.com/office/drawing/2014/main" id="{7118C898-9FE7-41E5-B67D-6BD95EF4B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556792"/>
            <a:ext cx="806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None/>
            </a:pPr>
            <a:r>
              <a:rPr lang="de-DE" altLang="de-DE" sz="1800" b="1" dirty="0" smtClean="0"/>
              <a:t>Zusammenfassung: Parameter für wettbewerbliche Beurteilung</a:t>
            </a:r>
            <a:endParaRPr lang="de-DE" altLang="de-DE" sz="1800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49C8469-E7ED-4339-8CA0-61ED3B88880B}"/>
              </a:ext>
            </a:extLst>
          </p:cNvPr>
          <p:cNvSpPr txBox="1"/>
          <p:nvPr/>
        </p:nvSpPr>
        <p:spPr>
          <a:xfrm>
            <a:off x="395288" y="2132856"/>
            <a:ext cx="8641208" cy="4616648"/>
          </a:xfrm>
          <a:prstGeom prst="rect">
            <a:avLst/>
          </a:prstGeom>
          <a:pattFill prst="pct5">
            <a:fgClr>
              <a:srgbClr val="D8DADC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b="1" dirty="0" smtClean="0"/>
              <a:t>Weniger problematisch</a:t>
            </a:r>
            <a:r>
              <a:rPr lang="de-DE" altLang="de-DE" b="1" dirty="0"/>
              <a:t>: </a:t>
            </a:r>
            <a:r>
              <a:rPr lang="de-DE" altLang="de-DE" b="1" dirty="0" smtClean="0"/>
              <a:t>			    Wettbewerblich problematischer:</a:t>
            </a:r>
          </a:p>
          <a:p>
            <a:pPr>
              <a:spcAft>
                <a:spcPts val="600"/>
              </a:spcAft>
            </a:pPr>
            <a:endParaRPr lang="de-DE" altLang="de-DE" dirty="0" smtClean="0"/>
          </a:p>
          <a:p>
            <a:pPr>
              <a:spcAft>
                <a:spcPts val="600"/>
              </a:spcAft>
            </a:pPr>
            <a:r>
              <a:rPr lang="de-DE" altLang="de-DE" dirty="0" smtClean="0"/>
              <a:t>1. Grundlagenforschung			              Anwendungsbezogene F&amp;E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2. Bedeutung der Innovation für Endprodukt ist…</a:t>
            </a:r>
            <a:endParaRPr lang="de-DE" altLang="de-DE" dirty="0"/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klein. 			</a:t>
            </a:r>
            <a:r>
              <a:rPr lang="de-DE" altLang="de-DE" dirty="0"/>
              <a:t> </a:t>
            </a:r>
            <a:r>
              <a:rPr lang="de-DE" altLang="de-DE" dirty="0" smtClean="0"/>
              <a:t>                  			                  … groß.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3. Kooperation 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beschränkt sich auf F&amp;E.                      … wird fortgesetzt bei Produktion/Absatz.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4. Marktmacht der Beteiligten ist …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gering.                                  		                                                 ...groß.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5. Beteiligte sind ….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keine Wettbewerber  	                                   …</a:t>
            </a:r>
            <a:r>
              <a:rPr lang="de-DE" altLang="de-DE" dirty="0"/>
              <a:t>s</a:t>
            </a:r>
            <a:r>
              <a:rPr lang="de-DE" altLang="de-DE" dirty="0" smtClean="0"/>
              <a:t>ind (potentielle) Wettbewerber.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6. Zugang aller Beteiligter/Dritter zu Ergebnissen…</a:t>
            </a:r>
          </a:p>
          <a:p>
            <a:pPr>
              <a:spcAft>
                <a:spcPts val="600"/>
              </a:spcAft>
            </a:pPr>
            <a:r>
              <a:rPr lang="de-DE" altLang="de-DE" dirty="0" smtClean="0"/>
              <a:t>… ist gewährleistet. 	</a:t>
            </a:r>
            <a:r>
              <a:rPr lang="de-DE" altLang="de-DE" dirty="0"/>
              <a:t> </a:t>
            </a:r>
            <a:r>
              <a:rPr lang="de-DE" altLang="de-DE" dirty="0" smtClean="0"/>
              <a:t>                                               …. ist nicht gewährleistet.</a:t>
            </a:r>
          </a:p>
        </p:txBody>
      </p:sp>
      <p:sp>
        <p:nvSpPr>
          <p:cNvPr id="4" name="Rechteck 3"/>
          <p:cNvSpPr/>
          <p:nvPr/>
        </p:nvSpPr>
        <p:spPr>
          <a:xfrm>
            <a:off x="4499992" y="2204864"/>
            <a:ext cx="7200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hteck 4"/>
          <p:cNvSpPr/>
          <p:nvPr/>
        </p:nvSpPr>
        <p:spPr>
          <a:xfrm>
            <a:off x="4499992" y="3573016"/>
            <a:ext cx="720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hteck 6"/>
          <p:cNvSpPr/>
          <p:nvPr/>
        </p:nvSpPr>
        <p:spPr>
          <a:xfrm>
            <a:off x="4499992" y="6381328"/>
            <a:ext cx="72008" cy="368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feld 2">
            <a:extLst>
              <a:ext uri="{FF2B5EF4-FFF2-40B4-BE49-F238E27FC236}">
                <a16:creationId xmlns:a16="http://schemas.microsoft.com/office/drawing/2014/main" id="{5A538876-2EF8-4194-9120-1F4FA5CA2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1858963"/>
            <a:ext cx="5257800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/>
              <a:t>Danke für Ihr Interesse und Ihre Aufmerksamkeit!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b="1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b="1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b="1" dirty="0"/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800" dirty="0"/>
              <a:t>Prof. Dr. Florian Bien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800" dirty="0"/>
              <a:t>Lehrstuhl für globales Wirtschaftsrecht,</a:t>
            </a:r>
            <a:br>
              <a:rPr lang="de-DE" altLang="de-DE" sz="1800" dirty="0"/>
            </a:br>
            <a:r>
              <a:rPr lang="de-DE" altLang="de-DE" sz="1800" dirty="0"/>
              <a:t>internationale Schiedsgerichtsbarkeit und Bürgerliches Recht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de-DE" altLang="de-DE" sz="1800" dirty="0"/>
              <a:t>bien@jura.uni-wuerzburg.de</a:t>
            </a:r>
          </a:p>
          <a:p>
            <a:pPr>
              <a:spcBef>
                <a:spcPct val="0"/>
              </a:spcBef>
              <a:buFontTx/>
              <a:buNone/>
            </a:pPr>
            <a:endParaRPr lang="de-DE" altLang="de-DE" sz="1800" b="1" dirty="0"/>
          </a:p>
        </p:txBody>
      </p:sp>
      <p:pic>
        <p:nvPicPr>
          <p:cNvPr id="50179" name="Grafik 1">
            <a:extLst>
              <a:ext uri="{FF2B5EF4-FFF2-40B4-BE49-F238E27FC236}">
                <a16:creationId xmlns:a16="http://schemas.microsoft.com/office/drawing/2014/main" id="{BF6FB723-B0D3-4BD4-B6D6-C95F32C83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694113"/>
            <a:ext cx="2627312" cy="175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 smtClean="0"/>
              <a:t>3. </a:t>
            </a:r>
            <a:r>
              <a:rPr lang="de-DE" altLang="de-DE" sz="1800" b="1" dirty="0"/>
              <a:t>Die drei Säulen des Kartellrechts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B6D528F7-4106-466E-94D5-3201713339DE}"/>
              </a:ext>
            </a:extLst>
          </p:cNvPr>
          <p:cNvSpPr/>
          <p:nvPr/>
        </p:nvSpPr>
        <p:spPr>
          <a:xfrm>
            <a:off x="1115616" y="2996952"/>
            <a:ext cx="158417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2800" b="1" dirty="0">
                <a:ln w="0"/>
                <a:solidFill>
                  <a:schemeClr val="tx1"/>
                </a:solidFill>
              </a:rPr>
              <a:t>Kartellverbot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7D45C3D9-76B8-4CB0-B5A8-B6A2010A81DB}"/>
              </a:ext>
            </a:extLst>
          </p:cNvPr>
          <p:cNvSpPr/>
          <p:nvPr/>
        </p:nvSpPr>
        <p:spPr>
          <a:xfrm>
            <a:off x="6300192" y="2981291"/>
            <a:ext cx="158417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Fusionskontrolle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503414EC-15F7-43DB-877A-50527E1706C6}"/>
              </a:ext>
            </a:extLst>
          </p:cNvPr>
          <p:cNvSpPr/>
          <p:nvPr/>
        </p:nvSpPr>
        <p:spPr>
          <a:xfrm>
            <a:off x="3707904" y="2996952"/>
            <a:ext cx="1584176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Missbrauchsverbot</a:t>
            </a:r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/>
              <a:t>4</a:t>
            </a:r>
            <a:r>
              <a:rPr lang="de-DE" altLang="de-DE" sz="1800" b="1" dirty="0" smtClean="0"/>
              <a:t>. </a:t>
            </a:r>
            <a:r>
              <a:rPr lang="de-DE" altLang="de-DE" sz="1800" b="1" dirty="0"/>
              <a:t>Rechtlicher Rahmen </a:t>
            </a:r>
            <a:r>
              <a:rPr lang="de-DE" altLang="de-DE" sz="1800" b="1" dirty="0" smtClean="0"/>
              <a:t>im Überblick (I)</a:t>
            </a:r>
            <a:endParaRPr lang="de-DE" altLang="de-DE" sz="1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A8A861-EDD3-4A5E-B8C7-8E3233603D4A}"/>
              </a:ext>
            </a:extLst>
          </p:cNvPr>
          <p:cNvSpPr txBox="1"/>
          <p:nvPr/>
        </p:nvSpPr>
        <p:spPr>
          <a:xfrm>
            <a:off x="390302" y="2012062"/>
            <a:ext cx="8646194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/>
              <a:t>Unionsrecht: Art. 101 Abs. 1 </a:t>
            </a:r>
            <a:r>
              <a:rPr lang="de-DE" dirty="0" smtClean="0"/>
              <a:t>AEUV: </a:t>
            </a:r>
          </a:p>
          <a:p>
            <a:pPr>
              <a:lnSpc>
                <a:spcPct val="150000"/>
              </a:lnSpc>
            </a:pPr>
            <a:r>
              <a:rPr lang="de-DE" sz="1600" i="1" dirty="0" smtClean="0"/>
              <a:t>(1) Mit dem Binnenmarkt unvereinbar und verboten sind alle </a:t>
            </a:r>
            <a:r>
              <a:rPr lang="de-DE" sz="1600" b="1" i="1" dirty="0" smtClean="0"/>
              <a:t>Vereinbarungen zwischen Unternehmen</a:t>
            </a:r>
            <a:r>
              <a:rPr lang="de-DE" sz="1600" i="1" dirty="0" smtClean="0"/>
              <a:t>, Beschlüsse von Unternehmensvereinigungen und aufeinander abgestimmte Verhaltensweisen, welche den Handel zwischen Mitglied­staaten zu beeinträchtigen geeignet sind und eine </a:t>
            </a:r>
            <a:r>
              <a:rPr lang="de-DE" sz="1600" b="1" i="1" dirty="0" smtClean="0"/>
              <a:t>Verhinderung, Einschränkung oder Verfälschung des Wettbewerbs </a:t>
            </a:r>
            <a:r>
              <a:rPr lang="de-DE" sz="1600" i="1" dirty="0" smtClean="0"/>
              <a:t>innerhalb des Binnenmarkts bezwecken oder bewirken, insbesondere </a:t>
            </a:r>
          </a:p>
          <a:p>
            <a:pPr>
              <a:lnSpc>
                <a:spcPct val="150000"/>
              </a:lnSpc>
            </a:pPr>
            <a:r>
              <a:rPr lang="de-DE" sz="1600" i="1" dirty="0" smtClean="0"/>
              <a:t>a) die unmittelbare oder mittelbare Festsetzung der An- oder Verkaufspreise oder sonstiger Geschäfts­bedingun­gen; </a:t>
            </a:r>
          </a:p>
          <a:p>
            <a:pPr>
              <a:lnSpc>
                <a:spcPct val="150000"/>
              </a:lnSpc>
            </a:pPr>
            <a:r>
              <a:rPr lang="de-DE" sz="1600" i="1" dirty="0" smtClean="0"/>
              <a:t>b) die Einschränkung oder Kontrolle der Erzeugung, des Absatzes, der </a:t>
            </a:r>
            <a:r>
              <a:rPr lang="de-DE" sz="1600" b="1" i="1" dirty="0" smtClean="0"/>
              <a:t>technischen Entwicklung </a:t>
            </a:r>
            <a:r>
              <a:rPr lang="de-DE" sz="1600" i="1" dirty="0" smtClean="0"/>
              <a:t>oder der Investitionen; </a:t>
            </a:r>
          </a:p>
          <a:p>
            <a:pPr>
              <a:lnSpc>
                <a:spcPct val="150000"/>
              </a:lnSpc>
            </a:pPr>
            <a:r>
              <a:rPr lang="de-DE" sz="1600" i="1" dirty="0" smtClean="0"/>
              <a:t>c) die Aufteilung der Märkte oder Versorgungsquellen; […]. </a:t>
            </a:r>
          </a:p>
          <a:p>
            <a:pPr>
              <a:lnSpc>
                <a:spcPct val="150000"/>
              </a:lnSpc>
            </a:pPr>
            <a:r>
              <a:rPr lang="de-DE" sz="1600" i="1" dirty="0" smtClean="0"/>
              <a:t>(2) Die nach diesem Artikel verbotenen Vereinbarungen oder Beschlüsse sind </a:t>
            </a:r>
            <a:r>
              <a:rPr lang="de-DE" sz="1600" b="1" i="1" dirty="0" smtClean="0"/>
              <a:t>nichtig</a:t>
            </a:r>
            <a:r>
              <a:rPr lang="de-DE" sz="1600" i="1" dirty="0" smtClean="0"/>
              <a:t>. </a:t>
            </a:r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313845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/>
              <a:t>4</a:t>
            </a:r>
            <a:r>
              <a:rPr lang="de-DE" altLang="de-DE" sz="1800" b="1" dirty="0" smtClean="0"/>
              <a:t>. </a:t>
            </a:r>
            <a:r>
              <a:rPr lang="de-DE" altLang="de-DE" sz="1800" b="1" dirty="0"/>
              <a:t>Rechtlicher Rahmen </a:t>
            </a:r>
            <a:r>
              <a:rPr lang="de-DE" altLang="de-DE" sz="1800" b="1" dirty="0" smtClean="0"/>
              <a:t>im Überblick (II)</a:t>
            </a:r>
            <a:endParaRPr lang="de-DE" altLang="de-DE" sz="1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A8A861-EDD3-4A5E-B8C7-8E3233603D4A}"/>
              </a:ext>
            </a:extLst>
          </p:cNvPr>
          <p:cNvSpPr txBox="1"/>
          <p:nvPr/>
        </p:nvSpPr>
        <p:spPr>
          <a:xfrm>
            <a:off x="390302" y="2012062"/>
            <a:ext cx="8646194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Deutsches </a:t>
            </a:r>
            <a:r>
              <a:rPr lang="de-DE" dirty="0"/>
              <a:t>Recht: § 1 GWB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/>
              <a:t>Grundsätzlicher Gleichklang zwischen GWB und AEUV im Bereich </a:t>
            </a:r>
            <a:r>
              <a:rPr lang="de-DE" dirty="0" smtClean="0"/>
              <a:t>wettbewerbs-beschränkender </a:t>
            </a:r>
            <a:r>
              <a:rPr lang="de-DE" dirty="0"/>
              <a:t>Vereinbarungen</a:t>
            </a:r>
          </a:p>
        </p:txBody>
      </p:sp>
      <p:sp>
        <p:nvSpPr>
          <p:cNvPr id="6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414236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feld 10313">
            <a:extLst>
              <a:ext uri="{FF2B5EF4-FFF2-40B4-BE49-F238E27FC236}">
                <a16:creationId xmlns:a16="http://schemas.microsoft.com/office/drawing/2014/main" id="{88DD7238-BA84-45E8-AE29-48955FF09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550988"/>
            <a:ext cx="7489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e-DE" altLang="de-DE" sz="1800" b="1" dirty="0"/>
              <a:t>4. Rechtlicher Rahmen im </a:t>
            </a:r>
            <a:r>
              <a:rPr lang="de-DE" altLang="de-DE" sz="1800" b="1" dirty="0" smtClean="0"/>
              <a:t>Überblick (III)</a:t>
            </a:r>
            <a:endParaRPr lang="de-DE" altLang="de-DE" sz="1800" b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4A8A861-EDD3-4A5E-B8C7-8E3233603D4A}"/>
              </a:ext>
            </a:extLst>
          </p:cNvPr>
          <p:cNvSpPr txBox="1"/>
          <p:nvPr/>
        </p:nvSpPr>
        <p:spPr>
          <a:xfrm>
            <a:off x="395288" y="1916832"/>
            <a:ext cx="8748712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/>
              <a:t>Sanktionen bei </a:t>
            </a:r>
            <a:r>
              <a:rPr lang="de-DE" dirty="0" smtClean="0"/>
              <a:t>Verstoß gegen das Kartellverbot:</a:t>
            </a:r>
            <a:endParaRPr lang="de-DE" dirty="0"/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/>
              <a:t>Nichtigkeit der </a:t>
            </a:r>
            <a:r>
              <a:rPr lang="de-DE" dirty="0" smtClean="0"/>
              <a:t>Vereinbarung (Art. 101 Abs. 2 AEUV, §§ 1 GWB </a:t>
            </a:r>
            <a:r>
              <a:rPr lang="de-DE" dirty="0" err="1" smtClean="0"/>
              <a:t>i.V.m</a:t>
            </a:r>
            <a:r>
              <a:rPr lang="de-DE" dirty="0" smtClean="0"/>
              <a:t>. 134 BGB)</a:t>
            </a:r>
            <a:endParaRPr lang="de-DE" dirty="0"/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Unterlassungsverfügung (Art. 7 VO 1/2003, § 32 Abs. 1 GWB)</a:t>
            </a:r>
            <a:endParaRPr lang="de-DE" dirty="0"/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Bußgeld (Art. 23 VO 1/2003, § 81 GWB, bis zu 10 % des Weltkonzernjahresumsatzes)</a:t>
            </a:r>
            <a:endParaRPr lang="de-DE" dirty="0"/>
          </a:p>
          <a:p>
            <a:pPr marL="742950" lvl="1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dirty="0"/>
              <a:t>Strafrechtliche </a:t>
            </a:r>
            <a:r>
              <a:rPr lang="de-DE" dirty="0" smtClean="0"/>
              <a:t>Folgen (§§ 263, 298 StGB)</a:t>
            </a:r>
            <a:endParaRPr lang="de-DE" dirty="0"/>
          </a:p>
        </p:txBody>
      </p:sp>
      <p:sp>
        <p:nvSpPr>
          <p:cNvPr id="5" name="Rechteck 1">
            <a:extLst>
              <a:ext uri="{FF2B5EF4-FFF2-40B4-BE49-F238E27FC236}">
                <a16:creationId xmlns:a16="http://schemas.microsoft.com/office/drawing/2014/main" id="{08149417-3229-4CB5-ABDF-8DFEBDBDE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048" y="714182"/>
            <a:ext cx="38965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600" dirty="0" smtClean="0"/>
              <a:t>I. </a:t>
            </a:r>
            <a:r>
              <a:rPr lang="en-US" altLang="de-DE" sz="1600" dirty="0" err="1" smtClean="0"/>
              <a:t>Einführung</a:t>
            </a:r>
            <a:r>
              <a:rPr lang="en-US" altLang="de-DE" sz="1600" dirty="0" smtClean="0"/>
              <a:t>: F&amp;E und das </a:t>
            </a:r>
            <a:r>
              <a:rPr lang="en-US" altLang="de-DE" sz="1600" dirty="0" err="1" smtClean="0"/>
              <a:t>Kartellverbot</a:t>
            </a:r>
            <a:endParaRPr lang="en-US" altLang="de-DE" sz="1600" dirty="0"/>
          </a:p>
        </p:txBody>
      </p:sp>
    </p:spTree>
    <p:extLst>
      <p:ext uri="{BB962C8B-B14F-4D97-AF65-F5344CB8AC3E}">
        <p14:creationId xmlns:p14="http://schemas.microsoft.com/office/powerpoint/2010/main" val="8891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esentation_mit_sublogo_blau">
  <a:themeElements>
    <a:clrScheme name="Praesentation_mit_sublogo_bla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aesentation_mit_sublogo_bla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aesentation_mit_sublogo_bla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aesentation_mit_sublogo_bla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aesentation_mit_sublogo_bla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Praesentation_mit_sublogo_blau</Template>
  <TotalTime>0</TotalTime>
  <Words>3202</Words>
  <Application>Microsoft Office PowerPoint</Application>
  <PresentationFormat>Bildschirmpräsentation (4:3)</PresentationFormat>
  <Paragraphs>431</Paragraphs>
  <Slides>53</Slides>
  <Notes>31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53</vt:i4>
      </vt:variant>
    </vt:vector>
  </HeadingPairs>
  <TitlesOfParts>
    <vt:vector size="59" baseType="lpstr">
      <vt:lpstr>Arial</vt:lpstr>
      <vt:lpstr>EUAlbertina</vt:lpstr>
      <vt:lpstr>Symbol</vt:lpstr>
      <vt:lpstr>Times New Roman</vt:lpstr>
      <vt:lpstr>Wingdings</vt:lpstr>
      <vt:lpstr>Praesentation_mit_sublogo_blau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Universitaet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rzuw270</dc:creator>
  <cp:lastModifiedBy>Florian Bien</cp:lastModifiedBy>
  <cp:revision>421</cp:revision>
  <cp:lastPrinted>2015-11-26T08:33:03Z</cp:lastPrinted>
  <dcterms:created xsi:type="dcterms:W3CDTF">2006-12-04T08:50:09Z</dcterms:created>
  <dcterms:modified xsi:type="dcterms:W3CDTF">2018-02-19T13:42:45Z</dcterms:modified>
</cp:coreProperties>
</file>