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2"/>
  </p:notesMasterIdLst>
  <p:sldIdLst>
    <p:sldId id="256" r:id="rId2"/>
    <p:sldId id="300" r:id="rId3"/>
    <p:sldId id="297" r:id="rId4"/>
    <p:sldId id="301" r:id="rId5"/>
    <p:sldId id="302" r:id="rId6"/>
    <p:sldId id="303" r:id="rId7"/>
    <p:sldId id="304" r:id="rId8"/>
    <p:sldId id="305" r:id="rId9"/>
    <p:sldId id="306" r:id="rId10"/>
    <p:sldId id="307" r:id="rId11"/>
    <p:sldId id="310" r:id="rId12"/>
    <p:sldId id="308" r:id="rId13"/>
    <p:sldId id="309" r:id="rId14"/>
    <p:sldId id="311" r:id="rId15"/>
    <p:sldId id="313" r:id="rId16"/>
    <p:sldId id="314" r:id="rId17"/>
    <p:sldId id="315" r:id="rId18"/>
    <p:sldId id="312" r:id="rId19"/>
    <p:sldId id="316" r:id="rId20"/>
    <p:sldId id="317" r:id="rId21"/>
  </p:sldIdLst>
  <p:sldSz cx="12192000" cy="6858000"/>
  <p:notesSz cx="6797675" cy="9928225"/>
  <p:defaultTextStyle>
    <a:defPPr>
      <a:defRPr lang="de-DE"/>
    </a:defPPr>
    <a:lvl1pPr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A710"/>
    <a:srgbClr val="CA6E51"/>
    <a:srgbClr val="ADBD12"/>
    <a:srgbClr val="B36147"/>
    <a:srgbClr val="FBFDED"/>
    <a:srgbClr val="575755"/>
    <a:srgbClr val="5B5B59"/>
    <a:srgbClr val="AECDE0"/>
    <a:srgbClr val="86B4D0"/>
    <a:srgbClr val="D1DD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0672" autoAdjust="0"/>
  </p:normalViewPr>
  <p:slideViewPr>
    <p:cSldViewPr>
      <p:cViewPr>
        <p:scale>
          <a:sx n="83" d="100"/>
          <a:sy n="83" d="100"/>
        </p:scale>
        <p:origin x="-552" y="-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cs typeface="Arial" charset="0"/>
              </a:defRPr>
            </a:lvl1pPr>
          </a:lstStyle>
          <a:p>
            <a:pPr>
              <a:defRPr/>
            </a:pPr>
            <a:endParaRPr lang="de-AT"/>
          </a:p>
        </p:txBody>
      </p:sp>
      <p:sp>
        <p:nvSpPr>
          <p:cNvPr id="3" name="Datumsplatzhalt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cs typeface="Arial" charset="0"/>
              </a:defRPr>
            </a:lvl1pPr>
          </a:lstStyle>
          <a:p>
            <a:pPr>
              <a:defRPr/>
            </a:pPr>
            <a:fld id="{A423442B-9CC7-4DF8-8060-CD6CAFD55737}" type="datetimeFigureOut">
              <a:rPr lang="de-AT"/>
              <a:pPr>
                <a:defRPr/>
              </a:pPr>
              <a:t>14.10.2016</a:t>
            </a:fld>
            <a:endParaRPr lang="de-AT"/>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cs typeface="Arial" charset="0"/>
              </a:defRPr>
            </a:lvl1pPr>
          </a:lstStyle>
          <a:p>
            <a:pPr>
              <a:defRPr/>
            </a:pPr>
            <a:endParaRPr lang="de-AT"/>
          </a:p>
        </p:txBody>
      </p:sp>
      <p:sp>
        <p:nvSpPr>
          <p:cNvPr id="7" name="Foliennummernplatzhalter 6"/>
          <p:cNvSpPr>
            <a:spLocks noGrp="1"/>
          </p:cNvSpPr>
          <p:nvPr>
            <p:ph type="sldNum" sz="quarter" idx="5"/>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BBD571B-140C-4270-8630-F808AEABC10D}" type="slidenum">
              <a:rPr lang="de-AT" altLang="de-DE"/>
              <a:pPr/>
              <a:t>‹Nr.›</a:t>
            </a:fld>
            <a:endParaRPr lang="de-AT" altLang="de-DE"/>
          </a:p>
        </p:txBody>
      </p:sp>
    </p:spTree>
    <p:extLst>
      <p:ext uri="{BB962C8B-B14F-4D97-AF65-F5344CB8AC3E}">
        <p14:creationId xmlns:p14="http://schemas.microsoft.com/office/powerpoint/2010/main" val="13037364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10"/>
          </p:nvPr>
        </p:nvSpPr>
        <p:spPr/>
        <p:txBody>
          <a:bodyPr/>
          <a:lstStyle/>
          <a:p>
            <a:fld id="{9BBD571B-140C-4270-8630-F808AEABC10D}" type="slidenum">
              <a:rPr lang="de-AT" altLang="de-DE" smtClean="0"/>
              <a:pPr/>
              <a:t>1</a:t>
            </a:fld>
            <a:endParaRPr lang="de-AT" altLang="de-DE"/>
          </a:p>
        </p:txBody>
      </p:sp>
    </p:spTree>
    <p:extLst>
      <p:ext uri="{BB962C8B-B14F-4D97-AF65-F5344CB8AC3E}">
        <p14:creationId xmlns:p14="http://schemas.microsoft.com/office/powerpoint/2010/main" val="15906203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cxnSp>
        <p:nvCxnSpPr>
          <p:cNvPr id="5" name="Gerade Verbindung 7"/>
          <p:cNvCxnSpPr/>
          <p:nvPr/>
        </p:nvCxnSpPr>
        <p:spPr>
          <a:xfrm>
            <a:off x="0" y="764704"/>
            <a:ext cx="12192000"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el 1"/>
          <p:cNvSpPr>
            <a:spLocks noGrp="1"/>
          </p:cNvSpPr>
          <p:nvPr>
            <p:ph type="ctrTitle"/>
          </p:nvPr>
        </p:nvSpPr>
        <p:spPr>
          <a:xfrm>
            <a:off x="914400" y="2130426"/>
            <a:ext cx="10363200" cy="1470025"/>
          </a:xfrm>
        </p:spPr>
        <p:txBody>
          <a:bodyPr>
            <a:normAutofit/>
          </a:bodyPr>
          <a:lstStyle>
            <a:lvl1pPr>
              <a:defRPr sz="4000"/>
            </a:lvl1pPr>
          </a:lstStyle>
          <a:p>
            <a:r>
              <a:rPr lang="de-DE"/>
              <a:t>Titelmasterformat durch Klicken bearbeiten</a:t>
            </a:r>
            <a:endParaRPr lang="de-AT" dirty="0"/>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pic>
        <p:nvPicPr>
          <p:cNvPr id="11" name="Grafik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67808" y="200732"/>
            <a:ext cx="3456384" cy="466612"/>
          </a:xfrm>
          <a:prstGeom prst="rect">
            <a:avLst/>
          </a:prstGeom>
        </p:spPr>
      </p:pic>
    </p:spTree>
    <p:extLst>
      <p:ext uri="{BB962C8B-B14F-4D97-AF65-F5344CB8AC3E}">
        <p14:creationId xmlns:p14="http://schemas.microsoft.com/office/powerpoint/2010/main" val="2297241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3" name="Fußzeilenplatzhalter 2"/>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4" name="Foliennummernplatzhalter 3"/>
          <p:cNvSpPr>
            <a:spLocks noGrp="1"/>
          </p:cNvSpPr>
          <p:nvPr>
            <p:ph type="sldNum" sz="quarter" idx="12"/>
          </p:nvPr>
        </p:nvSpPr>
        <p:spPr>
          <a:xfrm>
            <a:off x="-38100" y="6350"/>
            <a:ext cx="950384" cy="406400"/>
          </a:xfrm>
          <a:prstGeom prst="rect">
            <a:avLst/>
          </a:prstGeom>
        </p:spPr>
        <p:txBody>
          <a:bodyPr vert="horz" wrap="square" lIns="91440" tIns="45720" rIns="91440" bIns="45720" numCol="1" anchor="t" anchorCtr="0" compatLnSpc="1">
            <a:prstTxWarp prst="textNoShape">
              <a:avLst/>
            </a:prstTxWarp>
          </a:bodyPr>
          <a:lstStyle>
            <a:lvl1pPr>
              <a:defRPr/>
            </a:lvl1pPr>
          </a:lstStyle>
          <a:p>
            <a:fld id="{8BE4A627-44B1-472E-97B7-0766483AA610}" type="slidenum">
              <a:rPr lang="de-AT" altLang="de-DE" smtClean="0"/>
              <a:pPr/>
              <a:t>‹Nr.›</a:t>
            </a:fld>
            <a:endParaRPr lang="de-AT" altLang="de-DE"/>
          </a:p>
        </p:txBody>
      </p:sp>
    </p:spTree>
    <p:extLst>
      <p:ext uri="{BB962C8B-B14F-4D97-AF65-F5344CB8AC3E}">
        <p14:creationId xmlns:p14="http://schemas.microsoft.com/office/powerpoint/2010/main" val="3516653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umsplatzhalter 4"/>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6" name="Fußzeilenplatzhalter 5"/>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7" name="Foliennummernplatzhalter 6"/>
          <p:cNvSpPr>
            <a:spLocks noGrp="1"/>
          </p:cNvSpPr>
          <p:nvPr>
            <p:ph type="sldNum" sz="quarter" idx="12"/>
          </p:nvPr>
        </p:nvSpPr>
        <p:spPr>
          <a:xfrm>
            <a:off x="-38100" y="6350"/>
            <a:ext cx="950384" cy="406400"/>
          </a:xfrm>
          <a:prstGeom prst="rect">
            <a:avLst/>
          </a:prstGeom>
        </p:spPr>
        <p:txBody>
          <a:bodyPr vert="horz" wrap="square" lIns="91440" tIns="45720" rIns="91440" bIns="45720" numCol="1" anchor="t" anchorCtr="0" compatLnSpc="1">
            <a:prstTxWarp prst="textNoShape">
              <a:avLst/>
            </a:prstTxWarp>
          </a:bodyPr>
          <a:lstStyle>
            <a:lvl1pPr>
              <a:defRPr/>
            </a:lvl1pPr>
          </a:lstStyle>
          <a:p>
            <a:fld id="{8179BD92-785E-49C8-87C2-5822C01112C4}" type="slidenum">
              <a:rPr lang="de-AT" altLang="de-DE" smtClean="0"/>
              <a:pPr/>
              <a:t>‹Nr.›</a:t>
            </a:fld>
            <a:endParaRPr lang="de-AT" altLang="de-DE"/>
          </a:p>
        </p:txBody>
      </p:sp>
    </p:spTree>
    <p:extLst>
      <p:ext uri="{BB962C8B-B14F-4D97-AF65-F5344CB8AC3E}">
        <p14:creationId xmlns:p14="http://schemas.microsoft.com/office/powerpoint/2010/main" val="10548282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endParaRPr lang="de-AT" noProof="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umsplatzhalter 4"/>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6" name="Fußzeilenplatzhalter 5"/>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7" name="Foliennummernplatzhalter 6"/>
          <p:cNvSpPr>
            <a:spLocks noGrp="1"/>
          </p:cNvSpPr>
          <p:nvPr>
            <p:ph type="sldNum" sz="quarter" idx="12"/>
          </p:nvPr>
        </p:nvSpPr>
        <p:spPr>
          <a:xfrm>
            <a:off x="-38100" y="6350"/>
            <a:ext cx="950384" cy="406400"/>
          </a:xfrm>
          <a:prstGeom prst="rect">
            <a:avLst/>
          </a:prstGeom>
        </p:spPr>
        <p:txBody>
          <a:bodyPr vert="horz" wrap="square" lIns="91440" tIns="45720" rIns="91440" bIns="45720" numCol="1" anchor="t" anchorCtr="0" compatLnSpc="1">
            <a:prstTxWarp prst="textNoShape">
              <a:avLst/>
            </a:prstTxWarp>
          </a:bodyPr>
          <a:lstStyle>
            <a:lvl1pPr>
              <a:defRPr/>
            </a:lvl1pPr>
          </a:lstStyle>
          <a:p>
            <a:fld id="{DC8EB3D0-1FB5-4756-B5F7-8119E3215E0E}" type="slidenum">
              <a:rPr lang="de-AT" altLang="de-DE" smtClean="0"/>
              <a:pPr/>
              <a:t>‹Nr.›</a:t>
            </a:fld>
            <a:endParaRPr lang="de-AT" altLang="de-DE"/>
          </a:p>
        </p:txBody>
      </p:sp>
    </p:spTree>
    <p:extLst>
      <p:ext uri="{BB962C8B-B14F-4D97-AF65-F5344CB8AC3E}">
        <p14:creationId xmlns:p14="http://schemas.microsoft.com/office/powerpoint/2010/main" val="30871060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5" name="Fußzeilenplatzhalter 4"/>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6" name="Foliennummernplatzhalter 5"/>
          <p:cNvSpPr>
            <a:spLocks noGrp="1"/>
          </p:cNvSpPr>
          <p:nvPr>
            <p:ph type="sldNum" sz="quarter" idx="12"/>
          </p:nvPr>
        </p:nvSpPr>
        <p:spPr>
          <a:xfrm>
            <a:off x="-38100" y="6350"/>
            <a:ext cx="950384" cy="406400"/>
          </a:xfrm>
          <a:prstGeom prst="rect">
            <a:avLst/>
          </a:prstGeom>
        </p:spPr>
        <p:txBody>
          <a:bodyPr vert="horz" wrap="square" lIns="91440" tIns="45720" rIns="91440" bIns="45720" numCol="1" anchor="t" anchorCtr="0" compatLnSpc="1">
            <a:prstTxWarp prst="textNoShape">
              <a:avLst/>
            </a:prstTxWarp>
          </a:bodyPr>
          <a:lstStyle>
            <a:lvl1pPr>
              <a:defRPr/>
            </a:lvl1pPr>
          </a:lstStyle>
          <a:p>
            <a:fld id="{2519FA0F-4ACF-4B87-969F-3522032D01D0}" type="slidenum">
              <a:rPr lang="de-AT" altLang="de-DE" smtClean="0"/>
              <a:pPr/>
              <a:t>‹Nr.›</a:t>
            </a:fld>
            <a:endParaRPr lang="de-AT" altLang="de-DE"/>
          </a:p>
        </p:txBody>
      </p:sp>
    </p:spTree>
    <p:extLst>
      <p:ext uri="{BB962C8B-B14F-4D97-AF65-F5344CB8AC3E}">
        <p14:creationId xmlns:p14="http://schemas.microsoft.com/office/powerpoint/2010/main" val="1028560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5" name="Fußzeilenplatzhalter 4"/>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6" name="Foliennummernplatzhalter 5"/>
          <p:cNvSpPr>
            <a:spLocks noGrp="1"/>
          </p:cNvSpPr>
          <p:nvPr>
            <p:ph type="sldNum" sz="quarter" idx="12"/>
          </p:nvPr>
        </p:nvSpPr>
        <p:spPr>
          <a:xfrm>
            <a:off x="-38100" y="6350"/>
            <a:ext cx="950384" cy="406400"/>
          </a:xfrm>
          <a:prstGeom prst="rect">
            <a:avLst/>
          </a:prstGeom>
        </p:spPr>
        <p:txBody>
          <a:bodyPr vert="horz" wrap="square" lIns="91440" tIns="45720" rIns="91440" bIns="45720" numCol="1" anchor="t" anchorCtr="0" compatLnSpc="1">
            <a:prstTxWarp prst="textNoShape">
              <a:avLst/>
            </a:prstTxWarp>
          </a:bodyPr>
          <a:lstStyle>
            <a:lvl1pPr>
              <a:defRPr/>
            </a:lvl1pPr>
          </a:lstStyle>
          <a:p>
            <a:fld id="{D0368AB7-F647-48EF-92CC-18FF74338316}" type="slidenum">
              <a:rPr lang="de-AT" altLang="de-DE" smtClean="0"/>
              <a:pPr/>
              <a:t>‹Nr.›</a:t>
            </a:fld>
            <a:endParaRPr lang="de-AT" altLang="de-DE"/>
          </a:p>
        </p:txBody>
      </p:sp>
    </p:spTree>
    <p:extLst>
      <p:ext uri="{BB962C8B-B14F-4D97-AF65-F5344CB8AC3E}">
        <p14:creationId xmlns:p14="http://schemas.microsoft.com/office/powerpoint/2010/main" val="8399303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el, Untertitel und Inhalt">
    <p:spTree>
      <p:nvGrpSpPr>
        <p:cNvPr id="1" name=""/>
        <p:cNvGrpSpPr/>
        <p:nvPr/>
      </p:nvGrpSpPr>
      <p:grpSpPr>
        <a:xfrm>
          <a:off x="0" y="0"/>
          <a:ext cx="0" cy="0"/>
          <a:chOff x="0" y="0"/>
          <a:chExt cx="0" cy="0"/>
        </a:xfrm>
      </p:grpSpPr>
      <p:cxnSp>
        <p:nvCxnSpPr>
          <p:cNvPr id="5" name="Gerade Verbindung 6"/>
          <p:cNvCxnSpPr/>
          <p:nvPr userDrawn="1"/>
        </p:nvCxnSpPr>
        <p:spPr>
          <a:xfrm>
            <a:off x="0" y="1268760"/>
            <a:ext cx="12192000" cy="0"/>
          </a:xfrm>
          <a:prstGeom prst="line">
            <a:avLst/>
          </a:prstGeom>
        </p:spPr>
        <p:style>
          <a:lnRef idx="2">
            <a:schemeClr val="accent2"/>
          </a:lnRef>
          <a:fillRef idx="0">
            <a:schemeClr val="accent2"/>
          </a:fillRef>
          <a:effectRef idx="1">
            <a:schemeClr val="accent2"/>
          </a:effectRef>
          <a:fontRef idx="minor">
            <a:schemeClr val="tx1"/>
          </a:fontRef>
        </p:style>
      </p:cxnSp>
      <p:pic>
        <p:nvPicPr>
          <p:cNvPr id="6" name="Grafik 7"/>
          <p:cNvPicPr>
            <a:picLocks noChangeAspect="1"/>
          </p:cNvPicPr>
          <p:nvPr userDrawn="1"/>
        </p:nvPicPr>
        <p:blipFill>
          <a:blip r:embed="rId2" cstate="print">
            <a:clrChange>
              <a:clrFrom>
                <a:srgbClr val="FFFFCF"/>
              </a:clrFrom>
              <a:clrTo>
                <a:srgbClr val="FFFFCF">
                  <a:alpha val="0"/>
                </a:srgbClr>
              </a:clrTo>
            </a:clrChange>
            <a:extLst>
              <a:ext uri="{28A0092B-C50C-407E-A947-70E740481C1C}">
                <a14:useLocalDpi xmlns:a14="http://schemas.microsoft.com/office/drawing/2010/main" val="0"/>
              </a:ext>
            </a:extLst>
          </a:blip>
          <a:srcRect l="44582" r="44104" b="61542"/>
          <a:stretch>
            <a:fillRect/>
          </a:stretch>
        </p:blipFill>
        <p:spPr bwMode="auto">
          <a:xfrm>
            <a:off x="11038417" y="1"/>
            <a:ext cx="125306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609600" y="-382"/>
            <a:ext cx="10574965" cy="764788"/>
          </a:xfrm>
        </p:spPr>
        <p:txBody>
          <a:bodyPr>
            <a:normAutofit/>
          </a:bodyPr>
          <a:lstStyle>
            <a:lvl1pPr>
              <a:defRPr sz="2800"/>
            </a:lvl1pPr>
          </a:lstStyle>
          <a:p>
            <a:r>
              <a:rPr lang="de-DE" dirty="0"/>
              <a:t>Titelmasterformat durch Klicken bearbeiten</a:t>
            </a:r>
            <a:endParaRPr lang="de-AT" dirty="0"/>
          </a:p>
        </p:txBody>
      </p:sp>
      <p:sp>
        <p:nvSpPr>
          <p:cNvPr id="3" name="Inhaltsplatzhalter 2"/>
          <p:cNvSpPr>
            <a:spLocks noGrp="1"/>
          </p:cNvSpPr>
          <p:nvPr>
            <p:ph idx="1"/>
          </p:nvPr>
        </p:nvSpPr>
        <p:spPr>
          <a:xfrm>
            <a:off x="609600" y="1344226"/>
            <a:ext cx="10972800" cy="4965094"/>
          </a:xfrm>
        </p:spPr>
        <p:txBody>
          <a:bodyPr/>
          <a:lstStyle>
            <a:lvl1pPr marL="0" indent="0">
              <a:buFont typeface="Arial" pitchFamily="34" charset="0"/>
              <a:buNone/>
              <a:defRPr sz="2800"/>
            </a:lvl1pPr>
            <a:lvl2pPr>
              <a:defRPr sz="2400">
                <a:solidFill>
                  <a:schemeClr val="tx1"/>
                </a:solidFill>
              </a:defRPr>
            </a:lvl2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11" name="Untertitel 2"/>
          <p:cNvSpPr>
            <a:spLocks noGrp="1"/>
          </p:cNvSpPr>
          <p:nvPr>
            <p:ph type="subTitle" idx="13"/>
          </p:nvPr>
        </p:nvSpPr>
        <p:spPr>
          <a:xfrm>
            <a:off x="623392" y="764406"/>
            <a:ext cx="10591475" cy="504056"/>
          </a:xfrm>
        </p:spPr>
        <p:txBody>
          <a:bodyPr>
            <a:noAutofit/>
          </a:bodyPr>
          <a:lstStyle>
            <a:lvl1pPr marL="0" indent="0" algn="l">
              <a:buNone/>
              <a:defRPr sz="2400" b="0">
                <a:solidFill>
                  <a:schemeClr val="tx1">
                    <a:lumMod val="50000"/>
                    <a:lumOff val="50000"/>
                  </a:schemeClr>
                </a:solidFill>
                <a:effectLst/>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Formatvorlage des Untertitelmasters durch Klicken bearbeiten</a:t>
            </a:r>
            <a:endParaRPr lang="de-AT" dirty="0"/>
          </a:p>
        </p:txBody>
      </p:sp>
      <p:sp>
        <p:nvSpPr>
          <p:cNvPr id="7" name="Datumsplatzhalter 3"/>
          <p:cNvSpPr>
            <a:spLocks noGrp="1"/>
          </p:cNvSpPr>
          <p:nvPr>
            <p:ph type="dt" sz="half" idx="14"/>
          </p:nvPr>
        </p:nvSpPr>
        <p:spPr>
          <a:xfrm>
            <a:off x="609600" y="6545090"/>
            <a:ext cx="1549400" cy="268287"/>
          </a:xfrm>
          <a:prstGeom prst="rect">
            <a:avLst/>
          </a:prstGeom>
        </p:spPr>
        <p:txBody>
          <a:bodyPr/>
          <a:lstStyle>
            <a:lvl1pPr>
              <a:defRPr smtClean="0"/>
            </a:lvl1pPr>
          </a:lstStyle>
          <a:p>
            <a:pPr>
              <a:defRPr/>
            </a:pPr>
            <a:r>
              <a:rPr lang="de-AT"/>
              <a:t>11.06.2014</a:t>
            </a:r>
            <a:endParaRPr lang="de-AT" dirty="0"/>
          </a:p>
        </p:txBody>
      </p:sp>
      <p:sp>
        <p:nvSpPr>
          <p:cNvPr id="8" name="Fußzeilenplatzhalter 4"/>
          <p:cNvSpPr>
            <a:spLocks noGrp="1"/>
          </p:cNvSpPr>
          <p:nvPr>
            <p:ph type="ftr" sz="quarter" idx="15"/>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Tree>
    <p:extLst>
      <p:ext uri="{BB962C8B-B14F-4D97-AF65-F5344CB8AC3E}">
        <p14:creationId xmlns:p14="http://schemas.microsoft.com/office/powerpoint/2010/main" val="2963388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cxnSp>
        <p:nvCxnSpPr>
          <p:cNvPr id="4" name="Gerade Verbindung 6"/>
          <p:cNvCxnSpPr/>
          <p:nvPr userDrawn="1"/>
        </p:nvCxnSpPr>
        <p:spPr>
          <a:xfrm>
            <a:off x="0" y="1556792"/>
            <a:ext cx="12192000" cy="0"/>
          </a:xfrm>
          <a:prstGeom prst="line">
            <a:avLst/>
          </a:prstGeom>
        </p:spPr>
        <p:style>
          <a:lnRef idx="2">
            <a:schemeClr val="accent2"/>
          </a:lnRef>
          <a:fillRef idx="0">
            <a:schemeClr val="accent2"/>
          </a:fillRef>
          <a:effectRef idx="1">
            <a:schemeClr val="accent2"/>
          </a:effectRef>
          <a:fontRef idx="minor">
            <a:schemeClr val="tx1"/>
          </a:fontRef>
        </p:style>
      </p:cxnSp>
      <p:pic>
        <p:nvPicPr>
          <p:cNvPr id="5" name="Grafik 5"/>
          <p:cNvPicPr>
            <a:picLocks noChangeAspect="1"/>
          </p:cNvPicPr>
          <p:nvPr userDrawn="1"/>
        </p:nvPicPr>
        <p:blipFill>
          <a:blip r:embed="rId2" cstate="print">
            <a:clrChange>
              <a:clrFrom>
                <a:srgbClr val="FFFFCF"/>
              </a:clrFrom>
              <a:clrTo>
                <a:srgbClr val="FFFFCF">
                  <a:alpha val="0"/>
                </a:srgbClr>
              </a:clrTo>
            </a:clrChange>
            <a:extLst>
              <a:ext uri="{28A0092B-C50C-407E-A947-70E740481C1C}">
                <a14:useLocalDpi xmlns:a14="http://schemas.microsoft.com/office/drawing/2010/main" val="0"/>
              </a:ext>
            </a:extLst>
          </a:blip>
          <a:srcRect l="44582" r="44104" b="61542"/>
          <a:stretch>
            <a:fillRect/>
          </a:stretch>
        </p:blipFill>
        <p:spPr bwMode="auto">
          <a:xfrm>
            <a:off x="5469467" y="188913"/>
            <a:ext cx="125306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609600" y="719996"/>
            <a:ext cx="10972800" cy="764788"/>
          </a:xfrm>
        </p:spPr>
        <p:txBody>
          <a:bodyPr>
            <a:normAutofit/>
          </a:bodyPr>
          <a:lstStyle/>
          <a:p>
            <a:r>
              <a:rPr lang="de-DE" dirty="0"/>
              <a:t>Titelmasterformat durch Klicken bearbeiten</a:t>
            </a:r>
            <a:endParaRPr lang="de-AT" dirty="0"/>
          </a:p>
        </p:txBody>
      </p:sp>
      <p:sp>
        <p:nvSpPr>
          <p:cNvPr id="3" name="Inhaltsplatzhalter 2"/>
          <p:cNvSpPr>
            <a:spLocks noGrp="1"/>
          </p:cNvSpPr>
          <p:nvPr>
            <p:ph idx="1"/>
          </p:nvPr>
        </p:nvSpPr>
        <p:spPr>
          <a:xfrm>
            <a:off x="609600" y="1628802"/>
            <a:ext cx="10972800" cy="4497362"/>
          </a:xfrm>
        </p:spPr>
        <p:txBody>
          <a:bodyPr/>
          <a:lstStyle>
            <a:lvl1pPr marL="0" indent="0">
              <a:buFont typeface="Arial" pitchFamily="34" charset="0"/>
              <a:buNone/>
              <a:defRPr/>
            </a:lvl1pPr>
            <a:lvl3pPr marL="811213" indent="-228600">
              <a:defRPr i="1">
                <a:solidFill>
                  <a:schemeClr val="tx2"/>
                </a:solidFill>
              </a:defRPr>
            </a:lvl3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6" name="Datumsplatzhalter 3"/>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7" name="Fußzeilenplatzhalter 4"/>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Tree>
    <p:extLst>
      <p:ext uri="{BB962C8B-B14F-4D97-AF65-F5344CB8AC3E}">
        <p14:creationId xmlns:p14="http://schemas.microsoft.com/office/powerpoint/2010/main" val="2863876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el und Inhalt und Dok">
    <p:spTree>
      <p:nvGrpSpPr>
        <p:cNvPr id="1" name=""/>
        <p:cNvGrpSpPr/>
        <p:nvPr/>
      </p:nvGrpSpPr>
      <p:grpSpPr>
        <a:xfrm>
          <a:off x="0" y="0"/>
          <a:ext cx="0" cy="0"/>
          <a:chOff x="0" y="0"/>
          <a:chExt cx="0" cy="0"/>
        </a:xfrm>
      </p:grpSpPr>
      <p:sp>
        <p:nvSpPr>
          <p:cNvPr id="3" name="Inhaltsplatzhalter 2"/>
          <p:cNvSpPr>
            <a:spLocks noGrp="1"/>
          </p:cNvSpPr>
          <p:nvPr>
            <p:ph idx="1"/>
          </p:nvPr>
        </p:nvSpPr>
        <p:spPr>
          <a:xfrm>
            <a:off x="609600" y="1344226"/>
            <a:ext cx="5294379" cy="4781939"/>
          </a:xfrm>
        </p:spPr>
        <p:txBody>
          <a:bodyPr/>
          <a:lstStyle>
            <a:lvl1pPr marL="0" indent="0">
              <a:buFont typeface="Arial" pitchFamily="34" charset="0"/>
              <a:buNone/>
              <a:defRPr/>
            </a:lvl1pPr>
            <a:lvl3pPr marL="811213" indent="-228600">
              <a:defRPr i="1">
                <a:solidFill>
                  <a:schemeClr val="tx2"/>
                </a:solidFill>
              </a:defRPr>
            </a:lvl3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6" name="Datumsplatzhalter 3"/>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7" name="Fußzeilenplatzhalter 4"/>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11" name="Bildplatzhalter 10"/>
          <p:cNvSpPr>
            <a:spLocks noGrp="1"/>
          </p:cNvSpPr>
          <p:nvPr>
            <p:ph type="pic" sz="quarter" idx="12"/>
          </p:nvPr>
        </p:nvSpPr>
        <p:spPr>
          <a:xfrm>
            <a:off x="6576054" y="1344225"/>
            <a:ext cx="5472013" cy="4781938"/>
          </a:xfrm>
        </p:spPr>
        <p:txBody>
          <a:bodyPr/>
          <a:lstStyle/>
          <a:p>
            <a:endParaRPr lang="de-AT"/>
          </a:p>
        </p:txBody>
      </p:sp>
      <p:cxnSp>
        <p:nvCxnSpPr>
          <p:cNvPr id="12" name="Gerade Verbindung 6"/>
          <p:cNvCxnSpPr/>
          <p:nvPr userDrawn="1"/>
        </p:nvCxnSpPr>
        <p:spPr>
          <a:xfrm>
            <a:off x="0" y="1268760"/>
            <a:ext cx="12192000" cy="0"/>
          </a:xfrm>
          <a:prstGeom prst="line">
            <a:avLst/>
          </a:prstGeom>
        </p:spPr>
        <p:style>
          <a:lnRef idx="2">
            <a:schemeClr val="accent2"/>
          </a:lnRef>
          <a:fillRef idx="0">
            <a:schemeClr val="accent2"/>
          </a:fillRef>
          <a:effectRef idx="1">
            <a:schemeClr val="accent2"/>
          </a:effectRef>
          <a:fontRef idx="minor">
            <a:schemeClr val="tx1"/>
          </a:fontRef>
        </p:style>
      </p:cxnSp>
      <p:pic>
        <p:nvPicPr>
          <p:cNvPr id="13" name="Grafik 7"/>
          <p:cNvPicPr>
            <a:picLocks noChangeAspect="1"/>
          </p:cNvPicPr>
          <p:nvPr userDrawn="1"/>
        </p:nvPicPr>
        <p:blipFill>
          <a:blip r:embed="rId2" cstate="print">
            <a:clrChange>
              <a:clrFrom>
                <a:srgbClr val="FFFFCF"/>
              </a:clrFrom>
              <a:clrTo>
                <a:srgbClr val="FFFFCF">
                  <a:alpha val="0"/>
                </a:srgbClr>
              </a:clrTo>
            </a:clrChange>
            <a:extLst>
              <a:ext uri="{28A0092B-C50C-407E-A947-70E740481C1C}">
                <a14:useLocalDpi xmlns:a14="http://schemas.microsoft.com/office/drawing/2010/main" val="0"/>
              </a:ext>
            </a:extLst>
          </a:blip>
          <a:srcRect l="44582" r="44104" b="61542"/>
          <a:stretch>
            <a:fillRect/>
          </a:stretch>
        </p:blipFill>
        <p:spPr bwMode="auto">
          <a:xfrm>
            <a:off x="11038417" y="1"/>
            <a:ext cx="125306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el 1"/>
          <p:cNvSpPr>
            <a:spLocks noGrp="1"/>
          </p:cNvSpPr>
          <p:nvPr>
            <p:ph type="title"/>
          </p:nvPr>
        </p:nvSpPr>
        <p:spPr>
          <a:xfrm>
            <a:off x="609600" y="-382"/>
            <a:ext cx="10574965" cy="764788"/>
          </a:xfrm>
        </p:spPr>
        <p:txBody>
          <a:bodyPr>
            <a:normAutofit/>
          </a:bodyPr>
          <a:lstStyle>
            <a:lvl1pPr>
              <a:defRPr sz="2800"/>
            </a:lvl1pPr>
          </a:lstStyle>
          <a:p>
            <a:r>
              <a:rPr lang="de-DE" dirty="0"/>
              <a:t>Titelmasterformat durch Klicken bearbeiten</a:t>
            </a:r>
            <a:endParaRPr lang="de-AT" dirty="0"/>
          </a:p>
        </p:txBody>
      </p:sp>
      <p:sp>
        <p:nvSpPr>
          <p:cNvPr id="15" name="Untertitel 2"/>
          <p:cNvSpPr>
            <a:spLocks noGrp="1"/>
          </p:cNvSpPr>
          <p:nvPr>
            <p:ph type="subTitle" idx="13"/>
          </p:nvPr>
        </p:nvSpPr>
        <p:spPr>
          <a:xfrm>
            <a:off x="623392" y="764406"/>
            <a:ext cx="10591475" cy="504056"/>
          </a:xfrm>
        </p:spPr>
        <p:txBody>
          <a:bodyPr>
            <a:noAutofit/>
          </a:bodyPr>
          <a:lstStyle>
            <a:lvl1pPr marL="0" indent="0" algn="l">
              <a:buNone/>
              <a:defRPr sz="2200" b="0">
                <a:solidFill>
                  <a:schemeClr val="tx1">
                    <a:lumMod val="50000"/>
                    <a:lumOff val="50000"/>
                  </a:schemeClr>
                </a:solidFill>
                <a:effectLst/>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Formatvorlage des Untertitelmasters durch Klicken bearbeiten</a:t>
            </a:r>
            <a:endParaRPr lang="de-AT" dirty="0"/>
          </a:p>
        </p:txBody>
      </p:sp>
    </p:spTree>
    <p:extLst>
      <p:ext uri="{BB962C8B-B14F-4D97-AF65-F5344CB8AC3E}">
        <p14:creationId xmlns:p14="http://schemas.microsoft.com/office/powerpoint/2010/main" val="1138510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Abschnitts-&#10;überschrift">
    <p:spTree>
      <p:nvGrpSpPr>
        <p:cNvPr id="1" name=""/>
        <p:cNvGrpSpPr/>
        <p:nvPr/>
      </p:nvGrpSpPr>
      <p:grpSpPr>
        <a:xfrm>
          <a:off x="0" y="0"/>
          <a:ext cx="0" cy="0"/>
          <a:chOff x="0" y="0"/>
          <a:chExt cx="0" cy="0"/>
        </a:xfrm>
      </p:grpSpPr>
      <p:sp>
        <p:nvSpPr>
          <p:cNvPr id="3" name="Foliennummernplatzhalter 5"/>
          <p:cNvSpPr txBox="1">
            <a:spLocks/>
          </p:cNvSpPr>
          <p:nvPr userDrawn="1"/>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E0598C5F-B301-4015-802D-517042CBA265}" type="slidenum">
              <a:rPr lang="de-AT" altLang="de-DE" sz="1200" b="1">
                <a:solidFill>
                  <a:schemeClr val="bg2"/>
                </a:solidFill>
              </a:rPr>
              <a:pPr algn="ctr" eaLnBrk="1" hangingPunct="1"/>
              <a:t>‹Nr.›</a:t>
            </a:fld>
            <a:endParaRPr lang="de-AT" altLang="de-DE" sz="1200" b="1">
              <a:solidFill>
                <a:schemeClr val="bg2"/>
              </a:solidFill>
            </a:endParaRPr>
          </a:p>
        </p:txBody>
      </p:sp>
      <p:sp>
        <p:nvSpPr>
          <p:cNvPr id="4" name="Foliennummernplatzhalter 5"/>
          <p:cNvSpPr txBox="1">
            <a:spLocks/>
          </p:cNvSpPr>
          <p:nvPr userDrawn="1"/>
        </p:nvSpPr>
        <p:spPr>
          <a:xfrm>
            <a:off x="46567" y="44450"/>
            <a:ext cx="950384" cy="406400"/>
          </a:xfrm>
          <a:prstGeom prst="rect">
            <a:avLst/>
          </a:prstGeom>
        </p:spPr>
        <p:txBody>
          <a:bodyPr anchor="ctr"/>
          <a:lstStyle>
            <a:defPPr>
              <a:defRPr lang="de-DE"/>
            </a:defPPr>
            <a:lvl1pPr marL="0" algn="ctr" defTabSz="914400" rtl="0" eaLnBrk="1" latinLnBrk="0" hangingPunct="1">
              <a:defRPr sz="1200" b="1"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de-AT" sz="1200" dirty="0">
              <a:solidFill>
                <a:schemeClr val="tx2"/>
              </a:solidFill>
            </a:endParaRPr>
          </a:p>
        </p:txBody>
      </p:sp>
      <p:pic>
        <p:nvPicPr>
          <p:cNvPr id="5" name="Grafik 5"/>
          <p:cNvPicPr>
            <a:picLocks noChangeAspect="1"/>
          </p:cNvPicPr>
          <p:nvPr userDrawn="1"/>
        </p:nvPicPr>
        <p:blipFill>
          <a:blip r:embed="rId2" cstate="print">
            <a:clrChange>
              <a:clrFrom>
                <a:srgbClr val="FFFFCF"/>
              </a:clrFrom>
              <a:clrTo>
                <a:srgbClr val="FFFFCF">
                  <a:alpha val="0"/>
                </a:srgbClr>
              </a:clrTo>
            </a:clrChange>
            <a:extLst>
              <a:ext uri="{28A0092B-C50C-407E-A947-70E740481C1C}">
                <a14:useLocalDpi xmlns:a14="http://schemas.microsoft.com/office/drawing/2010/main" val="0"/>
              </a:ext>
            </a:extLst>
          </a:blip>
          <a:srcRect l="44582" r="44104" b="61542"/>
          <a:stretch>
            <a:fillRect/>
          </a:stretch>
        </p:blipFill>
        <p:spPr bwMode="auto">
          <a:xfrm>
            <a:off x="5469467" y="188913"/>
            <a:ext cx="125306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963084" y="2636913"/>
            <a:ext cx="10363200" cy="3132063"/>
          </a:xfrm>
        </p:spPr>
        <p:txBody>
          <a:bodyPr anchor="t"/>
          <a:lstStyle>
            <a:lvl1pPr algn="l">
              <a:defRPr sz="4000" b="1" cap="none" baseline="0"/>
            </a:lvl1pPr>
          </a:lstStyle>
          <a:p>
            <a:r>
              <a:rPr lang="de-DE" dirty="0"/>
              <a:t>Titelmasterformat durch Klicken bearbeiten</a:t>
            </a:r>
            <a:endParaRPr lang="de-AT" dirty="0"/>
          </a:p>
        </p:txBody>
      </p:sp>
      <p:sp>
        <p:nvSpPr>
          <p:cNvPr id="6" name="Datumsplatzhalter 3"/>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7" name="Fußzeilenplatzhalter 4"/>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Tree>
    <p:extLst>
      <p:ext uri="{BB962C8B-B14F-4D97-AF65-F5344CB8AC3E}">
        <p14:creationId xmlns:p14="http://schemas.microsoft.com/office/powerpoint/2010/main" val="10019786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Zwei Inhalte">
    <p:spTree>
      <p:nvGrpSpPr>
        <p:cNvPr id="1" name=""/>
        <p:cNvGrpSpPr/>
        <p:nvPr/>
      </p:nvGrpSpPr>
      <p:grpSpPr>
        <a:xfrm>
          <a:off x="0" y="0"/>
          <a:ext cx="0" cy="0"/>
          <a:chOff x="0" y="0"/>
          <a:chExt cx="0" cy="0"/>
        </a:xfrm>
      </p:grpSpPr>
      <p:sp>
        <p:nvSpPr>
          <p:cNvPr id="6" name="Ellipse 5"/>
          <p:cNvSpPr/>
          <p:nvPr userDrawn="1"/>
        </p:nvSpPr>
        <p:spPr>
          <a:xfrm>
            <a:off x="95251" y="57150"/>
            <a:ext cx="912283" cy="3937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7" name="Foliennummernplatzhalter 5"/>
          <p:cNvSpPr txBox="1">
            <a:spLocks/>
          </p:cNvSpPr>
          <p:nvPr userDrawn="1"/>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DD1F88FA-9F03-42A2-A420-F5FDAFA9093A}" type="slidenum">
              <a:rPr lang="de-AT" altLang="de-DE" sz="1200" b="1">
                <a:solidFill>
                  <a:schemeClr val="tx2"/>
                </a:solidFill>
              </a:rPr>
              <a:pPr algn="ctr" eaLnBrk="1" hangingPunct="1"/>
              <a:t>‹Nr.›</a:t>
            </a:fld>
            <a:endParaRPr lang="de-AT" altLang="de-DE" sz="1200" b="1">
              <a:solidFill>
                <a:schemeClr val="tx2"/>
              </a:solidFill>
            </a:endParaRPr>
          </a:p>
        </p:txBody>
      </p:sp>
      <p:sp>
        <p:nvSpPr>
          <p:cNvPr id="2" name="Titel 1"/>
          <p:cNvSpPr>
            <a:spLocks noGrp="1"/>
          </p:cNvSpPr>
          <p:nvPr>
            <p:ph type="title"/>
          </p:nvPr>
        </p:nvSpPr>
        <p:spPr>
          <a:xfrm>
            <a:off x="609600" y="652850"/>
            <a:ext cx="10972800" cy="764788"/>
          </a:xfrm>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609600" y="2420889"/>
            <a:ext cx="53848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97600" y="2420889"/>
            <a:ext cx="53848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9" name="Untertitel 2"/>
          <p:cNvSpPr>
            <a:spLocks noGrp="1"/>
          </p:cNvSpPr>
          <p:nvPr>
            <p:ph type="subTitle" idx="13"/>
          </p:nvPr>
        </p:nvSpPr>
        <p:spPr>
          <a:xfrm>
            <a:off x="623392" y="1484784"/>
            <a:ext cx="10989931" cy="864096"/>
          </a:xfrm>
        </p:spPr>
        <p:txBody>
          <a:bodyPr>
            <a:noAutofit/>
          </a:bodyPr>
          <a:lstStyle>
            <a:lvl1pPr marL="0" indent="0" algn="l">
              <a:buNone/>
              <a:defRPr sz="2400">
                <a:solidFill>
                  <a:schemeClr val="tx1">
                    <a:lumMod val="50000"/>
                    <a:lumOff val="50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Formatvorlage des Untertitelmasters durch Klicken bearbeiten</a:t>
            </a:r>
            <a:endParaRPr lang="de-AT" dirty="0"/>
          </a:p>
        </p:txBody>
      </p:sp>
      <p:sp>
        <p:nvSpPr>
          <p:cNvPr id="8" name="Datumsplatzhalter 4"/>
          <p:cNvSpPr>
            <a:spLocks noGrp="1"/>
          </p:cNvSpPr>
          <p:nvPr>
            <p:ph type="dt" sz="half" idx="14"/>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10" name="Fußzeilenplatzhalter 5"/>
          <p:cNvSpPr>
            <a:spLocks noGrp="1"/>
          </p:cNvSpPr>
          <p:nvPr>
            <p:ph type="ftr" sz="quarter" idx="15"/>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Tree>
    <p:extLst>
      <p:ext uri="{BB962C8B-B14F-4D97-AF65-F5344CB8AC3E}">
        <p14:creationId xmlns:p14="http://schemas.microsoft.com/office/powerpoint/2010/main" val="1873254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Untertitel und Inhalt">
    <p:spTree>
      <p:nvGrpSpPr>
        <p:cNvPr id="1" name=""/>
        <p:cNvGrpSpPr/>
        <p:nvPr/>
      </p:nvGrpSpPr>
      <p:grpSpPr>
        <a:xfrm>
          <a:off x="0" y="0"/>
          <a:ext cx="0" cy="0"/>
          <a:chOff x="0" y="0"/>
          <a:chExt cx="0" cy="0"/>
        </a:xfrm>
      </p:grpSpPr>
      <p:cxnSp>
        <p:nvCxnSpPr>
          <p:cNvPr id="5" name="Gerade Verbindung 6"/>
          <p:cNvCxnSpPr/>
          <p:nvPr/>
        </p:nvCxnSpPr>
        <p:spPr>
          <a:xfrm>
            <a:off x="0" y="1268760"/>
            <a:ext cx="12192000"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el 1"/>
          <p:cNvSpPr>
            <a:spLocks noGrp="1"/>
          </p:cNvSpPr>
          <p:nvPr>
            <p:ph type="title"/>
          </p:nvPr>
        </p:nvSpPr>
        <p:spPr>
          <a:xfrm>
            <a:off x="609600" y="-382"/>
            <a:ext cx="10574965" cy="764788"/>
          </a:xfrm>
        </p:spPr>
        <p:txBody>
          <a:bodyPr>
            <a:normAutofit/>
          </a:bodyPr>
          <a:lstStyle>
            <a:lvl1pPr>
              <a:defRPr sz="2800"/>
            </a:lvl1pPr>
          </a:lstStyle>
          <a:p>
            <a:r>
              <a:rPr lang="de-DE"/>
              <a:t>Titelmasterformat durch Klicken bearbeiten</a:t>
            </a:r>
            <a:endParaRPr lang="de-AT" dirty="0"/>
          </a:p>
        </p:txBody>
      </p:sp>
      <p:sp>
        <p:nvSpPr>
          <p:cNvPr id="3" name="Inhaltsplatzhalter 2"/>
          <p:cNvSpPr>
            <a:spLocks noGrp="1"/>
          </p:cNvSpPr>
          <p:nvPr>
            <p:ph idx="1"/>
          </p:nvPr>
        </p:nvSpPr>
        <p:spPr>
          <a:xfrm>
            <a:off x="609600" y="1344226"/>
            <a:ext cx="10972800" cy="4965094"/>
          </a:xfrm>
        </p:spPr>
        <p:txBody>
          <a:bodyPr/>
          <a:lstStyle>
            <a:lvl1pPr marL="0" indent="0">
              <a:buFont typeface="Arial" pitchFamily="34" charset="0"/>
              <a:buNone/>
              <a:defRPr sz="2800"/>
            </a:lvl1pPr>
            <a:lvl2pPr>
              <a:defRPr sz="2400">
                <a:solidFill>
                  <a:schemeClr val="tx1"/>
                </a:solidFill>
              </a:defRPr>
            </a:lvl2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11" name="Untertitel 2"/>
          <p:cNvSpPr>
            <a:spLocks noGrp="1"/>
          </p:cNvSpPr>
          <p:nvPr>
            <p:ph type="subTitle" idx="13"/>
          </p:nvPr>
        </p:nvSpPr>
        <p:spPr>
          <a:xfrm>
            <a:off x="623392" y="764406"/>
            <a:ext cx="10591475" cy="504056"/>
          </a:xfrm>
        </p:spPr>
        <p:txBody>
          <a:bodyPr>
            <a:noAutofit/>
          </a:bodyPr>
          <a:lstStyle>
            <a:lvl1pPr marL="0" indent="0" algn="l">
              <a:buNone/>
              <a:defRPr sz="2400" b="0">
                <a:solidFill>
                  <a:schemeClr val="tx1">
                    <a:lumMod val="50000"/>
                    <a:lumOff val="50000"/>
                  </a:schemeClr>
                </a:solidFill>
                <a:effectLst/>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cxnSp>
        <p:nvCxnSpPr>
          <p:cNvPr id="9" name="Gerade Verbindung 6"/>
          <p:cNvCxnSpPr/>
          <p:nvPr userDrawn="1"/>
        </p:nvCxnSpPr>
        <p:spPr>
          <a:xfrm>
            <a:off x="0" y="1268760"/>
            <a:ext cx="12192000"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Datumsplatzhalter 3"/>
          <p:cNvSpPr>
            <a:spLocks noGrp="1"/>
          </p:cNvSpPr>
          <p:nvPr>
            <p:ph type="dt" sz="half" idx="14"/>
          </p:nvPr>
        </p:nvSpPr>
        <p:spPr/>
        <p:txBody>
          <a:bodyPr/>
          <a:lstStyle/>
          <a:p>
            <a:fld id="{15037C38-4709-4C26-BDD3-18ED3AB66536}" type="datetimeFigureOut">
              <a:rPr lang="de-AT" smtClean="0"/>
              <a:pPr/>
              <a:t>14.10.2016</a:t>
            </a:fld>
            <a:endParaRPr lang="de-AT"/>
          </a:p>
        </p:txBody>
      </p:sp>
      <p:sp>
        <p:nvSpPr>
          <p:cNvPr id="13" name="Fußzeilenplatzhalter 12"/>
          <p:cNvSpPr>
            <a:spLocks noGrp="1"/>
          </p:cNvSpPr>
          <p:nvPr>
            <p:ph type="ftr" sz="quarter" idx="15"/>
          </p:nvPr>
        </p:nvSpPr>
        <p:spPr/>
        <p:txBody>
          <a:bodyPr/>
          <a:lstStyle/>
          <a:p>
            <a:endParaRPr lang="de-AT"/>
          </a:p>
        </p:txBody>
      </p:sp>
      <p:sp>
        <p:nvSpPr>
          <p:cNvPr id="14" name="Foliennummernplatzhalter 13"/>
          <p:cNvSpPr>
            <a:spLocks noGrp="1"/>
          </p:cNvSpPr>
          <p:nvPr>
            <p:ph type="sldNum" sz="quarter" idx="16"/>
          </p:nvPr>
        </p:nvSpPr>
        <p:spPr/>
        <p:txBody>
          <a:bodyPr/>
          <a:lstStyle/>
          <a:p>
            <a:fld id="{A3AAD489-9809-4996-95AA-058D7570E05F}" type="slidenum">
              <a:rPr lang="de-AT" smtClean="0"/>
              <a:pPr/>
              <a:t>‹Nr.›</a:t>
            </a:fld>
            <a:endParaRPr lang="de-AT"/>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3339" y="6517440"/>
            <a:ext cx="2044931" cy="274320"/>
          </a:xfrm>
          <a:prstGeom prst="rect">
            <a:avLst/>
          </a:prstGeom>
        </p:spPr>
      </p:pic>
    </p:spTree>
    <p:extLst>
      <p:ext uri="{BB962C8B-B14F-4D97-AF65-F5344CB8AC3E}">
        <p14:creationId xmlns:p14="http://schemas.microsoft.com/office/powerpoint/2010/main" val="7652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tertitel und 6 Elemente">
    <p:spTree>
      <p:nvGrpSpPr>
        <p:cNvPr id="1" name=""/>
        <p:cNvGrpSpPr/>
        <p:nvPr/>
      </p:nvGrpSpPr>
      <p:grpSpPr>
        <a:xfrm>
          <a:off x="0" y="0"/>
          <a:ext cx="0" cy="0"/>
          <a:chOff x="0" y="0"/>
          <a:chExt cx="0" cy="0"/>
        </a:xfrm>
      </p:grpSpPr>
      <p:cxnSp>
        <p:nvCxnSpPr>
          <p:cNvPr id="5" name="Gerade Verbindung 6"/>
          <p:cNvCxnSpPr/>
          <p:nvPr/>
        </p:nvCxnSpPr>
        <p:spPr>
          <a:xfrm>
            <a:off x="0" y="1268760"/>
            <a:ext cx="12192000"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el 1"/>
          <p:cNvSpPr>
            <a:spLocks noGrp="1"/>
          </p:cNvSpPr>
          <p:nvPr>
            <p:ph type="title"/>
          </p:nvPr>
        </p:nvSpPr>
        <p:spPr>
          <a:xfrm>
            <a:off x="609600" y="-382"/>
            <a:ext cx="10574965" cy="764788"/>
          </a:xfrm>
        </p:spPr>
        <p:txBody>
          <a:bodyPr>
            <a:normAutofit/>
          </a:bodyPr>
          <a:lstStyle>
            <a:lvl1pPr>
              <a:defRPr sz="2800"/>
            </a:lvl1pPr>
          </a:lstStyle>
          <a:p>
            <a:r>
              <a:rPr lang="de-DE"/>
              <a:t>Titelmasterformat durch Klicken bearbeiten</a:t>
            </a:r>
            <a:endParaRPr lang="de-AT" dirty="0"/>
          </a:p>
        </p:txBody>
      </p:sp>
      <p:sp>
        <p:nvSpPr>
          <p:cNvPr id="3" name="Inhaltsplatzhalter 2"/>
          <p:cNvSpPr>
            <a:spLocks noGrp="1"/>
          </p:cNvSpPr>
          <p:nvPr>
            <p:ph idx="1"/>
          </p:nvPr>
        </p:nvSpPr>
        <p:spPr>
          <a:xfrm>
            <a:off x="609600" y="1344226"/>
            <a:ext cx="3600000" cy="2340000"/>
          </a:xfrm>
        </p:spPr>
        <p:txBody>
          <a:bodyPr/>
          <a:lstStyle>
            <a:lvl1pPr marL="0" indent="0">
              <a:buFont typeface="Arial" pitchFamily="34" charset="0"/>
              <a:buNone/>
              <a:defRPr sz="2800"/>
            </a:lvl1pPr>
            <a:lvl2pPr>
              <a:defRPr sz="2400">
                <a:solidFill>
                  <a:schemeClr val="tx1"/>
                </a:solidFill>
              </a:defRPr>
            </a:lvl2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11" name="Untertitel 2"/>
          <p:cNvSpPr>
            <a:spLocks noGrp="1"/>
          </p:cNvSpPr>
          <p:nvPr>
            <p:ph type="subTitle" idx="13"/>
          </p:nvPr>
        </p:nvSpPr>
        <p:spPr>
          <a:xfrm>
            <a:off x="623392" y="764406"/>
            <a:ext cx="10591475" cy="504056"/>
          </a:xfrm>
        </p:spPr>
        <p:txBody>
          <a:bodyPr>
            <a:noAutofit/>
          </a:bodyPr>
          <a:lstStyle>
            <a:lvl1pPr marL="0" indent="0" algn="l">
              <a:buNone/>
              <a:defRPr sz="2400" b="0">
                <a:solidFill>
                  <a:schemeClr val="tx1">
                    <a:lumMod val="50000"/>
                    <a:lumOff val="50000"/>
                  </a:schemeClr>
                </a:solidFill>
                <a:effectLst/>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cxnSp>
        <p:nvCxnSpPr>
          <p:cNvPr id="9" name="Gerade Verbindung 6"/>
          <p:cNvCxnSpPr/>
          <p:nvPr userDrawn="1"/>
        </p:nvCxnSpPr>
        <p:spPr>
          <a:xfrm>
            <a:off x="0" y="1268760"/>
            <a:ext cx="12192000"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Datumsplatzhalter 3"/>
          <p:cNvSpPr>
            <a:spLocks noGrp="1"/>
          </p:cNvSpPr>
          <p:nvPr>
            <p:ph type="dt" sz="half" idx="14"/>
          </p:nvPr>
        </p:nvSpPr>
        <p:spPr/>
        <p:txBody>
          <a:bodyPr/>
          <a:lstStyle/>
          <a:p>
            <a:fld id="{15037C38-4709-4C26-BDD3-18ED3AB66536}" type="datetimeFigureOut">
              <a:rPr lang="de-AT" smtClean="0"/>
              <a:pPr/>
              <a:t>14.10.2016</a:t>
            </a:fld>
            <a:endParaRPr lang="de-AT"/>
          </a:p>
        </p:txBody>
      </p:sp>
      <p:sp>
        <p:nvSpPr>
          <p:cNvPr id="13" name="Fußzeilenplatzhalter 12"/>
          <p:cNvSpPr>
            <a:spLocks noGrp="1"/>
          </p:cNvSpPr>
          <p:nvPr>
            <p:ph type="ftr" sz="quarter" idx="15"/>
          </p:nvPr>
        </p:nvSpPr>
        <p:spPr/>
        <p:txBody>
          <a:bodyPr/>
          <a:lstStyle/>
          <a:p>
            <a:endParaRPr lang="de-AT"/>
          </a:p>
        </p:txBody>
      </p:sp>
      <p:sp>
        <p:nvSpPr>
          <p:cNvPr id="14" name="Foliennummernplatzhalter 13"/>
          <p:cNvSpPr>
            <a:spLocks noGrp="1"/>
          </p:cNvSpPr>
          <p:nvPr>
            <p:ph type="sldNum" sz="quarter" idx="16"/>
          </p:nvPr>
        </p:nvSpPr>
        <p:spPr/>
        <p:txBody>
          <a:bodyPr/>
          <a:lstStyle/>
          <a:p>
            <a:fld id="{A3AAD489-9809-4996-95AA-058D7570E05F}" type="slidenum">
              <a:rPr lang="de-AT" smtClean="0"/>
              <a:pPr/>
              <a:t>‹Nr.›</a:t>
            </a:fld>
            <a:endParaRPr lang="de-AT"/>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3339" y="6517440"/>
            <a:ext cx="2044931" cy="274320"/>
          </a:xfrm>
          <a:prstGeom prst="rect">
            <a:avLst/>
          </a:prstGeom>
        </p:spPr>
      </p:pic>
      <p:sp>
        <p:nvSpPr>
          <p:cNvPr id="12" name="Inhaltsplatzhalter 2"/>
          <p:cNvSpPr>
            <a:spLocks noGrp="1"/>
          </p:cNvSpPr>
          <p:nvPr>
            <p:ph idx="17"/>
          </p:nvPr>
        </p:nvSpPr>
        <p:spPr>
          <a:xfrm>
            <a:off x="7982400" y="1343927"/>
            <a:ext cx="3600000" cy="2340000"/>
          </a:xfrm>
        </p:spPr>
        <p:txBody>
          <a:bodyPr/>
          <a:lstStyle>
            <a:lvl1pPr marL="0" indent="0">
              <a:buFont typeface="Arial" pitchFamily="34" charset="0"/>
              <a:buNone/>
              <a:defRPr sz="2800"/>
            </a:lvl1pPr>
            <a:lvl2pPr>
              <a:defRPr sz="2400">
                <a:solidFill>
                  <a:schemeClr val="tx1"/>
                </a:solidFill>
              </a:defRPr>
            </a:lvl2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16" name="Inhaltsplatzhalter 2"/>
          <p:cNvSpPr>
            <a:spLocks noGrp="1"/>
          </p:cNvSpPr>
          <p:nvPr>
            <p:ph idx="18"/>
          </p:nvPr>
        </p:nvSpPr>
        <p:spPr>
          <a:xfrm>
            <a:off x="7982400" y="3969320"/>
            <a:ext cx="3600000" cy="2340000"/>
          </a:xfrm>
        </p:spPr>
        <p:txBody>
          <a:bodyPr/>
          <a:lstStyle>
            <a:lvl1pPr marL="0" indent="0">
              <a:buFont typeface="Arial" pitchFamily="34" charset="0"/>
              <a:buNone/>
              <a:defRPr sz="2800"/>
            </a:lvl1pPr>
            <a:lvl2pPr>
              <a:defRPr sz="2400">
                <a:solidFill>
                  <a:schemeClr val="tx1"/>
                </a:solidFill>
              </a:defRPr>
            </a:lvl2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17" name="Inhaltsplatzhalter 2"/>
          <p:cNvSpPr>
            <a:spLocks noGrp="1"/>
          </p:cNvSpPr>
          <p:nvPr>
            <p:ph idx="19"/>
          </p:nvPr>
        </p:nvSpPr>
        <p:spPr>
          <a:xfrm>
            <a:off x="4296000" y="1343927"/>
            <a:ext cx="3600000" cy="2340000"/>
          </a:xfrm>
        </p:spPr>
        <p:txBody>
          <a:bodyPr/>
          <a:lstStyle>
            <a:lvl1pPr marL="0" indent="0">
              <a:buFont typeface="Arial" pitchFamily="34" charset="0"/>
              <a:buNone/>
              <a:defRPr sz="2800"/>
            </a:lvl1pPr>
            <a:lvl2pPr>
              <a:defRPr sz="2400">
                <a:solidFill>
                  <a:schemeClr val="tx1"/>
                </a:solidFill>
              </a:defRPr>
            </a:lvl2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18" name="Inhaltsplatzhalter 2"/>
          <p:cNvSpPr>
            <a:spLocks noGrp="1"/>
          </p:cNvSpPr>
          <p:nvPr>
            <p:ph idx="20"/>
          </p:nvPr>
        </p:nvSpPr>
        <p:spPr>
          <a:xfrm>
            <a:off x="609600" y="3969320"/>
            <a:ext cx="3600000" cy="2340000"/>
          </a:xfrm>
        </p:spPr>
        <p:txBody>
          <a:bodyPr/>
          <a:lstStyle>
            <a:lvl1pPr marL="0" indent="0">
              <a:buFont typeface="Arial" pitchFamily="34" charset="0"/>
              <a:buNone/>
              <a:defRPr sz="2800"/>
            </a:lvl1pPr>
            <a:lvl2pPr>
              <a:defRPr sz="2400">
                <a:solidFill>
                  <a:schemeClr val="tx1"/>
                </a:solidFill>
              </a:defRPr>
            </a:lvl2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19" name="Inhaltsplatzhalter 2"/>
          <p:cNvSpPr>
            <a:spLocks noGrp="1"/>
          </p:cNvSpPr>
          <p:nvPr>
            <p:ph idx="21"/>
          </p:nvPr>
        </p:nvSpPr>
        <p:spPr>
          <a:xfrm>
            <a:off x="4296000" y="3969320"/>
            <a:ext cx="3600000" cy="2340000"/>
          </a:xfrm>
        </p:spPr>
        <p:txBody>
          <a:bodyPr/>
          <a:lstStyle>
            <a:lvl1pPr marL="0" indent="0">
              <a:buFont typeface="Arial" pitchFamily="34" charset="0"/>
              <a:buNone/>
              <a:defRPr sz="2800"/>
            </a:lvl1pPr>
            <a:lvl2pPr>
              <a:defRPr sz="2400">
                <a:solidFill>
                  <a:schemeClr val="tx1"/>
                </a:solidFill>
              </a:defRPr>
            </a:lvl2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Tree>
    <p:extLst>
      <p:ext uri="{BB962C8B-B14F-4D97-AF65-F5344CB8AC3E}">
        <p14:creationId xmlns:p14="http://schemas.microsoft.com/office/powerpoint/2010/main" val="214315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 und Inhalt">
    <p:spTree>
      <p:nvGrpSpPr>
        <p:cNvPr id="1" name=""/>
        <p:cNvGrpSpPr/>
        <p:nvPr/>
      </p:nvGrpSpPr>
      <p:grpSpPr>
        <a:xfrm>
          <a:off x="0" y="0"/>
          <a:ext cx="0" cy="0"/>
          <a:chOff x="0" y="0"/>
          <a:chExt cx="0" cy="0"/>
        </a:xfrm>
      </p:grpSpPr>
      <p:cxnSp>
        <p:nvCxnSpPr>
          <p:cNvPr id="4" name="Gerade Verbindung 6"/>
          <p:cNvCxnSpPr/>
          <p:nvPr/>
        </p:nvCxnSpPr>
        <p:spPr>
          <a:xfrm>
            <a:off x="0" y="1556792"/>
            <a:ext cx="12192000"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el 1"/>
          <p:cNvSpPr>
            <a:spLocks noGrp="1"/>
          </p:cNvSpPr>
          <p:nvPr>
            <p:ph type="title"/>
          </p:nvPr>
        </p:nvSpPr>
        <p:spPr>
          <a:xfrm>
            <a:off x="609600" y="719996"/>
            <a:ext cx="10972800" cy="764788"/>
          </a:xfrm>
        </p:spPr>
        <p:txBody>
          <a:bodyPr>
            <a:normAutofit/>
          </a:bodyPr>
          <a:lstStyle/>
          <a:p>
            <a:r>
              <a:rPr lang="de-DE"/>
              <a:t>Titelmasterformat durch Klicken bearbeiten</a:t>
            </a:r>
            <a:endParaRPr lang="de-AT" dirty="0"/>
          </a:p>
        </p:txBody>
      </p:sp>
      <p:sp>
        <p:nvSpPr>
          <p:cNvPr id="3" name="Inhaltsplatzhalter 2"/>
          <p:cNvSpPr>
            <a:spLocks noGrp="1"/>
          </p:cNvSpPr>
          <p:nvPr>
            <p:ph idx="1"/>
          </p:nvPr>
        </p:nvSpPr>
        <p:spPr>
          <a:xfrm>
            <a:off x="609600" y="1628802"/>
            <a:ext cx="10972800" cy="4497362"/>
          </a:xfrm>
        </p:spPr>
        <p:txBody>
          <a:bodyPr/>
          <a:lstStyle>
            <a:lvl1pPr marL="0" indent="0">
              <a:buFont typeface="Arial" pitchFamily="34" charset="0"/>
              <a:buNone/>
              <a:defRPr/>
            </a:lvl1pPr>
            <a:lvl3pPr marL="811213" indent="-228600">
              <a:defRPr i="1">
                <a:solidFill>
                  <a:schemeClr val="tx2"/>
                </a:solidFill>
              </a:defRPr>
            </a:lvl3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dirty="0"/>
          </a:p>
        </p:txBody>
      </p:sp>
      <p:cxnSp>
        <p:nvCxnSpPr>
          <p:cNvPr id="8" name="Gerade Verbindung 6"/>
          <p:cNvCxnSpPr/>
          <p:nvPr userDrawn="1"/>
        </p:nvCxnSpPr>
        <p:spPr>
          <a:xfrm>
            <a:off x="0" y="1556792"/>
            <a:ext cx="12192000" cy="0"/>
          </a:xfrm>
          <a:prstGeom prst="line">
            <a:avLst/>
          </a:prstGeom>
        </p:spPr>
        <p:style>
          <a:lnRef idx="2">
            <a:schemeClr val="accent2"/>
          </a:lnRef>
          <a:fillRef idx="0">
            <a:schemeClr val="accent2"/>
          </a:fillRef>
          <a:effectRef idx="1">
            <a:schemeClr val="accent2"/>
          </a:effectRef>
          <a:fontRef idx="minor">
            <a:schemeClr val="tx1"/>
          </a:fontRef>
        </p:style>
      </p:cxnSp>
      <p:sp>
        <p:nvSpPr>
          <p:cNvPr id="10" name="Datumsplatzhalter 9"/>
          <p:cNvSpPr>
            <a:spLocks noGrp="1"/>
          </p:cNvSpPr>
          <p:nvPr>
            <p:ph type="dt" sz="half" idx="10"/>
          </p:nvPr>
        </p:nvSpPr>
        <p:spPr/>
        <p:txBody>
          <a:bodyPr/>
          <a:lstStyle/>
          <a:p>
            <a:fld id="{15037C38-4709-4C26-BDD3-18ED3AB66536}" type="datetimeFigureOut">
              <a:rPr lang="de-AT" smtClean="0"/>
              <a:pPr/>
              <a:t>14.10.2016</a:t>
            </a:fld>
            <a:endParaRPr lang="de-AT"/>
          </a:p>
        </p:txBody>
      </p:sp>
      <p:sp>
        <p:nvSpPr>
          <p:cNvPr id="11" name="Fußzeilenplatzhalter 10"/>
          <p:cNvSpPr>
            <a:spLocks noGrp="1"/>
          </p:cNvSpPr>
          <p:nvPr>
            <p:ph type="ftr" sz="quarter" idx="11"/>
          </p:nvPr>
        </p:nvSpPr>
        <p:spPr/>
        <p:txBody>
          <a:bodyPr/>
          <a:lstStyle/>
          <a:p>
            <a:endParaRPr lang="de-AT"/>
          </a:p>
        </p:txBody>
      </p:sp>
      <p:sp>
        <p:nvSpPr>
          <p:cNvPr id="12" name="Foliennummernplatzhalter 11"/>
          <p:cNvSpPr>
            <a:spLocks noGrp="1"/>
          </p:cNvSpPr>
          <p:nvPr>
            <p:ph type="sldNum" sz="quarter" idx="12"/>
          </p:nvPr>
        </p:nvSpPr>
        <p:spPr/>
        <p:txBody>
          <a:bodyPr/>
          <a:lstStyle/>
          <a:p>
            <a:fld id="{A3AAD489-9809-4996-95AA-058D7570E05F}" type="slidenum">
              <a:rPr lang="de-AT" smtClean="0"/>
              <a:pPr/>
              <a:t>‹Nr.›</a:t>
            </a:fld>
            <a:endParaRPr lang="de-AT"/>
          </a:p>
        </p:txBody>
      </p:sp>
      <p:pic>
        <p:nvPicPr>
          <p:cNvPr id="14" name="Grafik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3339" y="6517440"/>
            <a:ext cx="2044931" cy="274320"/>
          </a:xfrm>
          <a:prstGeom prst="rect">
            <a:avLst/>
          </a:prstGeom>
        </p:spPr>
      </p:pic>
    </p:spTree>
    <p:extLst>
      <p:ext uri="{BB962C8B-B14F-4D97-AF65-F5344CB8AC3E}">
        <p14:creationId xmlns:p14="http://schemas.microsoft.com/office/powerpoint/2010/main" val="3974865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el und Inhalt und Dok">
    <p:spTree>
      <p:nvGrpSpPr>
        <p:cNvPr id="1" name=""/>
        <p:cNvGrpSpPr/>
        <p:nvPr/>
      </p:nvGrpSpPr>
      <p:grpSpPr>
        <a:xfrm>
          <a:off x="0" y="0"/>
          <a:ext cx="0" cy="0"/>
          <a:chOff x="0" y="0"/>
          <a:chExt cx="0" cy="0"/>
        </a:xfrm>
      </p:grpSpPr>
      <p:sp>
        <p:nvSpPr>
          <p:cNvPr id="3" name="Inhaltsplatzhalter 2"/>
          <p:cNvSpPr>
            <a:spLocks noGrp="1"/>
          </p:cNvSpPr>
          <p:nvPr>
            <p:ph idx="1"/>
          </p:nvPr>
        </p:nvSpPr>
        <p:spPr>
          <a:xfrm>
            <a:off x="609600" y="1344226"/>
            <a:ext cx="5294379" cy="4781939"/>
          </a:xfrm>
        </p:spPr>
        <p:txBody>
          <a:bodyPr/>
          <a:lstStyle>
            <a:lvl1pPr marL="0" indent="0">
              <a:buFont typeface="Arial" pitchFamily="34" charset="0"/>
              <a:buNone/>
              <a:defRPr/>
            </a:lvl1pPr>
            <a:lvl3pPr marL="811213" indent="-228600">
              <a:defRPr i="1">
                <a:solidFill>
                  <a:schemeClr val="tx2"/>
                </a:solidFill>
              </a:defRPr>
            </a:lvl3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6" name="Datumsplatzhalter 3"/>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7" name="Fußzeilenplatzhalter 4"/>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11" name="Bildplatzhalter 10"/>
          <p:cNvSpPr>
            <a:spLocks noGrp="1"/>
          </p:cNvSpPr>
          <p:nvPr>
            <p:ph type="pic" sz="quarter" idx="12"/>
          </p:nvPr>
        </p:nvSpPr>
        <p:spPr>
          <a:xfrm>
            <a:off x="6576054" y="1344225"/>
            <a:ext cx="5472013" cy="4781938"/>
          </a:xfrm>
        </p:spPr>
        <p:txBody>
          <a:bodyPr/>
          <a:lstStyle/>
          <a:p>
            <a:r>
              <a:rPr lang="de-DE"/>
              <a:t>Bild durch Klicken auf Symbol hinzufügen</a:t>
            </a:r>
            <a:endParaRPr lang="de-AT"/>
          </a:p>
        </p:txBody>
      </p:sp>
      <p:cxnSp>
        <p:nvCxnSpPr>
          <p:cNvPr id="12" name="Gerade Verbindung 6"/>
          <p:cNvCxnSpPr/>
          <p:nvPr/>
        </p:nvCxnSpPr>
        <p:spPr>
          <a:xfrm>
            <a:off x="0" y="1268760"/>
            <a:ext cx="12192000" cy="0"/>
          </a:xfrm>
          <a:prstGeom prst="line">
            <a:avLst/>
          </a:prstGeom>
        </p:spPr>
        <p:style>
          <a:lnRef idx="2">
            <a:schemeClr val="accent2"/>
          </a:lnRef>
          <a:fillRef idx="0">
            <a:schemeClr val="accent2"/>
          </a:fillRef>
          <a:effectRef idx="1">
            <a:schemeClr val="accent2"/>
          </a:effectRef>
          <a:fontRef idx="minor">
            <a:schemeClr val="tx1"/>
          </a:fontRef>
        </p:style>
      </p:cxnSp>
      <p:pic>
        <p:nvPicPr>
          <p:cNvPr id="13" name="Grafik 7"/>
          <p:cNvPicPr>
            <a:picLocks noChangeAspect="1"/>
          </p:cNvPicPr>
          <p:nvPr/>
        </p:nvPicPr>
        <p:blipFill>
          <a:blip r:embed="rId2" cstate="print">
            <a:clrChange>
              <a:clrFrom>
                <a:srgbClr val="FFFFCF"/>
              </a:clrFrom>
              <a:clrTo>
                <a:srgbClr val="FFFFCF">
                  <a:alpha val="0"/>
                </a:srgbClr>
              </a:clrTo>
            </a:clrChange>
            <a:extLst>
              <a:ext uri="{28A0092B-C50C-407E-A947-70E740481C1C}">
                <a14:useLocalDpi xmlns:a14="http://schemas.microsoft.com/office/drawing/2010/main" val="0"/>
              </a:ext>
            </a:extLst>
          </a:blip>
          <a:srcRect l="44582" r="44104" b="61542"/>
          <a:stretch>
            <a:fillRect/>
          </a:stretch>
        </p:blipFill>
        <p:spPr bwMode="auto">
          <a:xfrm>
            <a:off x="11038417" y="1"/>
            <a:ext cx="125306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el 1"/>
          <p:cNvSpPr>
            <a:spLocks noGrp="1"/>
          </p:cNvSpPr>
          <p:nvPr>
            <p:ph type="title"/>
          </p:nvPr>
        </p:nvSpPr>
        <p:spPr>
          <a:xfrm>
            <a:off x="609600" y="-382"/>
            <a:ext cx="10574965" cy="764788"/>
          </a:xfrm>
        </p:spPr>
        <p:txBody>
          <a:bodyPr>
            <a:normAutofit/>
          </a:bodyPr>
          <a:lstStyle>
            <a:lvl1pPr>
              <a:defRPr sz="2800"/>
            </a:lvl1pPr>
          </a:lstStyle>
          <a:p>
            <a:r>
              <a:rPr lang="de-DE"/>
              <a:t>Titelmasterformat durch Klicken bearbeiten</a:t>
            </a:r>
            <a:endParaRPr lang="de-AT" dirty="0"/>
          </a:p>
        </p:txBody>
      </p:sp>
      <p:sp>
        <p:nvSpPr>
          <p:cNvPr id="15" name="Untertitel 2"/>
          <p:cNvSpPr>
            <a:spLocks noGrp="1"/>
          </p:cNvSpPr>
          <p:nvPr>
            <p:ph type="subTitle" idx="13"/>
          </p:nvPr>
        </p:nvSpPr>
        <p:spPr>
          <a:xfrm>
            <a:off x="623392" y="764406"/>
            <a:ext cx="10591475" cy="504056"/>
          </a:xfrm>
        </p:spPr>
        <p:txBody>
          <a:bodyPr>
            <a:noAutofit/>
          </a:bodyPr>
          <a:lstStyle>
            <a:lvl1pPr marL="0" indent="0" algn="l">
              <a:buNone/>
              <a:defRPr sz="2200" b="0">
                <a:solidFill>
                  <a:schemeClr val="tx1">
                    <a:lumMod val="50000"/>
                    <a:lumOff val="50000"/>
                  </a:schemeClr>
                </a:solidFill>
                <a:effectLst/>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cxnSp>
        <p:nvCxnSpPr>
          <p:cNvPr id="10" name="Gerade Verbindung 6"/>
          <p:cNvCxnSpPr/>
          <p:nvPr userDrawn="1"/>
        </p:nvCxnSpPr>
        <p:spPr>
          <a:xfrm>
            <a:off x="0" y="1268760"/>
            <a:ext cx="12192000" cy="0"/>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993545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bschnitts-&#10;überschrift">
    <p:spTree>
      <p:nvGrpSpPr>
        <p:cNvPr id="1" name=""/>
        <p:cNvGrpSpPr/>
        <p:nvPr/>
      </p:nvGrpSpPr>
      <p:grpSpPr>
        <a:xfrm>
          <a:off x="0" y="0"/>
          <a:ext cx="0" cy="0"/>
          <a:chOff x="0" y="0"/>
          <a:chExt cx="0" cy="0"/>
        </a:xfrm>
      </p:grpSpPr>
      <p:sp>
        <p:nvSpPr>
          <p:cNvPr id="3" name="Foliennummernplatzhalter 5"/>
          <p:cNvSpPr txBox="1">
            <a:spLocks/>
          </p:cNvSpPr>
          <p:nvPr/>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E0598C5F-B301-4015-802D-517042CBA265}" type="slidenum">
              <a:rPr lang="de-AT" altLang="de-DE" sz="1200" b="1">
                <a:solidFill>
                  <a:schemeClr val="bg2"/>
                </a:solidFill>
              </a:rPr>
              <a:pPr algn="ctr" eaLnBrk="1" hangingPunct="1"/>
              <a:t>‹Nr.›</a:t>
            </a:fld>
            <a:endParaRPr lang="de-AT" altLang="de-DE" sz="1200" b="1">
              <a:solidFill>
                <a:schemeClr val="bg2"/>
              </a:solidFill>
            </a:endParaRPr>
          </a:p>
        </p:txBody>
      </p:sp>
      <p:sp>
        <p:nvSpPr>
          <p:cNvPr id="4" name="Foliennummernplatzhalter 5"/>
          <p:cNvSpPr txBox="1">
            <a:spLocks/>
          </p:cNvSpPr>
          <p:nvPr/>
        </p:nvSpPr>
        <p:spPr>
          <a:xfrm>
            <a:off x="46567" y="44450"/>
            <a:ext cx="950384" cy="406400"/>
          </a:xfrm>
          <a:prstGeom prst="rect">
            <a:avLst/>
          </a:prstGeom>
        </p:spPr>
        <p:txBody>
          <a:bodyPr anchor="ctr"/>
          <a:lstStyle>
            <a:defPPr>
              <a:defRPr lang="de-DE"/>
            </a:defPPr>
            <a:lvl1pPr marL="0" algn="ctr" defTabSz="914400" rtl="0" eaLnBrk="1" latinLnBrk="0" hangingPunct="1">
              <a:defRPr sz="1200" b="1"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de-AT" sz="1200" dirty="0">
              <a:solidFill>
                <a:schemeClr val="tx2"/>
              </a:solidFill>
            </a:endParaRPr>
          </a:p>
        </p:txBody>
      </p:sp>
      <p:pic>
        <p:nvPicPr>
          <p:cNvPr id="5" name="Grafik 5"/>
          <p:cNvPicPr>
            <a:picLocks noChangeAspect="1"/>
          </p:cNvPicPr>
          <p:nvPr/>
        </p:nvPicPr>
        <p:blipFill>
          <a:blip r:embed="rId2" cstate="print">
            <a:clrChange>
              <a:clrFrom>
                <a:srgbClr val="FFFFCF"/>
              </a:clrFrom>
              <a:clrTo>
                <a:srgbClr val="FFFFCF">
                  <a:alpha val="0"/>
                </a:srgbClr>
              </a:clrTo>
            </a:clrChange>
            <a:extLst>
              <a:ext uri="{28A0092B-C50C-407E-A947-70E740481C1C}">
                <a14:useLocalDpi xmlns:a14="http://schemas.microsoft.com/office/drawing/2010/main" val="0"/>
              </a:ext>
            </a:extLst>
          </a:blip>
          <a:srcRect l="44582" r="44104" b="61542"/>
          <a:stretch>
            <a:fillRect/>
          </a:stretch>
        </p:blipFill>
        <p:spPr bwMode="auto">
          <a:xfrm>
            <a:off x="5469467" y="188913"/>
            <a:ext cx="125306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963084" y="2636913"/>
            <a:ext cx="10363200" cy="3132063"/>
          </a:xfrm>
        </p:spPr>
        <p:txBody>
          <a:bodyPr anchor="t"/>
          <a:lstStyle>
            <a:lvl1pPr algn="l">
              <a:defRPr sz="4000" b="1" cap="none" baseline="0"/>
            </a:lvl1pPr>
          </a:lstStyle>
          <a:p>
            <a:r>
              <a:rPr lang="de-DE"/>
              <a:t>Titelmasterformat durch Klicken bearbeiten</a:t>
            </a:r>
            <a:endParaRPr lang="de-AT" dirty="0"/>
          </a:p>
        </p:txBody>
      </p:sp>
      <p:sp>
        <p:nvSpPr>
          <p:cNvPr id="6" name="Datumsplatzhalter 3"/>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7" name="Fußzeilenplatzhalter 4"/>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8" name="Foliennummernplatzhalter 5"/>
          <p:cNvSpPr txBox="1">
            <a:spLocks/>
          </p:cNvSpPr>
          <p:nvPr userDrawn="1"/>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E0598C5F-B301-4015-802D-517042CBA265}" type="slidenum">
              <a:rPr lang="de-AT" altLang="de-DE" sz="1200" b="1">
                <a:solidFill>
                  <a:schemeClr val="bg2"/>
                </a:solidFill>
              </a:rPr>
              <a:pPr algn="ctr" eaLnBrk="1" hangingPunct="1"/>
              <a:t>‹Nr.›</a:t>
            </a:fld>
            <a:endParaRPr lang="de-AT" altLang="de-DE" sz="1200" b="1">
              <a:solidFill>
                <a:schemeClr val="bg2"/>
              </a:solidFill>
            </a:endParaRPr>
          </a:p>
        </p:txBody>
      </p:sp>
      <p:sp>
        <p:nvSpPr>
          <p:cNvPr id="9" name="Foliennummernplatzhalter 5"/>
          <p:cNvSpPr txBox="1">
            <a:spLocks/>
          </p:cNvSpPr>
          <p:nvPr userDrawn="1"/>
        </p:nvSpPr>
        <p:spPr>
          <a:xfrm>
            <a:off x="46567" y="44450"/>
            <a:ext cx="950384" cy="406400"/>
          </a:xfrm>
          <a:prstGeom prst="rect">
            <a:avLst/>
          </a:prstGeom>
        </p:spPr>
        <p:txBody>
          <a:bodyPr anchor="ctr"/>
          <a:lstStyle>
            <a:defPPr>
              <a:defRPr lang="de-DE"/>
            </a:defPPr>
            <a:lvl1pPr marL="0" algn="ctr" defTabSz="914400" rtl="0" eaLnBrk="1" latinLnBrk="0" hangingPunct="1">
              <a:defRPr sz="1200" b="1"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de-AT" sz="1200" dirty="0">
              <a:solidFill>
                <a:schemeClr val="tx2"/>
              </a:solidFill>
            </a:endParaRPr>
          </a:p>
        </p:txBody>
      </p:sp>
      <p:pic>
        <p:nvPicPr>
          <p:cNvPr id="10" name="Grafik 5"/>
          <p:cNvPicPr>
            <a:picLocks noChangeAspect="1"/>
          </p:cNvPicPr>
          <p:nvPr userDrawn="1"/>
        </p:nvPicPr>
        <p:blipFill>
          <a:blip r:embed="rId2" cstate="print">
            <a:clrChange>
              <a:clrFrom>
                <a:srgbClr val="FFFFCF"/>
              </a:clrFrom>
              <a:clrTo>
                <a:srgbClr val="FFFFCF">
                  <a:alpha val="0"/>
                </a:srgbClr>
              </a:clrTo>
            </a:clrChange>
            <a:extLst>
              <a:ext uri="{28A0092B-C50C-407E-A947-70E740481C1C}">
                <a14:useLocalDpi xmlns:a14="http://schemas.microsoft.com/office/drawing/2010/main" val="0"/>
              </a:ext>
            </a:extLst>
          </a:blip>
          <a:srcRect l="44582" r="44104" b="61542"/>
          <a:stretch>
            <a:fillRect/>
          </a:stretch>
        </p:blipFill>
        <p:spPr bwMode="auto">
          <a:xfrm>
            <a:off x="5469467" y="188913"/>
            <a:ext cx="125306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750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Zwei Inhalte">
    <p:spTree>
      <p:nvGrpSpPr>
        <p:cNvPr id="1" name=""/>
        <p:cNvGrpSpPr/>
        <p:nvPr/>
      </p:nvGrpSpPr>
      <p:grpSpPr>
        <a:xfrm>
          <a:off x="0" y="0"/>
          <a:ext cx="0" cy="0"/>
          <a:chOff x="0" y="0"/>
          <a:chExt cx="0" cy="0"/>
        </a:xfrm>
      </p:grpSpPr>
      <p:sp>
        <p:nvSpPr>
          <p:cNvPr id="6" name="Ellipse 5"/>
          <p:cNvSpPr/>
          <p:nvPr/>
        </p:nvSpPr>
        <p:spPr>
          <a:xfrm>
            <a:off x="95251" y="57150"/>
            <a:ext cx="912283" cy="3937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7" name="Foliennummernplatzhalter 5"/>
          <p:cNvSpPr txBox="1">
            <a:spLocks/>
          </p:cNvSpPr>
          <p:nvPr/>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DD1F88FA-9F03-42A2-A420-F5FDAFA9093A}" type="slidenum">
              <a:rPr lang="de-AT" altLang="de-DE" sz="1200" b="1">
                <a:solidFill>
                  <a:schemeClr val="tx2"/>
                </a:solidFill>
              </a:rPr>
              <a:pPr algn="ctr" eaLnBrk="1" hangingPunct="1"/>
              <a:t>‹Nr.›</a:t>
            </a:fld>
            <a:endParaRPr lang="de-AT" altLang="de-DE" sz="1200" b="1">
              <a:solidFill>
                <a:schemeClr val="tx2"/>
              </a:solidFill>
            </a:endParaRPr>
          </a:p>
        </p:txBody>
      </p:sp>
      <p:sp>
        <p:nvSpPr>
          <p:cNvPr id="2" name="Titel 1"/>
          <p:cNvSpPr>
            <a:spLocks noGrp="1"/>
          </p:cNvSpPr>
          <p:nvPr>
            <p:ph type="title"/>
          </p:nvPr>
        </p:nvSpPr>
        <p:spPr>
          <a:xfrm>
            <a:off x="609600" y="652850"/>
            <a:ext cx="10972800" cy="764788"/>
          </a:xfrm>
        </p:spPr>
        <p:txBody>
          <a:bodyPr/>
          <a:lstStyle/>
          <a:p>
            <a:r>
              <a:rPr lang="de-DE"/>
              <a:t>Titelmasterformat durch Klicken bearbeiten</a:t>
            </a:r>
            <a:endParaRPr lang="de-AT" dirty="0"/>
          </a:p>
        </p:txBody>
      </p:sp>
      <p:sp>
        <p:nvSpPr>
          <p:cNvPr id="3" name="Inhaltsplatzhalter 2"/>
          <p:cNvSpPr>
            <a:spLocks noGrp="1"/>
          </p:cNvSpPr>
          <p:nvPr>
            <p:ph sz="half" idx="1"/>
          </p:nvPr>
        </p:nvSpPr>
        <p:spPr>
          <a:xfrm>
            <a:off x="609600" y="2420889"/>
            <a:ext cx="53848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97600" y="2420889"/>
            <a:ext cx="53848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9" name="Untertitel 2"/>
          <p:cNvSpPr>
            <a:spLocks noGrp="1"/>
          </p:cNvSpPr>
          <p:nvPr>
            <p:ph type="subTitle" idx="13"/>
          </p:nvPr>
        </p:nvSpPr>
        <p:spPr>
          <a:xfrm>
            <a:off x="623392" y="1484784"/>
            <a:ext cx="10989931" cy="864096"/>
          </a:xfrm>
        </p:spPr>
        <p:txBody>
          <a:bodyPr>
            <a:noAutofit/>
          </a:bodyPr>
          <a:lstStyle>
            <a:lvl1pPr marL="0" indent="0" algn="l">
              <a:buNone/>
              <a:defRPr sz="2400">
                <a:solidFill>
                  <a:schemeClr val="tx1">
                    <a:lumMod val="50000"/>
                    <a:lumOff val="50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sp>
        <p:nvSpPr>
          <p:cNvPr id="8" name="Datumsplatzhalter 4"/>
          <p:cNvSpPr>
            <a:spLocks noGrp="1"/>
          </p:cNvSpPr>
          <p:nvPr>
            <p:ph type="dt" sz="half" idx="14"/>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10" name="Fußzeilenplatzhalter 5"/>
          <p:cNvSpPr>
            <a:spLocks noGrp="1"/>
          </p:cNvSpPr>
          <p:nvPr>
            <p:ph type="ftr" sz="quarter" idx="15"/>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11" name="Ellipse 10"/>
          <p:cNvSpPr/>
          <p:nvPr userDrawn="1"/>
        </p:nvSpPr>
        <p:spPr>
          <a:xfrm>
            <a:off x="95251" y="57150"/>
            <a:ext cx="912283" cy="3937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12" name="Foliennummernplatzhalter 5"/>
          <p:cNvSpPr txBox="1">
            <a:spLocks/>
          </p:cNvSpPr>
          <p:nvPr userDrawn="1"/>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DD1F88FA-9F03-42A2-A420-F5FDAFA9093A}" type="slidenum">
              <a:rPr lang="de-AT" altLang="de-DE" sz="1200" b="1">
                <a:solidFill>
                  <a:schemeClr val="tx2"/>
                </a:solidFill>
              </a:rPr>
              <a:pPr algn="ctr" eaLnBrk="1" hangingPunct="1"/>
              <a:t>‹Nr.›</a:t>
            </a:fld>
            <a:endParaRPr lang="de-AT" altLang="de-DE" sz="1200" b="1">
              <a:solidFill>
                <a:schemeClr val="tx2"/>
              </a:solidFill>
            </a:endParaRPr>
          </a:p>
        </p:txBody>
      </p:sp>
    </p:spTree>
    <p:extLst>
      <p:ext uri="{BB962C8B-B14F-4D97-AF65-F5344CB8AC3E}">
        <p14:creationId xmlns:p14="http://schemas.microsoft.com/office/powerpoint/2010/main" val="4253620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7" name="Ellipse 6"/>
          <p:cNvSpPr/>
          <p:nvPr/>
        </p:nvSpPr>
        <p:spPr>
          <a:xfrm>
            <a:off x="95251" y="57150"/>
            <a:ext cx="912283" cy="3937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8" name="Foliennummernplatzhalter 5"/>
          <p:cNvSpPr txBox="1">
            <a:spLocks/>
          </p:cNvSpPr>
          <p:nvPr/>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71E24A28-D9D9-4C97-B365-186A2D1A5EB6}" type="slidenum">
              <a:rPr lang="de-AT" altLang="de-DE" sz="1200" b="1">
                <a:solidFill>
                  <a:schemeClr val="tx2"/>
                </a:solidFill>
              </a:rPr>
              <a:pPr algn="ctr" eaLnBrk="1" hangingPunct="1"/>
              <a:t>‹Nr.›</a:t>
            </a:fld>
            <a:endParaRPr lang="de-AT" altLang="de-DE" sz="1200" b="1">
              <a:solidFill>
                <a:schemeClr val="tx2"/>
              </a:solidFill>
            </a:endParaRPr>
          </a:p>
        </p:txBody>
      </p:sp>
      <p:sp>
        <p:nvSpPr>
          <p:cNvPr id="2" name="Titel 1"/>
          <p:cNvSpPr>
            <a:spLocks noGrp="1"/>
          </p:cNvSpPr>
          <p:nvPr>
            <p:ph type="title"/>
          </p:nvPr>
        </p:nvSpPr>
        <p:spPr>
          <a:xfrm>
            <a:off x="609600" y="548680"/>
            <a:ext cx="10972800" cy="868958"/>
          </a:xfrm>
        </p:spPr>
        <p:txBody>
          <a:bodyPr/>
          <a:lstStyle>
            <a:lvl1pPr>
              <a:defRPr/>
            </a:lvl1pPr>
          </a:lstStyle>
          <a:p>
            <a:r>
              <a:rPr lang="de-DE"/>
              <a:t>Titelmasterformat durch Klicken bearbeiten</a:t>
            </a:r>
            <a:endParaRPr lang="de-AT" dirty="0"/>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9" name="Datumsplatzhalter 6"/>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10" name="Fußzeilenplatzhalter 7"/>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11" name="Ellipse 10"/>
          <p:cNvSpPr/>
          <p:nvPr userDrawn="1"/>
        </p:nvSpPr>
        <p:spPr>
          <a:xfrm>
            <a:off x="95251" y="57150"/>
            <a:ext cx="912283" cy="3937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12" name="Foliennummernplatzhalter 5"/>
          <p:cNvSpPr txBox="1">
            <a:spLocks/>
          </p:cNvSpPr>
          <p:nvPr userDrawn="1"/>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71E24A28-D9D9-4C97-B365-186A2D1A5EB6}" type="slidenum">
              <a:rPr lang="de-AT" altLang="de-DE" sz="1200" b="1">
                <a:solidFill>
                  <a:schemeClr val="tx2"/>
                </a:solidFill>
              </a:rPr>
              <a:pPr algn="ctr" eaLnBrk="1" hangingPunct="1"/>
              <a:t>‹Nr.›</a:t>
            </a:fld>
            <a:endParaRPr lang="de-AT" altLang="de-DE" sz="1200" b="1">
              <a:solidFill>
                <a:schemeClr val="tx2"/>
              </a:solidFill>
            </a:endParaRPr>
          </a:p>
        </p:txBody>
      </p:sp>
    </p:spTree>
    <p:extLst>
      <p:ext uri="{BB962C8B-B14F-4D97-AF65-F5344CB8AC3E}">
        <p14:creationId xmlns:p14="http://schemas.microsoft.com/office/powerpoint/2010/main" val="3384888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3" name="Ellipse 2"/>
          <p:cNvSpPr/>
          <p:nvPr/>
        </p:nvSpPr>
        <p:spPr>
          <a:xfrm>
            <a:off x="95251" y="57150"/>
            <a:ext cx="912283" cy="3937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4" name="Foliennummernplatzhalter 5"/>
          <p:cNvSpPr txBox="1">
            <a:spLocks/>
          </p:cNvSpPr>
          <p:nvPr/>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70051D72-E2DA-45BF-B920-C45BC2BC0A64}" type="slidenum">
              <a:rPr lang="de-AT" altLang="de-DE" sz="1200" b="1">
                <a:solidFill>
                  <a:schemeClr val="tx2"/>
                </a:solidFill>
              </a:rPr>
              <a:pPr algn="ctr" eaLnBrk="1" hangingPunct="1"/>
              <a:t>‹Nr.›</a:t>
            </a:fld>
            <a:endParaRPr lang="de-AT" altLang="de-DE" sz="1200" b="1">
              <a:solidFill>
                <a:schemeClr val="tx2"/>
              </a:solidFill>
            </a:endParaRPr>
          </a:p>
        </p:txBody>
      </p:sp>
      <p:sp>
        <p:nvSpPr>
          <p:cNvPr id="2" name="Titel 1"/>
          <p:cNvSpPr>
            <a:spLocks noGrp="1"/>
          </p:cNvSpPr>
          <p:nvPr>
            <p:ph type="title"/>
          </p:nvPr>
        </p:nvSpPr>
        <p:spPr>
          <a:xfrm>
            <a:off x="609600" y="450607"/>
            <a:ext cx="10972800" cy="967031"/>
          </a:xfrm>
        </p:spPr>
        <p:txBody>
          <a:bodyPr/>
          <a:lstStyle/>
          <a:p>
            <a:r>
              <a:rPr lang="de-DE"/>
              <a:t>Titelmasterformat durch Klicken bearbeiten</a:t>
            </a:r>
            <a:endParaRPr lang="de-AT" dirty="0"/>
          </a:p>
        </p:txBody>
      </p:sp>
      <p:sp>
        <p:nvSpPr>
          <p:cNvPr id="5" name="Datumsplatzhalter 2"/>
          <p:cNvSpPr>
            <a:spLocks noGrp="1"/>
          </p:cNvSpPr>
          <p:nvPr>
            <p:ph type="dt" sz="half" idx="10"/>
          </p:nvPr>
        </p:nvSpPr>
        <p:spPr>
          <a:xfrm>
            <a:off x="609600" y="6545090"/>
            <a:ext cx="1549400" cy="268287"/>
          </a:xfrm>
          <a:prstGeom prst="rect">
            <a:avLst/>
          </a:prstGeom>
        </p:spPr>
        <p:txBody>
          <a:bodyPr/>
          <a:lstStyle>
            <a:lvl1pPr>
              <a:defRPr smtClean="0"/>
            </a:lvl1pPr>
          </a:lstStyle>
          <a:p>
            <a:pPr>
              <a:defRPr/>
            </a:pPr>
            <a:r>
              <a:rPr lang="de-AT"/>
              <a:t>11.06.2014</a:t>
            </a:r>
          </a:p>
        </p:txBody>
      </p:sp>
      <p:sp>
        <p:nvSpPr>
          <p:cNvPr id="6" name="Fußzeilenplatzhalter 3"/>
          <p:cNvSpPr>
            <a:spLocks noGrp="1"/>
          </p:cNvSpPr>
          <p:nvPr>
            <p:ph type="ftr" sz="quarter" idx="11"/>
          </p:nvPr>
        </p:nvSpPr>
        <p:spPr>
          <a:xfrm>
            <a:off x="2447595" y="6545090"/>
            <a:ext cx="9217356" cy="268287"/>
          </a:xfrm>
          <a:prstGeom prst="rect">
            <a:avLst/>
          </a:prstGeom>
        </p:spPr>
        <p:txBody>
          <a:bodyPr/>
          <a:lstStyle>
            <a:lvl1pPr>
              <a:defRPr smtClean="0"/>
            </a:lvl1pPr>
          </a:lstStyle>
          <a:p>
            <a:pPr>
              <a:defRPr/>
            </a:pPr>
            <a:r>
              <a:rPr lang="de-AT"/>
              <a:t>Rechtsgespräch und rechtliches Gehör in der internationalen Schiedsgerichtsbarkeit</a:t>
            </a:r>
          </a:p>
        </p:txBody>
      </p:sp>
      <p:sp>
        <p:nvSpPr>
          <p:cNvPr id="7" name="Ellipse 6"/>
          <p:cNvSpPr/>
          <p:nvPr userDrawn="1"/>
        </p:nvSpPr>
        <p:spPr>
          <a:xfrm>
            <a:off x="95251" y="57150"/>
            <a:ext cx="912283" cy="3937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8" name="Foliennummernplatzhalter 5"/>
          <p:cNvSpPr txBox="1">
            <a:spLocks/>
          </p:cNvSpPr>
          <p:nvPr userDrawn="1"/>
        </p:nvSpPr>
        <p:spPr>
          <a:xfrm>
            <a:off x="57151" y="44450"/>
            <a:ext cx="950383" cy="406400"/>
          </a:xfrm>
          <a:prstGeom prst="rect">
            <a:avLst/>
          </a:prstGeom>
        </p:spPr>
        <p:txBody>
          <a:bodyPr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fld id="{70051D72-E2DA-45BF-B920-C45BC2BC0A64}" type="slidenum">
              <a:rPr lang="de-AT" altLang="de-DE" sz="1200" b="1">
                <a:solidFill>
                  <a:schemeClr val="tx2"/>
                </a:solidFill>
              </a:rPr>
              <a:pPr algn="ctr" eaLnBrk="1" hangingPunct="1"/>
              <a:t>‹Nr.›</a:t>
            </a:fld>
            <a:endParaRPr lang="de-AT" altLang="de-DE" sz="1200" b="1">
              <a:solidFill>
                <a:schemeClr val="tx2"/>
              </a:solidFill>
            </a:endParaRPr>
          </a:p>
        </p:txBody>
      </p:sp>
    </p:spTree>
    <p:extLst>
      <p:ext uri="{BB962C8B-B14F-4D97-AF65-F5344CB8AC3E}">
        <p14:creationId xmlns:p14="http://schemas.microsoft.com/office/powerpoint/2010/main" val="231710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2.bin"/><Relationship Id="rId3" Type="http://schemas.openxmlformats.org/officeDocument/2006/relationships/slideLayout" Target="../slideLayouts/slideLayout3.xml"/><Relationship Id="rId21" Type="http://schemas.openxmlformats.org/officeDocument/2006/relationships/vmlDrawing" Target="../drawings/vmlDrawing1.v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bjekt 1" hidden="1"/>
          <p:cNvGraphicFramePr>
            <a:graphicFrameLocks noChangeAspect="1"/>
          </p:cNvGraphicFramePr>
          <p:nvPr>
            <p:custDataLst>
              <p:tags r:id="rId22"/>
            </p:custDataLst>
            <p:extLst>
              <p:ext uri="{D42A27DB-BD31-4B8C-83A1-F6EECF244321}">
                <p14:modId xmlns:p14="http://schemas.microsoft.com/office/powerpoint/2010/main" val="2027281415"/>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spid="_x0000_s2132" name="think-cell Folie" r:id="rId24" imgW="518" imgH="516" progId="TCLayout.ActiveDocument.1">
                  <p:embed/>
                </p:oleObj>
              </mc:Choice>
              <mc:Fallback>
                <p:oleObj name="think-cell Folie" r:id="rId24" imgW="518" imgH="516" progId="TCLayout.ActiveDocument.1">
                  <p:embed/>
                  <p:pic>
                    <p:nvPicPr>
                      <p:cNvPr id="2" name="Objekt 1" hidden="1"/>
                      <p:cNvPicPr/>
                      <p:nvPr/>
                    </p:nvPicPr>
                    <p:blipFill>
                      <a:blip r:embed="rId25"/>
                      <a:stretch>
                        <a:fillRect/>
                      </a:stretch>
                    </p:blipFill>
                    <p:spPr>
                      <a:xfrm>
                        <a:off x="2118" y="1589"/>
                        <a:ext cx="2116" cy="1587"/>
                      </a:xfrm>
                      <a:prstGeom prst="rect">
                        <a:avLst/>
                      </a:prstGeom>
                    </p:spPr>
                  </p:pic>
                </p:oleObj>
              </mc:Fallback>
            </mc:AlternateContent>
          </a:graphicData>
        </a:graphic>
      </p:graphicFrame>
      <p:sp>
        <p:nvSpPr>
          <p:cNvPr id="1026" name="Titelplatzhalt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dirty="0"/>
              <a:t>Titelmasterformat durch Klicken bearbeiten</a:t>
            </a:r>
            <a:endParaRPr lang="de-AT" altLang="de-DE" dirty="0"/>
          </a:p>
        </p:txBody>
      </p:sp>
      <p:sp>
        <p:nvSpPr>
          <p:cNvPr id="1027" name="Textplatzhalt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dirty="0"/>
              <a:t>Textmasterformat bearbeiten</a:t>
            </a:r>
          </a:p>
          <a:p>
            <a:pPr lvl="1"/>
            <a:r>
              <a:rPr lang="de-DE" altLang="de-DE" dirty="0"/>
              <a:t>Zweite Ebene</a:t>
            </a:r>
          </a:p>
          <a:p>
            <a:pPr lvl="2"/>
            <a:r>
              <a:rPr lang="de-DE" altLang="de-DE" dirty="0"/>
              <a:t>Dritte Ebene</a:t>
            </a:r>
          </a:p>
          <a:p>
            <a:pPr lvl="3"/>
            <a:r>
              <a:rPr lang="de-DE" altLang="de-DE" dirty="0"/>
              <a:t>Vierte Ebene</a:t>
            </a:r>
          </a:p>
          <a:p>
            <a:pPr lvl="4"/>
            <a:r>
              <a:rPr lang="de-DE" altLang="de-DE" dirty="0"/>
              <a:t>Fünfte Ebene</a:t>
            </a:r>
            <a:endParaRPr lang="de-AT" altLang="de-DE" dirty="0"/>
          </a:p>
        </p:txBody>
      </p:sp>
      <p:cxnSp>
        <p:nvCxnSpPr>
          <p:cNvPr id="6" name="Gerade Verbindung 5"/>
          <p:cNvCxnSpPr/>
          <p:nvPr userDrawn="1"/>
        </p:nvCxnSpPr>
        <p:spPr>
          <a:xfrm>
            <a:off x="0" y="6453188"/>
            <a:ext cx="12192000" cy="0"/>
          </a:xfrm>
          <a:prstGeom prst="line">
            <a:avLst/>
          </a:prstGeom>
          <a:ln/>
        </p:spPr>
        <p:style>
          <a:lnRef idx="3">
            <a:schemeClr val="accent2"/>
          </a:lnRef>
          <a:fillRef idx="0">
            <a:schemeClr val="accent2"/>
          </a:fillRef>
          <a:effectRef idx="2">
            <a:schemeClr val="accent2"/>
          </a:effectRef>
          <a:fontRef idx="minor">
            <a:schemeClr val="tx1"/>
          </a:fontRef>
        </p:style>
      </p:cxnSp>
      <p:graphicFrame>
        <p:nvGraphicFramePr>
          <p:cNvPr id="8" name="Objekt 7" hidden="1"/>
          <p:cNvGraphicFramePr>
            <a:graphicFrameLocks noChangeAspect="1"/>
          </p:cNvGraphicFramePr>
          <p:nvPr userDrawn="1">
            <p:custDataLst>
              <p:tags r:id="rId23"/>
            </p:custDataLst>
            <p:extLst>
              <p:ext uri="{D42A27DB-BD31-4B8C-83A1-F6EECF244321}">
                <p14:modId xmlns:p14="http://schemas.microsoft.com/office/powerpoint/2010/main" val="464710919"/>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spid="_x0000_s2133" name="think-cell Folie" r:id="rId26" imgW="518" imgH="516" progId="TCLayout.ActiveDocument.1">
                  <p:embed/>
                </p:oleObj>
              </mc:Choice>
              <mc:Fallback>
                <p:oleObj name="think-cell Folie" r:id="rId26" imgW="518" imgH="516" progId="TCLayout.ActiveDocument.1">
                  <p:embed/>
                  <p:pic>
                    <p:nvPicPr>
                      <p:cNvPr id="2" name="Objekt 1" hidden="1"/>
                      <p:cNvPicPr/>
                      <p:nvPr/>
                    </p:nvPicPr>
                    <p:blipFill>
                      <a:blip r:embed="rId25"/>
                      <a:stretch>
                        <a:fillRect/>
                      </a:stretch>
                    </p:blipFill>
                    <p:spPr>
                      <a:xfrm>
                        <a:off x="2118" y="1589"/>
                        <a:ext cx="2116" cy="1587"/>
                      </a:xfrm>
                      <a:prstGeom prst="rect">
                        <a:avLst/>
                      </a:prstGeom>
                    </p:spPr>
                  </p:pic>
                </p:oleObj>
              </mc:Fallback>
            </mc:AlternateContent>
          </a:graphicData>
        </a:graphic>
      </p:graphicFrame>
      <p:sp>
        <p:nvSpPr>
          <p:cNvPr id="3" name="Datumsplatzhalter 2"/>
          <p:cNvSpPr>
            <a:spLocks noGrp="1"/>
          </p:cNvSpPr>
          <p:nvPr>
            <p:ph type="dt" sz="half" idx="2"/>
          </p:nvPr>
        </p:nvSpPr>
        <p:spPr>
          <a:xfrm>
            <a:off x="9167560" y="6525345"/>
            <a:ext cx="1331272" cy="268287"/>
          </a:xfrm>
          <a:prstGeom prst="rect">
            <a:avLst/>
          </a:prstGeom>
        </p:spPr>
        <p:txBody>
          <a:bodyPr vert="horz" lIns="91440" tIns="45720" rIns="91440" bIns="45720" rtlCol="0" anchor="ctr"/>
          <a:lstStyle>
            <a:lvl1pPr algn="l">
              <a:defRPr sz="1200">
                <a:solidFill>
                  <a:schemeClr val="accent2"/>
                </a:solidFill>
                <a:latin typeface="+mj-lt"/>
              </a:defRPr>
            </a:lvl1pPr>
          </a:lstStyle>
          <a:p>
            <a:fld id="{15037C38-4709-4C26-BDD3-18ED3AB66536}" type="datetimeFigureOut">
              <a:rPr lang="de-AT" smtClean="0"/>
              <a:pPr/>
              <a:t>14.10.2016</a:t>
            </a:fld>
            <a:endParaRPr lang="de-AT"/>
          </a:p>
        </p:txBody>
      </p:sp>
      <p:sp>
        <p:nvSpPr>
          <p:cNvPr id="7" name="Fußzeilenplatzhalter 6"/>
          <p:cNvSpPr>
            <a:spLocks noGrp="1"/>
          </p:cNvSpPr>
          <p:nvPr>
            <p:ph type="ftr" sz="quarter" idx="3"/>
          </p:nvPr>
        </p:nvSpPr>
        <p:spPr>
          <a:xfrm>
            <a:off x="3017399" y="6525345"/>
            <a:ext cx="6077037" cy="268287"/>
          </a:xfrm>
          <a:prstGeom prst="rect">
            <a:avLst/>
          </a:prstGeom>
        </p:spPr>
        <p:txBody>
          <a:bodyPr vert="horz" lIns="91440" tIns="45720" rIns="91440" bIns="45720" rtlCol="0" anchor="ctr"/>
          <a:lstStyle>
            <a:lvl1pPr algn="r">
              <a:defRPr sz="1200">
                <a:solidFill>
                  <a:schemeClr val="accent2"/>
                </a:solidFill>
                <a:latin typeface="+mj-lt"/>
              </a:defRPr>
            </a:lvl1pPr>
          </a:lstStyle>
          <a:p>
            <a:endParaRPr lang="de-AT" dirty="0"/>
          </a:p>
        </p:txBody>
      </p:sp>
      <p:sp>
        <p:nvSpPr>
          <p:cNvPr id="10" name="Foliennummernplatzhalter 9"/>
          <p:cNvSpPr>
            <a:spLocks noGrp="1"/>
          </p:cNvSpPr>
          <p:nvPr>
            <p:ph type="sldNum" sz="quarter" idx="4"/>
          </p:nvPr>
        </p:nvSpPr>
        <p:spPr>
          <a:xfrm>
            <a:off x="10645080" y="6525345"/>
            <a:ext cx="937320" cy="268287"/>
          </a:xfrm>
          <a:prstGeom prst="rect">
            <a:avLst/>
          </a:prstGeom>
        </p:spPr>
        <p:txBody>
          <a:bodyPr vert="horz" lIns="91440" tIns="45720" rIns="91440" bIns="45720" rtlCol="0" anchor="ctr"/>
          <a:lstStyle>
            <a:lvl1pPr algn="r">
              <a:defRPr sz="1200">
                <a:solidFill>
                  <a:schemeClr val="accent2"/>
                </a:solidFill>
                <a:latin typeface="+mj-lt"/>
              </a:defRPr>
            </a:lvl1pPr>
          </a:lstStyle>
          <a:p>
            <a:fld id="{A3AAD489-9809-4996-95AA-058D7570E05F}" type="slidenum">
              <a:rPr lang="de-AT" smtClean="0"/>
              <a:pPr/>
              <a:t>‹Nr.›</a:t>
            </a:fld>
            <a:endParaRPr lang="de-AT"/>
          </a:p>
        </p:txBody>
      </p:sp>
    </p:spTree>
    <p:extLst>
      <p:ext uri="{BB962C8B-B14F-4D97-AF65-F5344CB8AC3E}">
        <p14:creationId xmlns:p14="http://schemas.microsoft.com/office/powerpoint/2010/main" val="1854734678"/>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18"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792" r:id="rId15"/>
    <p:sldLayoutId id="2147483793" r:id="rId16"/>
    <p:sldLayoutId id="2147483803" r:id="rId17"/>
    <p:sldLayoutId id="2147483794" r:id="rId18"/>
    <p:sldLayoutId id="2147483795" r:id="rId19"/>
  </p:sldLayoutIdLst>
  <p:hf sldNum="0" hdr="0"/>
  <p:txStyles>
    <p:titleStyle>
      <a:lvl1pPr algn="l" rtl="0" eaLnBrk="1" fontAlgn="base" hangingPunct="1">
        <a:spcBef>
          <a:spcPct val="0"/>
        </a:spcBef>
        <a:spcAft>
          <a:spcPct val="0"/>
        </a:spcAft>
        <a:defRPr sz="3200" kern="1200">
          <a:solidFill>
            <a:schemeClr val="accent2"/>
          </a:solidFill>
          <a:latin typeface="+mj-lt"/>
          <a:ea typeface="+mj-ea"/>
          <a:cs typeface="+mj-cs"/>
        </a:defRPr>
      </a:lvl1pPr>
      <a:lvl2pPr algn="l" rtl="0" eaLnBrk="1" fontAlgn="base" hangingPunct="1">
        <a:spcBef>
          <a:spcPct val="0"/>
        </a:spcBef>
        <a:spcAft>
          <a:spcPct val="0"/>
        </a:spcAft>
        <a:defRPr sz="3200">
          <a:solidFill>
            <a:schemeClr val="tx2"/>
          </a:solidFill>
          <a:latin typeface="Arial" charset="0"/>
        </a:defRPr>
      </a:lvl2pPr>
      <a:lvl3pPr algn="l" rtl="0" eaLnBrk="1" fontAlgn="base" hangingPunct="1">
        <a:spcBef>
          <a:spcPct val="0"/>
        </a:spcBef>
        <a:spcAft>
          <a:spcPct val="0"/>
        </a:spcAft>
        <a:defRPr sz="3200">
          <a:solidFill>
            <a:schemeClr val="tx2"/>
          </a:solidFill>
          <a:latin typeface="Arial" charset="0"/>
        </a:defRPr>
      </a:lvl3pPr>
      <a:lvl4pPr algn="l" rtl="0" eaLnBrk="1" fontAlgn="base" hangingPunct="1">
        <a:spcBef>
          <a:spcPct val="0"/>
        </a:spcBef>
        <a:spcAft>
          <a:spcPct val="0"/>
        </a:spcAft>
        <a:defRPr sz="3200">
          <a:solidFill>
            <a:schemeClr val="tx2"/>
          </a:solidFill>
          <a:latin typeface="Arial" charset="0"/>
        </a:defRPr>
      </a:lvl4pPr>
      <a:lvl5pPr algn="l" rtl="0" eaLnBrk="1" fontAlgn="base" hangingPunct="1">
        <a:spcBef>
          <a:spcPct val="0"/>
        </a:spcBef>
        <a:spcAft>
          <a:spcPct val="0"/>
        </a:spcAft>
        <a:defRPr sz="32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Font typeface="Arial" panose="020B0604020202020204" pitchFamily="34" charset="0"/>
        <a:defRPr sz="2800" kern="1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accent1"/>
        </a:buClr>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accent1"/>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Titel 1"/>
          <p:cNvSpPr>
            <a:spLocks noGrp="1"/>
          </p:cNvSpPr>
          <p:nvPr>
            <p:ph type="ctrTitle"/>
          </p:nvPr>
        </p:nvSpPr>
        <p:spPr/>
        <p:txBody>
          <a:bodyPr>
            <a:normAutofit/>
          </a:bodyPr>
          <a:lstStyle/>
          <a:p>
            <a:pPr algn="ctr"/>
            <a:r>
              <a:rPr lang="de-AT" dirty="0" smtClean="0"/>
              <a:t>The Independence and </a:t>
            </a:r>
            <a:r>
              <a:rPr lang="de-AT" dirty="0" err="1" smtClean="0"/>
              <a:t>Impartiality</a:t>
            </a:r>
            <a:r>
              <a:rPr lang="de-AT" dirty="0" smtClean="0"/>
              <a:t> </a:t>
            </a:r>
            <a:r>
              <a:rPr lang="de-AT" dirty="0" err="1" smtClean="0"/>
              <a:t>of</a:t>
            </a:r>
            <a:r>
              <a:rPr lang="de-AT" dirty="0" smtClean="0"/>
              <a:t> </a:t>
            </a:r>
            <a:br>
              <a:rPr lang="de-AT" dirty="0" smtClean="0"/>
            </a:br>
            <a:r>
              <a:rPr lang="de-AT" dirty="0" err="1" smtClean="0"/>
              <a:t>Arbitrators</a:t>
            </a:r>
            <a:r>
              <a:rPr lang="de-AT" dirty="0" smtClean="0"/>
              <a:t> and </a:t>
            </a:r>
            <a:r>
              <a:rPr lang="de-AT" dirty="0" err="1" smtClean="0"/>
              <a:t>Experts</a:t>
            </a:r>
            <a:endParaRPr lang="de-AT" dirty="0"/>
          </a:p>
        </p:txBody>
      </p:sp>
      <p:sp>
        <p:nvSpPr>
          <p:cNvPr id="3" name="Untertitel 2"/>
          <p:cNvSpPr>
            <a:spLocks noGrp="1"/>
          </p:cNvSpPr>
          <p:nvPr>
            <p:ph type="subTitle" idx="1"/>
          </p:nvPr>
        </p:nvSpPr>
        <p:spPr/>
        <p:txBody>
          <a:bodyPr/>
          <a:lstStyle/>
          <a:p>
            <a:r>
              <a:rPr lang="en-US" dirty="0" smtClean="0"/>
              <a:t>Practice of International Arbitration</a:t>
            </a:r>
          </a:p>
          <a:p>
            <a:r>
              <a:rPr lang="en-US" dirty="0"/>
              <a:t>University of </a:t>
            </a:r>
            <a:r>
              <a:rPr lang="en-US" dirty="0" err="1"/>
              <a:t>Würzburg</a:t>
            </a:r>
            <a:endParaRPr lang="de-AT" dirty="0"/>
          </a:p>
        </p:txBody>
      </p:sp>
      <p:sp>
        <p:nvSpPr>
          <p:cNvPr id="12" name="Textfeld 11"/>
          <p:cNvSpPr txBox="1"/>
          <p:nvPr/>
        </p:nvSpPr>
        <p:spPr>
          <a:xfrm>
            <a:off x="2209801" y="5693718"/>
            <a:ext cx="8153399" cy="461665"/>
          </a:xfrm>
          <a:prstGeom prst="rect">
            <a:avLst/>
          </a:prstGeom>
          <a:noFill/>
        </p:spPr>
        <p:txBody>
          <a:bodyPr wrap="square" rtlCol="0">
            <a:spAutoFit/>
          </a:bodyPr>
          <a:lstStyle/>
          <a:p>
            <a:pPr algn="ctr"/>
            <a:r>
              <a:rPr lang="de-AT" sz="2400" i="1" dirty="0" smtClean="0">
                <a:solidFill>
                  <a:schemeClr val="accent1"/>
                </a:solidFill>
              </a:rPr>
              <a:t>14  </a:t>
            </a:r>
            <a:r>
              <a:rPr lang="de-AT" sz="2400" i="1" dirty="0" err="1" smtClean="0">
                <a:solidFill>
                  <a:schemeClr val="accent1"/>
                </a:solidFill>
              </a:rPr>
              <a:t>October</a:t>
            </a:r>
            <a:r>
              <a:rPr lang="de-AT" sz="2400" i="1" dirty="0" smtClean="0">
                <a:solidFill>
                  <a:schemeClr val="accent1"/>
                </a:solidFill>
              </a:rPr>
              <a:t> 2016</a:t>
            </a:r>
            <a:endParaRPr lang="de-AT" sz="2400" i="1" dirty="0">
              <a:solidFill>
                <a:schemeClr val="accent1"/>
              </a:solidFill>
            </a:endParaRPr>
          </a:p>
        </p:txBody>
      </p:sp>
      <p:sp>
        <p:nvSpPr>
          <p:cNvPr id="13" name="Rechteck 12"/>
          <p:cNvSpPr/>
          <p:nvPr/>
        </p:nvSpPr>
        <p:spPr>
          <a:xfrm>
            <a:off x="0" y="6537610"/>
            <a:ext cx="12192000" cy="338554"/>
          </a:xfrm>
          <a:prstGeom prst="rect">
            <a:avLst/>
          </a:prstGeom>
        </p:spPr>
        <p:txBody>
          <a:bodyPr wrap="square">
            <a:spAutoFit/>
          </a:bodyPr>
          <a:lstStyle/>
          <a:p>
            <a:pPr algn="ctr"/>
            <a:r>
              <a:rPr lang="en-US" sz="1600" spc="-10" dirty="0" err="1">
                <a:latin typeface="Arial" panose="020B0604020202020204" pitchFamily="34" charset="0"/>
                <a:ea typeface="Times New Roman" panose="02020603050405020304" pitchFamily="18" charset="0"/>
              </a:rPr>
              <a:t>Invalidenstrasse</a:t>
            </a:r>
            <a:r>
              <a:rPr lang="en-US" sz="1600" spc="-10" dirty="0">
                <a:latin typeface="Arial" panose="020B0604020202020204" pitchFamily="34" charset="0"/>
                <a:ea typeface="Times New Roman" panose="02020603050405020304" pitchFamily="18" charset="0"/>
              </a:rPr>
              <a:t> 7/9, 1030 Vienna, Austria | Phone: +43 1 718 4488 - 0 | E-Mail: </a:t>
            </a:r>
            <a:r>
              <a:rPr lang="en-US" sz="1600" spc="-10" dirty="0" err="1">
                <a:latin typeface="Arial" panose="020B0604020202020204" pitchFamily="34" charset="0"/>
                <a:ea typeface="Times New Roman" panose="02020603050405020304" pitchFamily="18" charset="0"/>
              </a:rPr>
              <a:t>office@aschauer.online</a:t>
            </a:r>
            <a:r>
              <a:rPr lang="en-US" sz="1600" spc="-10" dirty="0">
                <a:latin typeface="Arial" panose="020B0604020202020204" pitchFamily="34" charset="0"/>
                <a:ea typeface="Times New Roman" panose="02020603050405020304" pitchFamily="18" charset="0"/>
              </a:rPr>
              <a:t> | Web: www.aschauer.online </a:t>
            </a:r>
            <a:endParaRPr lang="de-AT"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3"/>
            </a:pPr>
            <a:r>
              <a:rPr lang="de-AT" sz="2400" u="sng" dirty="0" smtClean="0"/>
              <a:t>Soft Law</a:t>
            </a:r>
            <a:endParaRPr lang="de-AT" sz="2400" dirty="0" smtClean="0"/>
          </a:p>
          <a:p>
            <a:pPr marL="457200" indent="-457200">
              <a:buFont typeface="+mj-lt"/>
              <a:buAutoNum type="arabicPeriod"/>
            </a:pPr>
            <a:endParaRPr lang="de-AT" sz="2000" dirty="0" smtClean="0"/>
          </a:p>
          <a:p>
            <a:pPr marL="457200" indent="-457200">
              <a:buFont typeface="+mj-lt"/>
              <a:buAutoNum type="arabicPeriod" startAt="2"/>
            </a:pPr>
            <a:r>
              <a:rPr lang="de-AT" sz="2000" dirty="0" smtClean="0"/>
              <a:t>1987  IBA Rules </a:t>
            </a:r>
            <a:r>
              <a:rPr lang="de-AT" sz="2000" dirty="0" err="1" smtClean="0"/>
              <a:t>of</a:t>
            </a:r>
            <a:r>
              <a:rPr lang="de-AT" sz="2000" dirty="0" smtClean="0"/>
              <a:t> </a:t>
            </a:r>
            <a:r>
              <a:rPr lang="de-AT" sz="2000" dirty="0" err="1" smtClean="0"/>
              <a:t>Ethics</a:t>
            </a:r>
            <a:r>
              <a:rPr lang="de-AT" sz="2000" dirty="0" smtClean="0"/>
              <a:t> for International </a:t>
            </a:r>
            <a:r>
              <a:rPr lang="de-AT" sz="2000" dirty="0" err="1" smtClean="0"/>
              <a:t>Arbitrators</a:t>
            </a:r>
            <a:endParaRPr lang="de-AT" sz="2000" dirty="0" smtClean="0"/>
          </a:p>
          <a:p>
            <a:r>
              <a:rPr lang="en-US" sz="2000" i="1" dirty="0" smtClean="0"/>
              <a:t>“3.3 </a:t>
            </a:r>
            <a:r>
              <a:rPr lang="en-US" sz="2000" i="1" dirty="0"/>
              <a:t>Any </a:t>
            </a:r>
            <a:r>
              <a:rPr lang="en-US" sz="2000" b="1" i="1" u="sng" dirty="0"/>
              <a:t>current direct or indirect business relationship </a:t>
            </a:r>
            <a:r>
              <a:rPr lang="en-US" sz="2000" i="1" dirty="0"/>
              <a:t>between an arbitrator and a party, or with a person who is known to be a potentially important witness, will normally give rise to justifiable doubts as to a prospective arbitrator's impartiality or independence. </a:t>
            </a:r>
            <a:r>
              <a:rPr lang="en-US" sz="2000" i="1" dirty="0" smtClean="0"/>
              <a:t>[…] Examples </a:t>
            </a:r>
            <a:r>
              <a:rPr lang="en-US" sz="2000" i="1" dirty="0"/>
              <a:t>of indirect relationships are where a </a:t>
            </a:r>
            <a:r>
              <a:rPr lang="en-US" sz="2000" b="1" i="1" u="sng" dirty="0"/>
              <a:t>member of the prospective arbitrator's </a:t>
            </a:r>
            <a:r>
              <a:rPr lang="en-US" sz="2000" i="1" dirty="0"/>
              <a:t>family, his </a:t>
            </a:r>
            <a:r>
              <a:rPr lang="en-US" sz="2000" b="1" i="1" u="sng" dirty="0"/>
              <a:t>firm</a:t>
            </a:r>
            <a:r>
              <a:rPr lang="en-US" sz="2000" i="1" dirty="0"/>
              <a:t>, or any business partner </a:t>
            </a:r>
            <a:r>
              <a:rPr lang="en-US" sz="2000" b="1" i="1" u="sng" dirty="0"/>
              <a:t>has a business relationship with one of the parties</a:t>
            </a:r>
            <a:r>
              <a:rPr lang="en-US" sz="2000" i="1" dirty="0"/>
              <a:t>.</a:t>
            </a:r>
          </a:p>
          <a:p>
            <a:r>
              <a:rPr lang="en-US" sz="2000" i="1" dirty="0"/>
              <a:t>3.4 </a:t>
            </a:r>
            <a:r>
              <a:rPr lang="en-US" sz="2000" b="1" i="1" u="sng" dirty="0"/>
              <a:t>Past business relationships</a:t>
            </a:r>
            <a:r>
              <a:rPr lang="en-US" sz="2000" i="1" dirty="0"/>
              <a:t> will not operate as an absolute bar to acceptance of appointment, unless they are of such magnitude or nature as to be likely to affect a prospective arbitrator's judgment.</a:t>
            </a:r>
          </a:p>
          <a:p>
            <a:r>
              <a:rPr lang="en-US" sz="2000" i="1" dirty="0"/>
              <a:t>3.5 </a:t>
            </a:r>
            <a:r>
              <a:rPr lang="en-US" sz="2000" b="1" i="1" u="sng" dirty="0"/>
              <a:t>Continuous and substantial social or professional relationships</a:t>
            </a:r>
            <a:r>
              <a:rPr lang="en-US" sz="2000" i="1" dirty="0"/>
              <a:t> between a prospective arbitrator and a party, or with a person who is known to be a potentially important witness in the arbitration, will normally give rise to justifiable doubts as to the impartiality or independence of a prospective arbitrator</a:t>
            </a:r>
            <a:r>
              <a:rPr lang="en-US" sz="2000" i="1" dirty="0" smtClean="0"/>
              <a:t>.”</a:t>
            </a:r>
            <a:endParaRPr lang="en-US" sz="2000" i="1" dirty="0"/>
          </a:p>
          <a:p>
            <a:pPr lvl="1" indent="0">
              <a:buNone/>
            </a:pPr>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3077276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r>
              <a:rPr lang="de-AT" sz="2400" u="sng" dirty="0" err="1" smtClean="0"/>
              <a:t>Duty</a:t>
            </a:r>
            <a:r>
              <a:rPr lang="de-AT" sz="2400" u="sng" dirty="0" smtClean="0"/>
              <a:t> </a:t>
            </a:r>
            <a:r>
              <a:rPr lang="de-AT" sz="2400" u="sng" dirty="0" err="1" smtClean="0"/>
              <a:t>of</a:t>
            </a:r>
            <a:r>
              <a:rPr lang="de-AT" sz="2400" u="sng" dirty="0" smtClean="0"/>
              <a:t> </a:t>
            </a:r>
            <a:r>
              <a:rPr lang="de-AT" sz="2400" u="sng" dirty="0" err="1" smtClean="0"/>
              <a:t>Disclosure</a:t>
            </a:r>
            <a:endParaRPr lang="de-AT" sz="2400" dirty="0" smtClean="0"/>
          </a:p>
          <a:p>
            <a:pPr marL="457200" indent="-457200">
              <a:buFont typeface="+mj-lt"/>
              <a:buAutoNum type="arabicPeriod"/>
            </a:pPr>
            <a:endParaRPr lang="de-AT" sz="2000" dirty="0" smtClean="0"/>
          </a:p>
          <a:p>
            <a:pPr marL="457200" indent="-457200">
              <a:buFont typeface="+mj-lt"/>
              <a:buAutoNum type="arabicPeriod"/>
            </a:pPr>
            <a:r>
              <a:rPr lang="de-AT" sz="2000" dirty="0" err="1" smtClean="0"/>
              <a:t>Statutory</a:t>
            </a:r>
            <a:r>
              <a:rPr lang="de-AT" sz="2000" dirty="0" smtClean="0"/>
              <a:t> Law</a:t>
            </a:r>
          </a:p>
          <a:p>
            <a:pPr marL="457200" indent="-457200">
              <a:buFont typeface="+mj-lt"/>
              <a:buAutoNum type="arabicPeriod"/>
            </a:pPr>
            <a:endParaRPr lang="de-AT" sz="2000" dirty="0" smtClean="0"/>
          </a:p>
          <a:p>
            <a:pPr marL="457200" indent="-457200">
              <a:buFont typeface="+mj-lt"/>
              <a:buAutoNum type="arabicPeriod"/>
            </a:pPr>
            <a:r>
              <a:rPr lang="de-AT" sz="2000" dirty="0" err="1" smtClean="0"/>
              <a:t>Agreed</a:t>
            </a:r>
            <a:r>
              <a:rPr lang="de-AT" sz="2000" dirty="0" smtClean="0"/>
              <a:t> </a:t>
            </a:r>
            <a:r>
              <a:rPr lang="de-AT" sz="2000" dirty="0" err="1" smtClean="0"/>
              <a:t>rules</a:t>
            </a:r>
            <a:r>
              <a:rPr lang="de-AT" sz="2000" dirty="0" smtClean="0"/>
              <a:t> </a:t>
            </a:r>
            <a:r>
              <a:rPr lang="de-AT" sz="2000" dirty="0" err="1" smtClean="0"/>
              <a:t>of</a:t>
            </a:r>
            <a:r>
              <a:rPr lang="de-AT" sz="2000" dirty="0" smtClean="0"/>
              <a:t> </a:t>
            </a:r>
            <a:r>
              <a:rPr lang="de-AT" sz="2000" dirty="0" err="1" smtClean="0"/>
              <a:t>arbitration</a:t>
            </a:r>
            <a:endParaRPr lang="de-AT" sz="2000" dirty="0" smtClean="0"/>
          </a:p>
          <a:p>
            <a:pPr marL="457200" indent="-457200">
              <a:buFont typeface="+mj-lt"/>
              <a:buAutoNum type="arabicPeriod"/>
            </a:pPr>
            <a:endParaRPr lang="de-AT" sz="2000" dirty="0" smtClean="0"/>
          </a:p>
          <a:p>
            <a:pPr marL="457200" indent="-457200">
              <a:buFont typeface="+mj-lt"/>
              <a:buAutoNum type="arabicPeriod"/>
            </a:pPr>
            <a:r>
              <a:rPr lang="de-AT" sz="2000" dirty="0" smtClean="0"/>
              <a:t>Soft </a:t>
            </a:r>
            <a:r>
              <a:rPr lang="de-AT" sz="2000" dirty="0" err="1" smtClean="0"/>
              <a:t>law</a:t>
            </a:r>
            <a:endParaRPr lang="de-AT" sz="2000" dirty="0" smtClean="0"/>
          </a:p>
          <a:p>
            <a:pPr marL="457200" indent="-457200">
              <a:buFont typeface="+mj-lt"/>
              <a:buAutoNum type="arabicPeriod"/>
            </a:pPr>
            <a:endParaRPr lang="de-AT" sz="2000" dirty="0" smtClean="0"/>
          </a:p>
          <a:p>
            <a:pPr marL="457200" indent="-457200">
              <a:buFont typeface="+mj-lt"/>
              <a:buAutoNum type="arabicPeriod"/>
            </a:pPr>
            <a:r>
              <a:rPr lang="de-AT" sz="2000" dirty="0" err="1" smtClean="0"/>
              <a:t>No</a:t>
            </a:r>
            <a:r>
              <a:rPr lang="de-AT" sz="2000" dirty="0" smtClean="0"/>
              <a:t> </a:t>
            </a:r>
            <a:r>
              <a:rPr lang="de-AT" sz="2000" dirty="0" err="1" smtClean="0"/>
              <a:t>liability</a:t>
            </a:r>
            <a:r>
              <a:rPr lang="de-AT" sz="2000" dirty="0" smtClean="0"/>
              <a:t> </a:t>
            </a:r>
            <a:r>
              <a:rPr lang="de-AT" sz="2000" dirty="0" err="1" smtClean="0"/>
              <a:t>privilege</a:t>
            </a:r>
            <a:endParaRPr lang="de-AT" sz="2000" dirty="0" smtClean="0"/>
          </a:p>
          <a:p>
            <a:pPr lvl="1" indent="0">
              <a:buNone/>
            </a:pPr>
            <a:r>
              <a:rPr lang="en-US" sz="1600" dirty="0"/>
              <a:t/>
            </a:r>
            <a:br>
              <a:rPr lang="en-US" sz="1600" dirty="0"/>
            </a:br>
            <a:r>
              <a:rPr lang="de-AT" sz="1600" dirty="0" smtClean="0"/>
              <a:t> </a:t>
            </a:r>
          </a:p>
          <a:p>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9955391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rabicPeriod" startAt="5"/>
            </a:pPr>
            <a:r>
              <a:rPr lang="de-AT" sz="2400" dirty="0" err="1" smtClean="0"/>
              <a:t>Example</a:t>
            </a:r>
            <a:r>
              <a:rPr lang="de-AT" sz="2400" dirty="0" smtClean="0"/>
              <a:t> </a:t>
            </a:r>
            <a:r>
              <a:rPr lang="de-AT" sz="2400" dirty="0" err="1" smtClean="0"/>
              <a:t>of</a:t>
            </a:r>
            <a:r>
              <a:rPr lang="de-AT" sz="2400" dirty="0" smtClean="0"/>
              <a:t> </a:t>
            </a:r>
            <a:r>
              <a:rPr lang="de-AT" sz="2400" dirty="0" err="1" smtClean="0"/>
              <a:t>disclosure</a:t>
            </a:r>
            <a:endParaRPr lang="de-AT" sz="2400" dirty="0" smtClean="0"/>
          </a:p>
          <a:p>
            <a:endParaRPr lang="de-AT" sz="2000" dirty="0" smtClean="0"/>
          </a:p>
          <a:p>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448" y="1844824"/>
            <a:ext cx="9763125" cy="4610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2382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endParaRPr lang="de-AT" sz="2400" u="sng" dirty="0" smtClean="0"/>
          </a:p>
          <a:p>
            <a:pPr marL="804863" indent="-804863">
              <a:buFont typeface="+mj-lt"/>
              <a:buAutoNum type="alphaLcParenR" startAt="5"/>
            </a:pPr>
            <a:r>
              <a:rPr lang="de-AT" sz="2400" u="sng" dirty="0" smtClean="0"/>
              <a:t>Different </a:t>
            </a:r>
            <a:r>
              <a:rPr lang="de-AT" sz="2400" u="sng" dirty="0" err="1" smtClean="0"/>
              <a:t>standards</a:t>
            </a:r>
            <a:r>
              <a:rPr lang="de-AT" sz="2400" u="sng" dirty="0" smtClean="0"/>
              <a:t> for party-</a:t>
            </a:r>
            <a:r>
              <a:rPr lang="de-AT" sz="2400" u="sng" dirty="0" err="1" smtClean="0"/>
              <a:t>appointed</a:t>
            </a:r>
            <a:r>
              <a:rPr lang="de-AT" sz="2400" u="sng" dirty="0" smtClean="0"/>
              <a:t> </a:t>
            </a:r>
            <a:r>
              <a:rPr lang="de-AT" sz="2400" u="sng" dirty="0" err="1" smtClean="0"/>
              <a:t>arbitrators</a:t>
            </a:r>
            <a:r>
              <a:rPr lang="de-AT" sz="2400" u="sng" dirty="0" smtClean="0"/>
              <a:t>?</a:t>
            </a:r>
          </a:p>
          <a:p>
            <a:pPr marL="1200150" lvl="1" indent="-457200"/>
            <a:r>
              <a:rPr lang="de-AT" dirty="0" smtClean="0"/>
              <a:t>The </a:t>
            </a:r>
            <a:r>
              <a:rPr lang="de-AT" dirty="0" err="1" smtClean="0"/>
              <a:t>role</a:t>
            </a:r>
            <a:r>
              <a:rPr lang="de-AT" dirty="0" smtClean="0"/>
              <a:t> </a:t>
            </a:r>
            <a:r>
              <a:rPr lang="de-AT" dirty="0" err="1" smtClean="0"/>
              <a:t>of</a:t>
            </a:r>
            <a:r>
              <a:rPr lang="de-AT" dirty="0" smtClean="0"/>
              <a:t> </a:t>
            </a:r>
            <a:r>
              <a:rPr lang="de-AT" dirty="0" err="1" smtClean="0"/>
              <a:t>party</a:t>
            </a:r>
            <a:r>
              <a:rPr lang="de-AT" dirty="0" smtClean="0"/>
              <a:t> </a:t>
            </a:r>
            <a:r>
              <a:rPr lang="de-AT" dirty="0" err="1" smtClean="0"/>
              <a:t>appointed</a:t>
            </a:r>
            <a:r>
              <a:rPr lang="de-AT" dirty="0" smtClean="0"/>
              <a:t> </a:t>
            </a:r>
            <a:r>
              <a:rPr lang="de-AT" dirty="0" err="1" smtClean="0"/>
              <a:t>arbitrators</a:t>
            </a:r>
            <a:r>
              <a:rPr lang="de-AT" dirty="0" smtClean="0"/>
              <a:t> </a:t>
            </a:r>
            <a:r>
              <a:rPr lang="de-AT" dirty="0" err="1" smtClean="0"/>
              <a:t>as</a:t>
            </a:r>
            <a:r>
              <a:rPr lang="de-AT" dirty="0" smtClean="0"/>
              <a:t> </a:t>
            </a:r>
            <a:r>
              <a:rPr lang="de-AT" dirty="0" err="1" smtClean="0"/>
              <a:t>opposed</a:t>
            </a:r>
            <a:r>
              <a:rPr lang="de-AT" dirty="0" smtClean="0"/>
              <a:t> </a:t>
            </a:r>
            <a:r>
              <a:rPr lang="de-AT" dirty="0" err="1" smtClean="0"/>
              <a:t>to</a:t>
            </a:r>
            <a:r>
              <a:rPr lang="de-AT" dirty="0" smtClean="0"/>
              <a:t> </a:t>
            </a:r>
            <a:r>
              <a:rPr lang="de-AT" dirty="0" err="1" smtClean="0"/>
              <a:t>the</a:t>
            </a:r>
            <a:r>
              <a:rPr lang="de-AT" dirty="0" smtClean="0"/>
              <a:t> </a:t>
            </a:r>
            <a:r>
              <a:rPr lang="de-AT" dirty="0" err="1" smtClean="0"/>
              <a:t>role</a:t>
            </a:r>
            <a:r>
              <a:rPr lang="de-AT" dirty="0" smtClean="0"/>
              <a:t> </a:t>
            </a:r>
            <a:r>
              <a:rPr lang="de-AT" dirty="0" err="1" smtClean="0"/>
              <a:t>of</a:t>
            </a:r>
            <a:r>
              <a:rPr lang="de-AT" dirty="0" smtClean="0"/>
              <a:t> </a:t>
            </a:r>
            <a:r>
              <a:rPr lang="de-AT" dirty="0" err="1" smtClean="0"/>
              <a:t>the</a:t>
            </a:r>
            <a:r>
              <a:rPr lang="de-AT" dirty="0" smtClean="0"/>
              <a:t> </a:t>
            </a:r>
            <a:r>
              <a:rPr lang="de-AT" dirty="0" err="1" smtClean="0"/>
              <a:t>president</a:t>
            </a:r>
            <a:endParaRPr lang="de-AT" dirty="0" smtClean="0"/>
          </a:p>
          <a:p>
            <a:pPr marL="1200150" lvl="1" indent="-457200"/>
            <a:r>
              <a:rPr lang="de-AT" dirty="0" smtClean="0"/>
              <a:t>The </a:t>
            </a:r>
            <a:r>
              <a:rPr lang="de-AT" dirty="0" err="1" smtClean="0"/>
              <a:t>law</a:t>
            </a:r>
            <a:r>
              <a:rPr lang="de-AT" dirty="0" smtClean="0"/>
              <a:t> </a:t>
            </a:r>
            <a:r>
              <a:rPr lang="de-AT" dirty="0" err="1" smtClean="0"/>
              <a:t>does</a:t>
            </a:r>
            <a:r>
              <a:rPr lang="de-AT" dirty="0" smtClean="0"/>
              <a:t> not </a:t>
            </a:r>
            <a:r>
              <a:rPr lang="de-AT" dirty="0" err="1" smtClean="0"/>
              <a:t>distinguish</a:t>
            </a:r>
            <a:r>
              <a:rPr lang="de-AT" dirty="0" smtClean="0"/>
              <a:t> / </a:t>
            </a:r>
            <a:r>
              <a:rPr lang="de-AT" dirty="0" err="1" smtClean="0"/>
              <a:t>the</a:t>
            </a:r>
            <a:r>
              <a:rPr lang="de-AT" dirty="0" smtClean="0"/>
              <a:t> </a:t>
            </a:r>
            <a:r>
              <a:rPr lang="de-AT" dirty="0" err="1" smtClean="0"/>
              <a:t>rules</a:t>
            </a:r>
            <a:r>
              <a:rPr lang="de-AT" dirty="0" smtClean="0"/>
              <a:t> do not </a:t>
            </a:r>
            <a:r>
              <a:rPr lang="de-AT" dirty="0" err="1" smtClean="0"/>
              <a:t>distinguish</a:t>
            </a:r>
            <a:endParaRPr lang="de-AT" dirty="0" smtClean="0"/>
          </a:p>
          <a:p>
            <a:pPr lvl="1" indent="0">
              <a:buNone/>
            </a:pPr>
            <a:endParaRPr lang="de-AT" u="sng" dirty="0" smtClean="0"/>
          </a:p>
          <a:p>
            <a:pPr indent="-742950">
              <a:buAutoNum type="alphaLcParenR" startAt="5"/>
            </a:pPr>
            <a:r>
              <a:rPr lang="de-AT" sz="2400" u="sng" dirty="0" smtClean="0"/>
              <a:t>Different </a:t>
            </a:r>
            <a:r>
              <a:rPr lang="de-AT" sz="2400" u="sng" dirty="0" err="1" smtClean="0"/>
              <a:t>standards</a:t>
            </a:r>
            <a:r>
              <a:rPr lang="de-AT" sz="2400" u="sng" dirty="0" smtClean="0"/>
              <a:t> at </a:t>
            </a:r>
            <a:r>
              <a:rPr lang="de-AT" sz="2400" u="sng" dirty="0" err="1" smtClean="0"/>
              <a:t>the</a:t>
            </a:r>
            <a:r>
              <a:rPr lang="de-AT" sz="2400" u="sng" dirty="0" smtClean="0"/>
              <a:t> </a:t>
            </a:r>
            <a:r>
              <a:rPr lang="de-AT" sz="2400" u="sng" dirty="0" err="1" smtClean="0"/>
              <a:t>beginning</a:t>
            </a:r>
            <a:r>
              <a:rPr lang="de-AT" sz="2400" u="sng" dirty="0" smtClean="0"/>
              <a:t> / </a:t>
            </a:r>
            <a:r>
              <a:rPr lang="de-AT" sz="2400" u="sng" dirty="0" err="1" smtClean="0"/>
              <a:t>towards</a:t>
            </a:r>
            <a:r>
              <a:rPr lang="de-AT" sz="2400" u="sng" dirty="0" smtClean="0"/>
              <a:t> </a:t>
            </a:r>
            <a:r>
              <a:rPr lang="de-AT" sz="2400" u="sng" dirty="0" err="1" smtClean="0"/>
              <a:t>the</a:t>
            </a:r>
            <a:r>
              <a:rPr lang="de-AT" sz="2400" u="sng" dirty="0" smtClean="0"/>
              <a:t> end </a:t>
            </a:r>
            <a:r>
              <a:rPr lang="de-AT" sz="2400" u="sng" dirty="0" err="1" smtClean="0"/>
              <a:t>of</a:t>
            </a:r>
            <a:r>
              <a:rPr lang="de-AT" sz="2400" u="sng" dirty="0" smtClean="0"/>
              <a:t> </a:t>
            </a:r>
            <a:r>
              <a:rPr lang="de-AT" sz="2400" u="sng" dirty="0" err="1" smtClean="0"/>
              <a:t>the</a:t>
            </a:r>
            <a:r>
              <a:rPr lang="de-AT" sz="2400" u="sng" dirty="0" smtClean="0"/>
              <a:t> </a:t>
            </a:r>
            <a:r>
              <a:rPr lang="de-AT" sz="2400" u="sng" dirty="0" err="1" smtClean="0"/>
              <a:t>arbitration</a:t>
            </a:r>
            <a:r>
              <a:rPr lang="de-AT" sz="2400" u="sng" dirty="0" smtClean="0"/>
              <a:t>?</a:t>
            </a:r>
          </a:p>
          <a:p>
            <a:pPr marL="1174750" lvl="1" indent="-369888"/>
            <a:r>
              <a:rPr lang="de-AT" dirty="0" err="1"/>
              <a:t>Removal</a:t>
            </a:r>
            <a:r>
              <a:rPr lang="de-AT" dirty="0"/>
              <a:t> </a:t>
            </a:r>
            <a:r>
              <a:rPr lang="de-AT" dirty="0" err="1"/>
              <a:t>of</a:t>
            </a:r>
            <a:r>
              <a:rPr lang="de-AT" dirty="0"/>
              <a:t> </a:t>
            </a:r>
            <a:r>
              <a:rPr lang="de-AT" dirty="0" err="1"/>
              <a:t>the</a:t>
            </a:r>
            <a:r>
              <a:rPr lang="de-AT" dirty="0"/>
              <a:t> </a:t>
            </a:r>
            <a:r>
              <a:rPr lang="de-AT" dirty="0" err="1"/>
              <a:t>arbitrator</a:t>
            </a:r>
            <a:r>
              <a:rPr lang="de-AT" dirty="0"/>
              <a:t> at </a:t>
            </a:r>
            <a:r>
              <a:rPr lang="de-AT" dirty="0" err="1"/>
              <a:t>the</a:t>
            </a:r>
            <a:r>
              <a:rPr lang="de-AT" dirty="0"/>
              <a:t> </a:t>
            </a:r>
            <a:r>
              <a:rPr lang="de-AT" dirty="0" err="1"/>
              <a:t>beginning</a:t>
            </a:r>
            <a:r>
              <a:rPr lang="de-AT" dirty="0"/>
              <a:t> / </a:t>
            </a:r>
            <a:r>
              <a:rPr lang="de-AT" dirty="0" err="1"/>
              <a:t>towards</a:t>
            </a:r>
            <a:r>
              <a:rPr lang="de-AT" dirty="0"/>
              <a:t> </a:t>
            </a:r>
            <a:r>
              <a:rPr lang="de-AT" dirty="0" err="1"/>
              <a:t>the</a:t>
            </a:r>
            <a:r>
              <a:rPr lang="de-AT" dirty="0"/>
              <a:t> end </a:t>
            </a:r>
            <a:r>
              <a:rPr lang="de-AT" dirty="0" err="1"/>
              <a:t>of</a:t>
            </a:r>
            <a:r>
              <a:rPr lang="de-AT" dirty="0"/>
              <a:t> </a:t>
            </a:r>
            <a:r>
              <a:rPr lang="de-AT" dirty="0" err="1"/>
              <a:t>the</a:t>
            </a:r>
            <a:r>
              <a:rPr lang="de-AT" dirty="0"/>
              <a:t> </a:t>
            </a:r>
            <a:r>
              <a:rPr lang="de-AT" dirty="0" err="1"/>
              <a:t>arbitration</a:t>
            </a:r>
            <a:endParaRPr lang="de-AT" dirty="0"/>
          </a:p>
          <a:p>
            <a:pPr marL="1174750" lvl="1" indent="-369888"/>
            <a:r>
              <a:rPr lang="de-AT" dirty="0"/>
              <a:t>The </a:t>
            </a:r>
            <a:r>
              <a:rPr lang="de-AT" dirty="0" err="1"/>
              <a:t>law</a:t>
            </a:r>
            <a:r>
              <a:rPr lang="de-AT" dirty="0"/>
              <a:t> </a:t>
            </a:r>
            <a:r>
              <a:rPr lang="de-AT" dirty="0" err="1"/>
              <a:t>does</a:t>
            </a:r>
            <a:r>
              <a:rPr lang="de-AT" dirty="0"/>
              <a:t> not </a:t>
            </a:r>
            <a:r>
              <a:rPr lang="de-AT" dirty="0" err="1"/>
              <a:t>distinguish</a:t>
            </a:r>
            <a:r>
              <a:rPr lang="de-AT" dirty="0"/>
              <a:t> / </a:t>
            </a:r>
            <a:r>
              <a:rPr lang="de-AT" dirty="0" err="1"/>
              <a:t>the</a:t>
            </a:r>
            <a:r>
              <a:rPr lang="de-AT" dirty="0"/>
              <a:t> </a:t>
            </a:r>
            <a:r>
              <a:rPr lang="de-AT" dirty="0" err="1"/>
              <a:t>rules</a:t>
            </a:r>
            <a:r>
              <a:rPr lang="de-AT" dirty="0"/>
              <a:t> do not </a:t>
            </a:r>
            <a:r>
              <a:rPr lang="de-AT" dirty="0" err="1"/>
              <a:t>distinguish</a:t>
            </a:r>
            <a:endParaRPr lang="de-AT" dirty="0"/>
          </a:p>
          <a:p>
            <a:r>
              <a:rPr lang="de-AT" sz="2400" dirty="0" smtClean="0"/>
              <a:t> </a:t>
            </a:r>
          </a:p>
          <a:p>
            <a:pPr marL="457200" indent="-457200">
              <a:buFont typeface="+mj-lt"/>
              <a:buAutoNum type="arabicPeriod"/>
            </a:pPr>
            <a:endParaRPr lang="de-AT" sz="2000" dirty="0" smtClean="0"/>
          </a:p>
          <a:p>
            <a:pPr lvl="1" indent="0">
              <a:buNone/>
            </a:pPr>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151973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normAutofit fontScale="90000"/>
          </a:bodyPr>
          <a:lstStyle/>
          <a:p>
            <a:r>
              <a:rPr lang="de-AT" dirty="0" smtClean="0">
                <a:solidFill>
                  <a:schemeClr val="accent1"/>
                </a:solidFill>
              </a:rPr>
              <a:t>III. Legal </a:t>
            </a:r>
            <a:r>
              <a:rPr lang="de-AT" dirty="0" err="1" smtClean="0">
                <a:solidFill>
                  <a:schemeClr val="accent1"/>
                </a:solidFill>
              </a:rPr>
              <a:t>remedies</a:t>
            </a:r>
            <a:r>
              <a:rPr lang="de-AT" dirty="0" smtClean="0">
                <a:solidFill>
                  <a:schemeClr val="accent1"/>
                </a:solidFill>
              </a:rPr>
              <a:t> </a:t>
            </a:r>
            <a:r>
              <a:rPr lang="de-AT" dirty="0" err="1" smtClean="0">
                <a:solidFill>
                  <a:schemeClr val="accent1"/>
                </a:solidFill>
              </a:rPr>
              <a:t>to</a:t>
            </a:r>
            <a:r>
              <a:rPr lang="de-AT" dirty="0" smtClean="0">
                <a:solidFill>
                  <a:schemeClr val="accent1"/>
                </a:solidFill>
              </a:rPr>
              <a:t> </a:t>
            </a:r>
            <a:r>
              <a:rPr lang="de-AT" dirty="0" err="1" smtClean="0">
                <a:solidFill>
                  <a:schemeClr val="accent1"/>
                </a:solidFill>
              </a:rPr>
              <a:t>safeguard</a:t>
            </a:r>
            <a:r>
              <a:rPr lang="de-AT" dirty="0" smtClean="0">
                <a:solidFill>
                  <a:schemeClr val="accent1"/>
                </a:solidFill>
              </a:rPr>
              <a:t> </a:t>
            </a:r>
            <a:r>
              <a:rPr lang="de-AT" dirty="0" err="1" smtClean="0">
                <a:solidFill>
                  <a:schemeClr val="accent1"/>
                </a:solidFill>
              </a:rPr>
              <a:t>the</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endParaRPr lang="de-AT" sz="2400" u="sng" dirty="0" smtClean="0"/>
          </a:p>
          <a:p>
            <a:pPr marL="804863" indent="-804863">
              <a:buFont typeface="+mj-lt"/>
              <a:buAutoNum type="alphaLcParenR"/>
            </a:pPr>
            <a:r>
              <a:rPr lang="de-AT" sz="2400" u="sng" dirty="0" smtClean="0"/>
              <a:t>Challenge </a:t>
            </a:r>
            <a:r>
              <a:rPr lang="de-AT" sz="2400" u="sng" dirty="0" err="1" smtClean="0"/>
              <a:t>of</a:t>
            </a:r>
            <a:r>
              <a:rPr lang="de-AT" sz="2400" u="sng" dirty="0" smtClean="0"/>
              <a:t> </a:t>
            </a:r>
            <a:r>
              <a:rPr lang="de-AT" sz="2400" u="sng" dirty="0" err="1" smtClean="0"/>
              <a:t>the</a:t>
            </a:r>
            <a:r>
              <a:rPr lang="de-AT" sz="2400" u="sng" dirty="0" smtClean="0"/>
              <a:t> </a:t>
            </a:r>
            <a:r>
              <a:rPr lang="de-AT" sz="2400" u="sng" dirty="0" err="1" smtClean="0"/>
              <a:t>arbitrator</a:t>
            </a:r>
            <a:endParaRPr lang="de-AT" sz="2400" u="sng" dirty="0" smtClean="0"/>
          </a:p>
          <a:p>
            <a:pPr marL="1200150" lvl="1" indent="-457200"/>
            <a:r>
              <a:rPr lang="de-AT" i="1" dirty="0" smtClean="0"/>
              <a:t>Ad hoc </a:t>
            </a:r>
            <a:r>
              <a:rPr lang="de-AT" dirty="0" err="1" smtClean="0"/>
              <a:t>arbitration</a:t>
            </a:r>
            <a:r>
              <a:rPr lang="de-AT" dirty="0" smtClean="0"/>
              <a:t>: </a:t>
            </a:r>
            <a:r>
              <a:rPr lang="de-AT" dirty="0" err="1" smtClean="0"/>
              <a:t>Sect</a:t>
            </a:r>
            <a:r>
              <a:rPr lang="de-AT" dirty="0" smtClean="0"/>
              <a:t>. 13(2) UNCITRAL Model Law =  </a:t>
            </a:r>
            <a:r>
              <a:rPr lang="de-AT" dirty="0" err="1" smtClean="0"/>
              <a:t>Sect</a:t>
            </a:r>
            <a:r>
              <a:rPr lang="de-AT" dirty="0" smtClean="0"/>
              <a:t>. 1037(2) German CPC: 14 </a:t>
            </a:r>
            <a:r>
              <a:rPr lang="de-AT" dirty="0" err="1" smtClean="0"/>
              <a:t>days</a:t>
            </a:r>
            <a:r>
              <a:rPr lang="de-AT" dirty="0" smtClean="0"/>
              <a:t>/2 </a:t>
            </a:r>
            <a:r>
              <a:rPr lang="de-AT" dirty="0" err="1" smtClean="0"/>
              <a:t>weeks</a:t>
            </a:r>
            <a:r>
              <a:rPr lang="de-AT" dirty="0" smtClean="0"/>
              <a:t> – </a:t>
            </a:r>
            <a:r>
              <a:rPr lang="de-AT" dirty="0" err="1" smtClean="0"/>
              <a:t>decision</a:t>
            </a:r>
            <a:r>
              <a:rPr lang="de-AT" dirty="0" smtClean="0"/>
              <a:t> </a:t>
            </a:r>
            <a:r>
              <a:rPr lang="de-AT" dirty="0" err="1" smtClean="0"/>
              <a:t>of</a:t>
            </a:r>
            <a:r>
              <a:rPr lang="de-AT" dirty="0" smtClean="0"/>
              <a:t> </a:t>
            </a:r>
            <a:r>
              <a:rPr lang="de-AT" dirty="0" err="1" smtClean="0"/>
              <a:t>the</a:t>
            </a:r>
            <a:r>
              <a:rPr lang="de-AT" dirty="0" smtClean="0"/>
              <a:t> </a:t>
            </a:r>
            <a:r>
              <a:rPr lang="de-AT" dirty="0" err="1" smtClean="0"/>
              <a:t>arbitral</a:t>
            </a:r>
            <a:r>
              <a:rPr lang="de-AT" dirty="0" smtClean="0"/>
              <a:t> </a:t>
            </a:r>
            <a:r>
              <a:rPr lang="de-AT" dirty="0" err="1" smtClean="0"/>
              <a:t>tribunal</a:t>
            </a:r>
            <a:r>
              <a:rPr lang="de-AT" dirty="0" smtClean="0"/>
              <a:t>  (</a:t>
            </a:r>
            <a:r>
              <a:rPr lang="de-AT" dirty="0" err="1" smtClean="0"/>
              <a:t>including</a:t>
            </a:r>
            <a:r>
              <a:rPr lang="de-AT" dirty="0" smtClean="0"/>
              <a:t> </a:t>
            </a:r>
            <a:r>
              <a:rPr lang="de-AT" dirty="0" err="1" smtClean="0"/>
              <a:t>the</a:t>
            </a:r>
            <a:r>
              <a:rPr lang="de-AT" dirty="0" smtClean="0"/>
              <a:t> </a:t>
            </a:r>
            <a:r>
              <a:rPr lang="de-AT" dirty="0" err="1" smtClean="0"/>
              <a:t>challenged</a:t>
            </a:r>
            <a:r>
              <a:rPr lang="de-AT" dirty="0" smtClean="0"/>
              <a:t> </a:t>
            </a:r>
            <a:r>
              <a:rPr lang="de-AT" dirty="0" err="1" smtClean="0"/>
              <a:t>arbitrator</a:t>
            </a:r>
            <a:r>
              <a:rPr lang="de-AT" dirty="0" smtClean="0"/>
              <a:t>)</a:t>
            </a:r>
          </a:p>
          <a:p>
            <a:pPr marL="1200150" lvl="1" indent="-457200"/>
            <a:r>
              <a:rPr lang="de-AT" dirty="0" smtClean="0"/>
              <a:t>UNCITRAL </a:t>
            </a:r>
            <a:r>
              <a:rPr lang="de-AT" dirty="0" err="1" smtClean="0"/>
              <a:t>arbitral</a:t>
            </a:r>
            <a:r>
              <a:rPr lang="de-AT" dirty="0" smtClean="0"/>
              <a:t> </a:t>
            </a:r>
            <a:r>
              <a:rPr lang="de-AT" dirty="0" err="1" smtClean="0"/>
              <a:t>proceedings</a:t>
            </a:r>
            <a:r>
              <a:rPr lang="de-AT" dirty="0" smtClean="0"/>
              <a:t>: Art. 15 UNCITRAL Arbitration Rules: 15 </a:t>
            </a:r>
            <a:r>
              <a:rPr lang="de-AT" dirty="0" err="1" smtClean="0"/>
              <a:t>days</a:t>
            </a:r>
            <a:r>
              <a:rPr lang="de-AT" dirty="0" smtClean="0"/>
              <a:t> – </a:t>
            </a:r>
            <a:r>
              <a:rPr lang="de-AT" dirty="0" err="1" smtClean="0"/>
              <a:t>decision</a:t>
            </a:r>
            <a:r>
              <a:rPr lang="de-AT" dirty="0" smtClean="0"/>
              <a:t> </a:t>
            </a:r>
            <a:r>
              <a:rPr lang="de-AT" dirty="0" err="1" smtClean="0"/>
              <a:t>of</a:t>
            </a:r>
            <a:r>
              <a:rPr lang="de-AT" dirty="0" smtClean="0"/>
              <a:t> </a:t>
            </a:r>
            <a:r>
              <a:rPr lang="de-AT" dirty="0" err="1" smtClean="0"/>
              <a:t>the</a:t>
            </a:r>
            <a:r>
              <a:rPr lang="de-AT" dirty="0" smtClean="0"/>
              <a:t> </a:t>
            </a:r>
            <a:r>
              <a:rPr lang="de-AT" dirty="0" err="1" smtClean="0"/>
              <a:t>appointing</a:t>
            </a:r>
            <a:r>
              <a:rPr lang="de-AT" dirty="0" smtClean="0"/>
              <a:t> </a:t>
            </a:r>
            <a:r>
              <a:rPr lang="de-AT" dirty="0" err="1" smtClean="0"/>
              <a:t>authority</a:t>
            </a:r>
            <a:endParaRPr lang="de-AT" dirty="0" smtClean="0"/>
          </a:p>
          <a:p>
            <a:pPr marL="1200150" lvl="1" indent="-457200"/>
            <a:r>
              <a:rPr lang="de-AT" dirty="0" err="1" smtClean="0"/>
              <a:t>Institutional</a:t>
            </a:r>
            <a:r>
              <a:rPr lang="de-AT" dirty="0" smtClean="0"/>
              <a:t> </a:t>
            </a:r>
            <a:r>
              <a:rPr lang="de-AT" dirty="0" err="1" smtClean="0"/>
              <a:t>arbitral</a:t>
            </a:r>
            <a:r>
              <a:rPr lang="de-AT" dirty="0" smtClean="0"/>
              <a:t> </a:t>
            </a:r>
            <a:r>
              <a:rPr lang="de-AT" dirty="0" err="1" smtClean="0"/>
              <a:t>proceedings</a:t>
            </a:r>
            <a:r>
              <a:rPr lang="de-AT" dirty="0" smtClean="0"/>
              <a:t>: </a:t>
            </a:r>
          </a:p>
          <a:p>
            <a:pPr marL="1600200" lvl="2" indent="-457200">
              <a:buFont typeface="Wingdings" panose="05000000000000000000" pitchFamily="2" charset="2"/>
              <a:buChar char="Ø"/>
            </a:pPr>
            <a:r>
              <a:rPr lang="de-AT" dirty="0" smtClean="0"/>
              <a:t>Art 14 ICC Rules: 30 </a:t>
            </a:r>
            <a:r>
              <a:rPr lang="de-AT" dirty="0" err="1" smtClean="0"/>
              <a:t>days</a:t>
            </a:r>
            <a:r>
              <a:rPr lang="de-AT" dirty="0" smtClean="0"/>
              <a:t> – </a:t>
            </a:r>
            <a:r>
              <a:rPr lang="de-AT" dirty="0" err="1" smtClean="0"/>
              <a:t>decision</a:t>
            </a:r>
            <a:r>
              <a:rPr lang="de-AT" dirty="0" smtClean="0"/>
              <a:t> </a:t>
            </a:r>
            <a:r>
              <a:rPr lang="de-AT" dirty="0" err="1" smtClean="0"/>
              <a:t>of</a:t>
            </a:r>
            <a:r>
              <a:rPr lang="de-AT" dirty="0" smtClean="0"/>
              <a:t> </a:t>
            </a:r>
            <a:r>
              <a:rPr lang="de-AT" dirty="0" err="1" smtClean="0"/>
              <a:t>the</a:t>
            </a:r>
            <a:r>
              <a:rPr lang="de-AT" dirty="0" smtClean="0"/>
              <a:t> ICC Court </a:t>
            </a:r>
            <a:r>
              <a:rPr lang="de-AT" dirty="0" err="1" smtClean="0"/>
              <a:t>of</a:t>
            </a:r>
            <a:r>
              <a:rPr lang="de-AT" dirty="0" smtClean="0"/>
              <a:t> Arbitration</a:t>
            </a:r>
          </a:p>
          <a:p>
            <a:pPr marL="1600200" lvl="2" indent="-457200">
              <a:buFont typeface="Wingdings" panose="05000000000000000000" pitchFamily="2" charset="2"/>
              <a:buChar char="Ø"/>
            </a:pPr>
            <a:r>
              <a:rPr lang="de-AT" dirty="0" smtClean="0"/>
              <a:t>Art. 5(4) CAM-CCBC Arbitration Rules: 15 </a:t>
            </a:r>
            <a:r>
              <a:rPr lang="de-AT" dirty="0" err="1" smtClean="0"/>
              <a:t>days</a:t>
            </a:r>
            <a:r>
              <a:rPr lang="de-AT" dirty="0" smtClean="0"/>
              <a:t> – </a:t>
            </a:r>
            <a:r>
              <a:rPr lang="de-AT" dirty="0" err="1" smtClean="0"/>
              <a:t>decision</a:t>
            </a:r>
            <a:r>
              <a:rPr lang="de-AT" dirty="0" smtClean="0"/>
              <a:t> </a:t>
            </a:r>
            <a:r>
              <a:rPr lang="de-AT" dirty="0" err="1" smtClean="0"/>
              <a:t>of</a:t>
            </a:r>
            <a:r>
              <a:rPr lang="de-AT" dirty="0" smtClean="0"/>
              <a:t> Special </a:t>
            </a:r>
            <a:r>
              <a:rPr lang="de-AT" dirty="0" err="1" smtClean="0"/>
              <a:t>Committee</a:t>
            </a:r>
            <a:r>
              <a:rPr lang="de-AT" dirty="0" smtClean="0"/>
              <a:t> </a:t>
            </a:r>
            <a:r>
              <a:rPr lang="de-AT" dirty="0" err="1" smtClean="0"/>
              <a:t>of</a:t>
            </a:r>
            <a:r>
              <a:rPr lang="de-AT" dirty="0" smtClean="0"/>
              <a:t> 3 </a:t>
            </a:r>
            <a:r>
              <a:rPr lang="de-AT" dirty="0" err="1" smtClean="0"/>
              <a:t>arbitrators</a:t>
            </a:r>
            <a:r>
              <a:rPr lang="de-AT" dirty="0" smtClean="0"/>
              <a:t> </a:t>
            </a:r>
            <a:r>
              <a:rPr lang="de-AT" dirty="0" err="1" smtClean="0"/>
              <a:t>appointed</a:t>
            </a:r>
            <a:r>
              <a:rPr lang="de-AT" dirty="0" smtClean="0"/>
              <a:t> </a:t>
            </a:r>
            <a:r>
              <a:rPr lang="de-AT" dirty="0" err="1" smtClean="0"/>
              <a:t>by</a:t>
            </a:r>
            <a:r>
              <a:rPr lang="de-AT" dirty="0" smtClean="0"/>
              <a:t> </a:t>
            </a:r>
            <a:r>
              <a:rPr lang="de-AT" dirty="0" err="1" smtClean="0"/>
              <a:t>the</a:t>
            </a:r>
            <a:r>
              <a:rPr lang="de-AT" dirty="0" smtClean="0"/>
              <a:t> </a:t>
            </a:r>
            <a:r>
              <a:rPr lang="de-AT" dirty="0" err="1" smtClean="0"/>
              <a:t>President</a:t>
            </a:r>
            <a:r>
              <a:rPr lang="de-AT" dirty="0" smtClean="0"/>
              <a:t> </a:t>
            </a:r>
            <a:r>
              <a:rPr lang="de-AT" dirty="0" err="1" smtClean="0"/>
              <a:t>of</a:t>
            </a:r>
            <a:r>
              <a:rPr lang="de-AT" dirty="0" smtClean="0"/>
              <a:t> </a:t>
            </a:r>
            <a:r>
              <a:rPr lang="de-AT" dirty="0" err="1" smtClean="0"/>
              <a:t>the</a:t>
            </a:r>
            <a:r>
              <a:rPr lang="de-AT" dirty="0" smtClean="0"/>
              <a:t> CAM-CCBC</a:t>
            </a:r>
          </a:p>
          <a:p>
            <a:pPr marL="1200150" lvl="1" indent="-457200"/>
            <a:endParaRPr lang="de-AT" dirty="0" smtClean="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38525179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normAutofit fontScale="90000"/>
          </a:bodyPr>
          <a:lstStyle/>
          <a:p>
            <a:r>
              <a:rPr lang="de-AT" dirty="0" smtClean="0">
                <a:solidFill>
                  <a:schemeClr val="accent1"/>
                </a:solidFill>
              </a:rPr>
              <a:t>III. Legal </a:t>
            </a:r>
            <a:r>
              <a:rPr lang="de-AT" dirty="0" err="1" smtClean="0">
                <a:solidFill>
                  <a:schemeClr val="accent1"/>
                </a:solidFill>
              </a:rPr>
              <a:t>remedies</a:t>
            </a:r>
            <a:r>
              <a:rPr lang="de-AT" dirty="0" smtClean="0">
                <a:solidFill>
                  <a:schemeClr val="accent1"/>
                </a:solidFill>
              </a:rPr>
              <a:t> </a:t>
            </a:r>
            <a:r>
              <a:rPr lang="de-AT" dirty="0" err="1" smtClean="0">
                <a:solidFill>
                  <a:schemeClr val="accent1"/>
                </a:solidFill>
              </a:rPr>
              <a:t>to</a:t>
            </a:r>
            <a:r>
              <a:rPr lang="de-AT" dirty="0" smtClean="0">
                <a:solidFill>
                  <a:schemeClr val="accent1"/>
                </a:solidFill>
              </a:rPr>
              <a:t> </a:t>
            </a:r>
            <a:r>
              <a:rPr lang="de-AT" dirty="0" err="1" smtClean="0">
                <a:solidFill>
                  <a:schemeClr val="accent1"/>
                </a:solidFill>
              </a:rPr>
              <a:t>safeguard</a:t>
            </a:r>
            <a:r>
              <a:rPr lang="de-AT" dirty="0" smtClean="0">
                <a:solidFill>
                  <a:schemeClr val="accent1"/>
                </a:solidFill>
              </a:rPr>
              <a:t> </a:t>
            </a:r>
            <a:r>
              <a:rPr lang="de-AT" dirty="0" err="1" smtClean="0">
                <a:solidFill>
                  <a:schemeClr val="accent1"/>
                </a:solidFill>
              </a:rPr>
              <a:t>the</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endParaRPr lang="de-AT" sz="2400" u="sng" dirty="0" smtClean="0"/>
          </a:p>
          <a:p>
            <a:pPr indent="-742950">
              <a:buFont typeface="+mj-lt"/>
              <a:buAutoNum type="alphaLcParenR" startAt="2"/>
            </a:pPr>
            <a:r>
              <a:rPr lang="de-AT" sz="2400" u="sng" dirty="0" smtClean="0"/>
              <a:t>Review </a:t>
            </a:r>
            <a:r>
              <a:rPr lang="de-AT" sz="2400" u="sng" dirty="0" err="1" smtClean="0"/>
              <a:t>of</a:t>
            </a:r>
            <a:r>
              <a:rPr lang="de-AT" sz="2400" u="sng" dirty="0" smtClean="0"/>
              <a:t> </a:t>
            </a:r>
            <a:r>
              <a:rPr lang="de-AT" sz="2400" u="sng" dirty="0" err="1" smtClean="0"/>
              <a:t>the</a:t>
            </a:r>
            <a:r>
              <a:rPr lang="de-AT" sz="2400" u="sng" dirty="0" smtClean="0"/>
              <a:t> </a:t>
            </a:r>
            <a:r>
              <a:rPr lang="de-AT" sz="2400" u="sng" dirty="0" err="1" smtClean="0"/>
              <a:t>decision</a:t>
            </a:r>
            <a:r>
              <a:rPr lang="de-AT" sz="2400" u="sng" dirty="0" smtClean="0"/>
              <a:t> on </a:t>
            </a:r>
            <a:r>
              <a:rPr lang="de-AT" sz="2400" u="sng" dirty="0" err="1" smtClean="0"/>
              <a:t>the</a:t>
            </a:r>
            <a:r>
              <a:rPr lang="de-AT" sz="2400" u="sng" dirty="0" smtClean="0"/>
              <a:t> </a:t>
            </a:r>
            <a:r>
              <a:rPr lang="de-AT" sz="2400" u="sng" dirty="0" err="1" smtClean="0"/>
              <a:t>challenge</a:t>
            </a:r>
            <a:r>
              <a:rPr lang="de-AT" sz="2400" u="sng" dirty="0" smtClean="0"/>
              <a:t> </a:t>
            </a:r>
            <a:r>
              <a:rPr lang="de-AT" sz="2400" u="sng" dirty="0" err="1" smtClean="0"/>
              <a:t>by</a:t>
            </a:r>
            <a:r>
              <a:rPr lang="de-AT" sz="2400" u="sng" dirty="0" smtClean="0"/>
              <a:t> </a:t>
            </a:r>
            <a:r>
              <a:rPr lang="de-AT" sz="2400" u="sng" dirty="0" err="1" smtClean="0"/>
              <a:t>the</a:t>
            </a:r>
            <a:r>
              <a:rPr lang="de-AT" sz="2400" u="sng" dirty="0" smtClean="0"/>
              <a:t> </a:t>
            </a:r>
            <a:r>
              <a:rPr lang="de-AT" sz="2400" u="sng" dirty="0" err="1" smtClean="0"/>
              <a:t>state</a:t>
            </a:r>
            <a:r>
              <a:rPr lang="de-AT" sz="2400" u="sng" dirty="0" smtClean="0"/>
              <a:t> </a:t>
            </a:r>
            <a:r>
              <a:rPr lang="de-AT" sz="2400" u="sng" dirty="0" err="1" smtClean="0"/>
              <a:t>courts</a:t>
            </a:r>
            <a:endParaRPr lang="de-AT" sz="2400" u="sng" dirty="0" smtClean="0"/>
          </a:p>
          <a:p>
            <a:pPr marL="1200150" lvl="1" indent="-457200"/>
            <a:r>
              <a:rPr lang="de-AT" dirty="0" err="1" smtClean="0"/>
              <a:t>Section</a:t>
            </a:r>
            <a:r>
              <a:rPr lang="de-AT" dirty="0" smtClean="0"/>
              <a:t> 1037(3) German CPC: </a:t>
            </a:r>
            <a:r>
              <a:rPr lang="de-AT" dirty="0" err="1" smtClean="0"/>
              <a:t>if</a:t>
            </a:r>
            <a:r>
              <a:rPr lang="de-AT" dirty="0" smtClean="0"/>
              <a:t> </a:t>
            </a:r>
            <a:r>
              <a:rPr lang="de-AT" dirty="0" err="1" smtClean="0"/>
              <a:t>the</a:t>
            </a:r>
            <a:r>
              <a:rPr lang="de-AT" dirty="0" smtClean="0"/>
              <a:t> </a:t>
            </a:r>
            <a:r>
              <a:rPr lang="de-AT" dirty="0" err="1" smtClean="0"/>
              <a:t>challenge</a:t>
            </a:r>
            <a:r>
              <a:rPr lang="de-AT" dirty="0" smtClean="0"/>
              <a:t> </a:t>
            </a:r>
            <a:r>
              <a:rPr lang="de-AT" dirty="0" err="1" smtClean="0"/>
              <a:t>is</a:t>
            </a:r>
            <a:r>
              <a:rPr lang="de-AT" dirty="0" smtClean="0"/>
              <a:t> not </a:t>
            </a:r>
            <a:r>
              <a:rPr lang="de-AT" dirty="0" err="1" smtClean="0"/>
              <a:t>successful</a:t>
            </a:r>
            <a:r>
              <a:rPr lang="de-AT" dirty="0" smtClean="0"/>
              <a:t>, </a:t>
            </a:r>
            <a:r>
              <a:rPr lang="de-AT" dirty="0" err="1" smtClean="0"/>
              <a:t>appeal</a:t>
            </a:r>
            <a:r>
              <a:rPr lang="de-AT" dirty="0" smtClean="0"/>
              <a:t> </a:t>
            </a:r>
            <a:r>
              <a:rPr lang="de-AT" dirty="0" err="1" smtClean="0"/>
              <a:t>to</a:t>
            </a:r>
            <a:r>
              <a:rPr lang="de-AT" dirty="0" smtClean="0"/>
              <a:t> </a:t>
            </a:r>
            <a:r>
              <a:rPr lang="de-AT" dirty="0" err="1" smtClean="0"/>
              <a:t>the</a:t>
            </a:r>
            <a:r>
              <a:rPr lang="de-AT" dirty="0" smtClean="0"/>
              <a:t> Higher Regional Court („Oberlandesgericht“)</a:t>
            </a:r>
          </a:p>
          <a:p>
            <a:pPr marL="1200150" lvl="1" indent="-457200"/>
            <a:r>
              <a:rPr lang="de-AT" dirty="0" err="1" smtClean="0"/>
              <a:t>Section</a:t>
            </a:r>
            <a:r>
              <a:rPr lang="de-AT" dirty="0" smtClean="0"/>
              <a:t> 589(2) Austrian CPC: </a:t>
            </a:r>
            <a:r>
              <a:rPr lang="de-AT" dirty="0" err="1" smtClean="0"/>
              <a:t>if</a:t>
            </a:r>
            <a:r>
              <a:rPr lang="de-AT" dirty="0" smtClean="0"/>
              <a:t> </a:t>
            </a:r>
            <a:r>
              <a:rPr lang="de-AT" dirty="0" err="1" smtClean="0"/>
              <a:t>the</a:t>
            </a:r>
            <a:r>
              <a:rPr lang="de-AT" dirty="0" smtClean="0"/>
              <a:t> </a:t>
            </a:r>
            <a:r>
              <a:rPr lang="de-AT" dirty="0" err="1" smtClean="0"/>
              <a:t>challenge</a:t>
            </a:r>
            <a:r>
              <a:rPr lang="de-AT" dirty="0" smtClean="0"/>
              <a:t> </a:t>
            </a:r>
            <a:r>
              <a:rPr lang="de-AT" dirty="0" err="1" smtClean="0"/>
              <a:t>is</a:t>
            </a:r>
            <a:r>
              <a:rPr lang="de-AT" dirty="0" smtClean="0"/>
              <a:t> not </a:t>
            </a:r>
            <a:r>
              <a:rPr lang="de-AT" dirty="0" err="1" smtClean="0"/>
              <a:t>successful</a:t>
            </a:r>
            <a:r>
              <a:rPr lang="de-AT" dirty="0" smtClean="0"/>
              <a:t>, </a:t>
            </a:r>
            <a:r>
              <a:rPr lang="de-AT" dirty="0" err="1" smtClean="0"/>
              <a:t>appeal</a:t>
            </a:r>
            <a:r>
              <a:rPr lang="de-AT" dirty="0" smtClean="0"/>
              <a:t> </a:t>
            </a:r>
            <a:r>
              <a:rPr lang="de-AT" dirty="0" err="1" smtClean="0"/>
              <a:t>to</a:t>
            </a:r>
            <a:r>
              <a:rPr lang="de-AT" dirty="0" smtClean="0"/>
              <a:t> </a:t>
            </a:r>
            <a:r>
              <a:rPr lang="de-AT" dirty="0" err="1" smtClean="0"/>
              <a:t>the</a:t>
            </a:r>
            <a:r>
              <a:rPr lang="de-AT" dirty="0" smtClean="0"/>
              <a:t> Supreme Court („Oberster Gerichtshof“) </a:t>
            </a:r>
          </a:p>
          <a:p>
            <a:pPr marL="1200150" lvl="1" indent="-457200"/>
            <a:r>
              <a:rPr lang="de-AT" sz="2400" dirty="0" err="1" smtClean="0"/>
              <a:t>If</a:t>
            </a:r>
            <a:r>
              <a:rPr lang="de-AT" sz="2400" dirty="0" smtClean="0"/>
              <a:t> </a:t>
            </a:r>
            <a:r>
              <a:rPr lang="de-AT" sz="2400" dirty="0" err="1" smtClean="0"/>
              <a:t>the</a:t>
            </a:r>
            <a:r>
              <a:rPr lang="de-AT" sz="2400" dirty="0" smtClean="0"/>
              <a:t> </a:t>
            </a:r>
            <a:r>
              <a:rPr lang="de-AT" sz="2400" dirty="0" err="1" smtClean="0"/>
              <a:t>appeal</a:t>
            </a:r>
            <a:r>
              <a:rPr lang="de-AT" sz="2400" dirty="0" smtClean="0"/>
              <a:t> </a:t>
            </a:r>
            <a:r>
              <a:rPr lang="de-AT" sz="2400" dirty="0" err="1" smtClean="0"/>
              <a:t>is</a:t>
            </a:r>
            <a:r>
              <a:rPr lang="de-AT" sz="2400" dirty="0" smtClean="0"/>
              <a:t> also not </a:t>
            </a:r>
            <a:r>
              <a:rPr lang="de-AT" sz="2400" dirty="0" err="1" smtClean="0"/>
              <a:t>successful</a:t>
            </a:r>
            <a:r>
              <a:rPr lang="de-AT" dirty="0" smtClean="0"/>
              <a:t>, </a:t>
            </a:r>
            <a:r>
              <a:rPr lang="de-AT" dirty="0" err="1" smtClean="0"/>
              <a:t>no</a:t>
            </a:r>
            <a:r>
              <a:rPr lang="de-AT" dirty="0" smtClean="0"/>
              <a:t> </a:t>
            </a:r>
            <a:r>
              <a:rPr lang="de-AT" dirty="0" err="1" smtClean="0"/>
              <a:t>further</a:t>
            </a:r>
            <a:r>
              <a:rPr lang="de-AT" dirty="0" smtClean="0"/>
              <a:t> </a:t>
            </a:r>
            <a:r>
              <a:rPr lang="de-AT" dirty="0" err="1" smtClean="0"/>
              <a:t>remedy</a:t>
            </a:r>
            <a:r>
              <a:rPr lang="de-AT" dirty="0" smtClean="0"/>
              <a:t> in </a:t>
            </a:r>
            <a:r>
              <a:rPr lang="de-AT" dirty="0" err="1" smtClean="0"/>
              <a:t>the</a:t>
            </a:r>
            <a:r>
              <a:rPr lang="de-AT" dirty="0" smtClean="0"/>
              <a:t> </a:t>
            </a:r>
            <a:r>
              <a:rPr lang="de-AT" dirty="0" err="1" smtClean="0"/>
              <a:t>country</a:t>
            </a:r>
            <a:r>
              <a:rPr lang="de-AT" dirty="0" smtClean="0"/>
              <a:t> </a:t>
            </a:r>
            <a:r>
              <a:rPr lang="de-AT" dirty="0" err="1" smtClean="0"/>
              <a:t>where</a:t>
            </a:r>
            <a:r>
              <a:rPr lang="de-AT" dirty="0" smtClean="0"/>
              <a:t> </a:t>
            </a:r>
            <a:r>
              <a:rPr lang="de-AT" dirty="0" err="1" smtClean="0"/>
              <a:t>the</a:t>
            </a:r>
            <a:r>
              <a:rPr lang="de-AT" dirty="0" smtClean="0"/>
              <a:t> </a:t>
            </a:r>
            <a:r>
              <a:rPr lang="de-AT" dirty="0" err="1" smtClean="0"/>
              <a:t>award</a:t>
            </a:r>
            <a:r>
              <a:rPr lang="de-AT" dirty="0" smtClean="0"/>
              <a:t> was </a:t>
            </a:r>
            <a:r>
              <a:rPr lang="de-AT" dirty="0" err="1" smtClean="0"/>
              <a:t>made</a:t>
            </a:r>
            <a:endParaRPr lang="de-AT" sz="2400" dirty="0" smtClean="0"/>
          </a:p>
          <a:p>
            <a:pPr marL="457200" indent="-457200">
              <a:buFont typeface="+mj-lt"/>
              <a:buAutoNum type="arabicPeriod"/>
            </a:pPr>
            <a:endParaRPr lang="de-AT" sz="2000" dirty="0" smtClean="0"/>
          </a:p>
          <a:p>
            <a:pPr lvl="1" indent="0">
              <a:buNone/>
            </a:pPr>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42893622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normAutofit fontScale="90000"/>
          </a:bodyPr>
          <a:lstStyle/>
          <a:p>
            <a:r>
              <a:rPr lang="de-AT" dirty="0" smtClean="0">
                <a:solidFill>
                  <a:schemeClr val="accent1"/>
                </a:solidFill>
              </a:rPr>
              <a:t>III. Legal </a:t>
            </a:r>
            <a:r>
              <a:rPr lang="de-AT" dirty="0" err="1" smtClean="0">
                <a:solidFill>
                  <a:schemeClr val="accent1"/>
                </a:solidFill>
              </a:rPr>
              <a:t>remedies</a:t>
            </a:r>
            <a:r>
              <a:rPr lang="de-AT" dirty="0" smtClean="0">
                <a:solidFill>
                  <a:schemeClr val="accent1"/>
                </a:solidFill>
              </a:rPr>
              <a:t> </a:t>
            </a:r>
            <a:r>
              <a:rPr lang="de-AT" dirty="0" err="1" smtClean="0">
                <a:solidFill>
                  <a:schemeClr val="accent1"/>
                </a:solidFill>
              </a:rPr>
              <a:t>to</a:t>
            </a:r>
            <a:r>
              <a:rPr lang="de-AT" dirty="0" smtClean="0">
                <a:solidFill>
                  <a:schemeClr val="accent1"/>
                </a:solidFill>
              </a:rPr>
              <a:t> </a:t>
            </a:r>
            <a:r>
              <a:rPr lang="de-AT" dirty="0" err="1" smtClean="0">
                <a:solidFill>
                  <a:schemeClr val="accent1"/>
                </a:solidFill>
              </a:rPr>
              <a:t>safeguard</a:t>
            </a:r>
            <a:r>
              <a:rPr lang="de-AT" dirty="0" smtClean="0">
                <a:solidFill>
                  <a:schemeClr val="accent1"/>
                </a:solidFill>
              </a:rPr>
              <a:t> </a:t>
            </a:r>
            <a:r>
              <a:rPr lang="de-AT" dirty="0" err="1" smtClean="0">
                <a:solidFill>
                  <a:schemeClr val="accent1"/>
                </a:solidFill>
              </a:rPr>
              <a:t>the</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endParaRPr lang="de-AT" sz="2400" u="sng" dirty="0" smtClean="0"/>
          </a:p>
          <a:p>
            <a:pPr indent="-742950">
              <a:buFont typeface="+mj-lt"/>
              <a:buAutoNum type="alphaLcParenR" startAt="3"/>
            </a:pPr>
            <a:r>
              <a:rPr lang="de-AT" sz="2400" u="sng" dirty="0" smtClean="0"/>
              <a:t>Setting </a:t>
            </a:r>
            <a:r>
              <a:rPr lang="de-AT" sz="2400" u="sng" dirty="0" err="1" smtClean="0"/>
              <a:t>aside</a:t>
            </a:r>
            <a:r>
              <a:rPr lang="de-AT" sz="2400" u="sng" dirty="0" smtClean="0"/>
              <a:t> </a:t>
            </a:r>
            <a:r>
              <a:rPr lang="de-AT" sz="2400" u="sng" dirty="0" err="1" smtClean="0"/>
              <a:t>of</a:t>
            </a:r>
            <a:r>
              <a:rPr lang="de-AT" sz="2400" u="sng" dirty="0" smtClean="0"/>
              <a:t> </a:t>
            </a:r>
            <a:r>
              <a:rPr lang="de-AT" sz="2400" u="sng" dirty="0" err="1" smtClean="0"/>
              <a:t>the</a:t>
            </a:r>
            <a:r>
              <a:rPr lang="de-AT" sz="2400" u="sng" dirty="0" smtClean="0"/>
              <a:t> </a:t>
            </a:r>
            <a:r>
              <a:rPr lang="de-AT" sz="2400" u="sng" dirty="0" err="1" smtClean="0"/>
              <a:t>award</a:t>
            </a:r>
            <a:r>
              <a:rPr lang="de-AT" sz="2400" u="sng" dirty="0"/>
              <a:t> </a:t>
            </a:r>
            <a:endParaRPr lang="de-AT" sz="2400" u="sng" dirty="0" smtClean="0"/>
          </a:p>
          <a:p>
            <a:pPr lvl="1" indent="0">
              <a:buNone/>
            </a:pPr>
            <a:r>
              <a:rPr lang="de-AT" sz="2000" dirty="0" smtClean="0"/>
              <a:t>(</a:t>
            </a:r>
            <a:r>
              <a:rPr lang="de-AT" sz="2000" dirty="0" err="1" smtClean="0"/>
              <a:t>if</a:t>
            </a:r>
            <a:r>
              <a:rPr lang="de-AT" sz="2000" dirty="0" smtClean="0"/>
              <a:t> </a:t>
            </a:r>
            <a:r>
              <a:rPr lang="de-AT" sz="2000" dirty="0" err="1" smtClean="0"/>
              <a:t>the</a:t>
            </a:r>
            <a:r>
              <a:rPr lang="de-AT" sz="2000" dirty="0" smtClean="0"/>
              <a:t> </a:t>
            </a:r>
            <a:r>
              <a:rPr lang="de-AT" sz="2000" dirty="0" err="1" smtClean="0"/>
              <a:t>party</a:t>
            </a:r>
            <a:r>
              <a:rPr lang="de-AT" sz="2000" dirty="0" smtClean="0"/>
              <a:t> </a:t>
            </a:r>
            <a:r>
              <a:rPr lang="de-AT" sz="2000" dirty="0" err="1" smtClean="0"/>
              <a:t>becomes</a:t>
            </a:r>
            <a:r>
              <a:rPr lang="de-AT" sz="2000" dirty="0" smtClean="0"/>
              <a:t> </a:t>
            </a:r>
            <a:r>
              <a:rPr lang="de-AT" sz="2000" dirty="0" err="1" smtClean="0"/>
              <a:t>aware</a:t>
            </a:r>
            <a:r>
              <a:rPr lang="de-AT" sz="2000" dirty="0" smtClean="0"/>
              <a:t> </a:t>
            </a:r>
            <a:r>
              <a:rPr lang="de-AT" sz="2000" dirty="0" err="1" smtClean="0"/>
              <a:t>of</a:t>
            </a:r>
            <a:r>
              <a:rPr lang="de-AT" sz="2000" dirty="0" smtClean="0"/>
              <a:t> </a:t>
            </a:r>
            <a:r>
              <a:rPr lang="de-AT" sz="2000" dirty="0" err="1" smtClean="0"/>
              <a:t>the</a:t>
            </a:r>
            <a:r>
              <a:rPr lang="de-AT" sz="2000" dirty="0" smtClean="0"/>
              <a:t> lack </a:t>
            </a:r>
            <a:r>
              <a:rPr lang="de-AT" sz="2000" dirty="0" err="1" smtClean="0"/>
              <a:t>of</a:t>
            </a:r>
            <a:r>
              <a:rPr lang="de-AT" sz="2000" dirty="0" smtClean="0"/>
              <a:t> </a:t>
            </a:r>
            <a:r>
              <a:rPr lang="de-AT" sz="2000" dirty="0" err="1" smtClean="0"/>
              <a:t>independence</a:t>
            </a:r>
            <a:r>
              <a:rPr lang="de-AT" sz="2000" dirty="0" smtClean="0"/>
              <a:t> and </a:t>
            </a:r>
            <a:r>
              <a:rPr lang="de-AT" sz="2000" dirty="0" err="1" smtClean="0"/>
              <a:t>impartiality</a:t>
            </a:r>
            <a:r>
              <a:rPr lang="de-AT" sz="2000" dirty="0" smtClean="0"/>
              <a:t> after </a:t>
            </a:r>
            <a:r>
              <a:rPr lang="de-AT" sz="2000" dirty="0" err="1" smtClean="0"/>
              <a:t>the</a:t>
            </a:r>
            <a:r>
              <a:rPr lang="de-AT" sz="2000" dirty="0" smtClean="0"/>
              <a:t> </a:t>
            </a:r>
            <a:r>
              <a:rPr lang="de-AT" sz="2000" dirty="0" err="1" smtClean="0"/>
              <a:t>notification</a:t>
            </a:r>
            <a:r>
              <a:rPr lang="de-AT" sz="2000" dirty="0" smtClean="0"/>
              <a:t> </a:t>
            </a:r>
            <a:r>
              <a:rPr lang="de-AT" sz="2000" dirty="0" err="1" smtClean="0"/>
              <a:t>of</a:t>
            </a:r>
            <a:r>
              <a:rPr lang="de-AT" sz="2000" dirty="0" smtClean="0"/>
              <a:t> </a:t>
            </a:r>
            <a:r>
              <a:rPr lang="de-AT" sz="2000" dirty="0" err="1" smtClean="0"/>
              <a:t>the</a:t>
            </a:r>
            <a:r>
              <a:rPr lang="de-AT" sz="2000" dirty="0" smtClean="0"/>
              <a:t> </a:t>
            </a:r>
            <a:r>
              <a:rPr lang="de-AT" sz="2000" dirty="0" err="1" smtClean="0"/>
              <a:t>award</a:t>
            </a:r>
            <a:r>
              <a:rPr lang="de-AT" sz="2000" dirty="0" smtClean="0"/>
              <a:t>)</a:t>
            </a:r>
          </a:p>
          <a:p>
            <a:pPr lvl="1" indent="0">
              <a:buNone/>
            </a:pPr>
            <a:endParaRPr lang="en-US" sz="1600" dirty="0" smtClean="0"/>
          </a:p>
          <a:p>
            <a:pPr marL="0" lvl="1" indent="0">
              <a:buNone/>
            </a:pPr>
            <a:r>
              <a:rPr lang="en-US" sz="1600" b="1" dirty="0" smtClean="0">
                <a:solidFill>
                  <a:srgbClr val="99A710"/>
                </a:solidFill>
              </a:rPr>
              <a:t>EXAMPLE I:</a:t>
            </a:r>
            <a:r>
              <a:rPr lang="en-US" sz="1600" dirty="0" smtClean="0"/>
              <a:t> Swiss Federal Court, 7 September 2016, no. 4A_386/2015</a:t>
            </a:r>
          </a:p>
          <a:p>
            <a:pPr marL="0" lvl="1" indent="0">
              <a:buNone/>
            </a:pPr>
            <a:r>
              <a:rPr lang="en-US" sz="1600" b="1" u="sng" dirty="0" smtClean="0"/>
              <a:t>23 </a:t>
            </a:r>
            <a:r>
              <a:rPr lang="en-US" sz="1600" b="1" u="sng" dirty="0"/>
              <a:t>A</a:t>
            </a:r>
            <a:r>
              <a:rPr lang="en-US" sz="1600" b="1" u="sng" dirty="0" smtClean="0"/>
              <a:t>pril 2015:</a:t>
            </a:r>
            <a:r>
              <a:rPr lang="en-US" sz="1600" dirty="0" smtClean="0"/>
              <a:t> final award</a:t>
            </a:r>
          </a:p>
          <a:p>
            <a:r>
              <a:rPr lang="en-US" sz="1600" b="1" u="sng" dirty="0" smtClean="0"/>
              <a:t>8 July 2015</a:t>
            </a:r>
            <a:r>
              <a:rPr lang="en-US" sz="1600" dirty="0" smtClean="0"/>
              <a:t>:  </a:t>
            </a:r>
            <a:r>
              <a:rPr lang="fr-FR" sz="1600" dirty="0" smtClean="0"/>
              <a:t>« l'un </a:t>
            </a:r>
            <a:r>
              <a:rPr lang="fr-FR" sz="1600" dirty="0"/>
              <a:t>des trois conseils qui </a:t>
            </a:r>
            <a:r>
              <a:rPr lang="fr-FR" sz="1600" dirty="0" smtClean="0"/>
              <a:t>l'avaient assistée </a:t>
            </a:r>
            <a:r>
              <a:rPr lang="fr-FR" sz="1600" dirty="0"/>
              <a:t>durant la procédure arbitrale a découvert un communiqué de presse, datant du 5 </a:t>
            </a:r>
            <a:r>
              <a:rPr lang="fr-FR" sz="1600" dirty="0" smtClean="0"/>
              <a:t>décembre 2014</a:t>
            </a:r>
            <a:r>
              <a:rPr lang="fr-FR" sz="1600" dirty="0"/>
              <a:t>, par lequel </a:t>
            </a:r>
            <a:r>
              <a:rPr lang="fr-FR" sz="1600" b="1" dirty="0"/>
              <a:t>le cabinet juridique et fiscal allemand A</a:t>
            </a:r>
            <a:r>
              <a:rPr lang="fr-FR" sz="1600" dirty="0"/>
              <a:t>.________-A portait à la connaissance </a:t>
            </a:r>
            <a:r>
              <a:rPr lang="fr-FR" sz="1600" dirty="0" smtClean="0"/>
              <a:t>du </a:t>
            </a:r>
            <a:r>
              <a:rPr lang="fr-FR" sz="1600" dirty="0"/>
              <a:t>public, sous le titre " </a:t>
            </a:r>
            <a:r>
              <a:rPr lang="fr-FR" sz="1600" i="1" dirty="0"/>
              <a:t>Z.________ </a:t>
            </a:r>
            <a:r>
              <a:rPr lang="fr-FR" sz="1600" i="1" dirty="0" err="1"/>
              <a:t>advised</a:t>
            </a:r>
            <a:r>
              <a:rPr lang="fr-FR" sz="1600" i="1" dirty="0"/>
              <a:t> on e-</a:t>
            </a:r>
            <a:r>
              <a:rPr lang="fr-FR" sz="1600" i="1" dirty="0" err="1"/>
              <a:t>mobility</a:t>
            </a:r>
            <a:r>
              <a:rPr lang="fr-FR" sz="1600" i="1" dirty="0"/>
              <a:t> by A.________ </a:t>
            </a:r>
            <a:r>
              <a:rPr lang="fr-FR" sz="1600" dirty="0"/>
              <a:t>", qu'il avait </a:t>
            </a:r>
            <a:r>
              <a:rPr lang="fr-FR" sz="1600" b="1" dirty="0"/>
              <a:t>conseillé la </a:t>
            </a:r>
            <a:r>
              <a:rPr lang="fr-FR" sz="1600" b="1" dirty="0" smtClean="0"/>
              <a:t>société de </a:t>
            </a:r>
            <a:r>
              <a:rPr lang="fr-FR" sz="1600" b="1" dirty="0"/>
              <a:t>droit allemand Z</a:t>
            </a:r>
            <a:r>
              <a:rPr lang="fr-FR" sz="1600" dirty="0"/>
              <a:t>.________ GmbH (ci-après: Z.________), </a:t>
            </a:r>
            <a:r>
              <a:rPr lang="fr-FR" sz="1600" b="1" dirty="0"/>
              <a:t>à Berlin, autre société du </a:t>
            </a:r>
            <a:r>
              <a:rPr lang="fr-FR" sz="1600" b="1" dirty="0" smtClean="0"/>
              <a:t>Groupe Y</a:t>
            </a:r>
            <a:r>
              <a:rPr lang="fr-FR" sz="1600" dirty="0"/>
              <a:t>.________, dans la mise en </a:t>
            </a:r>
            <a:r>
              <a:rPr lang="fr-FR" sz="1600" dirty="0" err="1"/>
              <a:t>oeuvre</a:t>
            </a:r>
            <a:r>
              <a:rPr lang="fr-FR" sz="1600" dirty="0"/>
              <a:t> d'un projet relatif à une application pour téléphones </a:t>
            </a:r>
            <a:r>
              <a:rPr lang="fr-FR" sz="1600" dirty="0" smtClean="0"/>
              <a:t>portables destinée </a:t>
            </a:r>
            <a:r>
              <a:rPr lang="fr-FR" sz="1600" dirty="0"/>
              <a:t>aux conducteurs de voitures électriques. Selon la requérante, ce lien entre l'étude A</a:t>
            </a:r>
            <a:r>
              <a:rPr lang="fr-FR" sz="1600" dirty="0" smtClean="0"/>
              <a:t>.________ et </a:t>
            </a:r>
            <a:r>
              <a:rPr lang="fr-FR" sz="1600" dirty="0"/>
              <a:t>une société appartenant au même groupe que celle qui avait déposé la requête d'arbitrage </a:t>
            </a:r>
            <a:r>
              <a:rPr lang="fr-FR" sz="1600" dirty="0" smtClean="0"/>
              <a:t>eût constitué </a:t>
            </a:r>
            <a:r>
              <a:rPr lang="fr-FR" sz="1600" dirty="0"/>
              <a:t>un motif de récusation, respectivement de recours contre la sentence, si elle en avait </a:t>
            </a:r>
            <a:r>
              <a:rPr lang="fr-FR" sz="1600" dirty="0" smtClean="0"/>
              <a:t>appris l'existence </a:t>
            </a:r>
            <a:r>
              <a:rPr lang="fr-FR" sz="1600" i="1" dirty="0" err="1"/>
              <a:t>pendente</a:t>
            </a:r>
            <a:r>
              <a:rPr lang="fr-FR" sz="1600" i="1" dirty="0"/>
              <a:t> lite </a:t>
            </a:r>
            <a:r>
              <a:rPr lang="fr-FR" sz="1600" dirty="0"/>
              <a:t>ou, du moins, avant l'expiration du délai de recours. Aussi justifie-t-il, à ses</a:t>
            </a:r>
          </a:p>
          <a:p>
            <a:r>
              <a:rPr lang="fr-FR" sz="1600" dirty="0"/>
              <a:t>yeux, la mise en </a:t>
            </a:r>
            <a:r>
              <a:rPr lang="fr-FR" sz="1600" dirty="0" err="1"/>
              <a:t>oeuvre</a:t>
            </a:r>
            <a:r>
              <a:rPr lang="fr-FR" sz="1600" dirty="0"/>
              <a:t> d'une procédure de révision</a:t>
            </a:r>
            <a:r>
              <a:rPr lang="fr-FR" sz="1600" dirty="0" smtClean="0"/>
              <a:t>.. »</a:t>
            </a:r>
            <a:endParaRPr lang="en-US" sz="1600" dirty="0" smtClean="0"/>
          </a:p>
          <a:p>
            <a:pPr lvl="1" indent="0">
              <a:buNone/>
            </a:pPr>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2954616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normAutofit fontScale="90000"/>
          </a:bodyPr>
          <a:lstStyle/>
          <a:p>
            <a:r>
              <a:rPr lang="de-AT" dirty="0" smtClean="0">
                <a:solidFill>
                  <a:schemeClr val="accent1"/>
                </a:solidFill>
              </a:rPr>
              <a:t>III. Legal </a:t>
            </a:r>
            <a:r>
              <a:rPr lang="de-AT" dirty="0" err="1" smtClean="0">
                <a:solidFill>
                  <a:schemeClr val="accent1"/>
                </a:solidFill>
              </a:rPr>
              <a:t>remedies</a:t>
            </a:r>
            <a:r>
              <a:rPr lang="de-AT" dirty="0" smtClean="0">
                <a:solidFill>
                  <a:schemeClr val="accent1"/>
                </a:solidFill>
              </a:rPr>
              <a:t> </a:t>
            </a:r>
            <a:r>
              <a:rPr lang="de-AT" dirty="0" err="1" smtClean="0">
                <a:solidFill>
                  <a:schemeClr val="accent1"/>
                </a:solidFill>
              </a:rPr>
              <a:t>to</a:t>
            </a:r>
            <a:r>
              <a:rPr lang="de-AT" dirty="0" smtClean="0">
                <a:solidFill>
                  <a:schemeClr val="accent1"/>
                </a:solidFill>
              </a:rPr>
              <a:t> </a:t>
            </a:r>
            <a:r>
              <a:rPr lang="de-AT" dirty="0" err="1" smtClean="0">
                <a:solidFill>
                  <a:schemeClr val="accent1"/>
                </a:solidFill>
              </a:rPr>
              <a:t>safeguard</a:t>
            </a:r>
            <a:r>
              <a:rPr lang="de-AT" dirty="0" smtClean="0">
                <a:solidFill>
                  <a:schemeClr val="accent1"/>
                </a:solidFill>
              </a:rPr>
              <a:t> </a:t>
            </a:r>
            <a:r>
              <a:rPr lang="de-AT" dirty="0" err="1" smtClean="0">
                <a:solidFill>
                  <a:schemeClr val="accent1"/>
                </a:solidFill>
              </a:rPr>
              <a:t>the</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endParaRPr lang="de-AT" sz="2400" u="sng" dirty="0" smtClean="0"/>
          </a:p>
          <a:p>
            <a:pPr marL="0" lvl="1" indent="0">
              <a:buNone/>
            </a:pPr>
            <a:r>
              <a:rPr lang="en-US" sz="1600" b="1" dirty="0" smtClean="0">
                <a:solidFill>
                  <a:srgbClr val="99A710"/>
                </a:solidFill>
              </a:rPr>
              <a:t>EXAMPLE I continued:</a:t>
            </a:r>
            <a:r>
              <a:rPr lang="en-US" sz="1600" dirty="0" smtClean="0"/>
              <a:t> Swiss Federal Court, 7 September 2016, no. 4A_386/2015 (continued)</a:t>
            </a:r>
          </a:p>
          <a:p>
            <a:r>
              <a:rPr lang="en-US" sz="1600" b="1" u="sng" dirty="0" err="1" smtClean="0"/>
              <a:t>Defence</a:t>
            </a:r>
            <a:r>
              <a:rPr lang="en-US" sz="1600" b="1" u="sng" dirty="0" smtClean="0"/>
              <a:t> of the arbitrator:</a:t>
            </a:r>
            <a:r>
              <a:rPr lang="en-US" sz="1600" dirty="0" smtClean="0"/>
              <a:t> </a:t>
            </a:r>
          </a:p>
          <a:p>
            <a:pPr marL="285750" indent="-285750">
              <a:buFont typeface="Arial" panose="020B0604020202020204" pitchFamily="34" charset="0"/>
              <a:buChar char="•"/>
            </a:pPr>
            <a:r>
              <a:rPr lang="en-US" sz="1600" dirty="0" smtClean="0"/>
              <a:t>The  law firm was not integrated, partners did not share revenues</a:t>
            </a:r>
          </a:p>
          <a:p>
            <a:pPr marL="285750" indent="-285750">
              <a:buFont typeface="Arial" panose="020B0604020202020204" pitchFamily="34" charset="0"/>
              <a:buChar char="•"/>
            </a:pPr>
            <a:r>
              <a:rPr lang="en-US" sz="1600" dirty="0" smtClean="0"/>
              <a:t>He was not aware of the conflict</a:t>
            </a:r>
            <a:endParaRPr lang="fr-FR" sz="1600" dirty="0" smtClean="0"/>
          </a:p>
          <a:p>
            <a:r>
              <a:rPr lang="fr-FR" sz="1600" b="1" u="sng" dirty="0" err="1"/>
              <a:t>Decision</a:t>
            </a:r>
            <a:r>
              <a:rPr lang="fr-FR" sz="1600" b="1" u="sng" dirty="0"/>
              <a:t> of the </a:t>
            </a:r>
            <a:r>
              <a:rPr lang="fr-FR" sz="1600" b="1" u="sng" dirty="0" err="1"/>
              <a:t>Swiss</a:t>
            </a:r>
            <a:r>
              <a:rPr lang="fr-FR" sz="1600" b="1" u="sng" dirty="0"/>
              <a:t> </a:t>
            </a:r>
            <a:r>
              <a:rPr lang="fr-FR" sz="1600" b="1" u="sng" dirty="0" err="1"/>
              <a:t>Federal</a:t>
            </a:r>
            <a:r>
              <a:rPr lang="fr-FR" sz="1600" b="1" u="sng" dirty="0"/>
              <a:t> Court</a:t>
            </a:r>
            <a:r>
              <a:rPr lang="fr-FR" sz="1600" dirty="0"/>
              <a:t>: </a:t>
            </a:r>
            <a:endParaRPr lang="fr-FR" sz="1600" dirty="0" smtClean="0"/>
          </a:p>
          <a:p>
            <a:pPr marL="285750" indent="-285750">
              <a:buFont typeface="Arial" panose="020B0604020202020204" pitchFamily="34" charset="0"/>
              <a:buChar char="•"/>
            </a:pPr>
            <a:r>
              <a:rPr lang="fr-FR" sz="1600" b="1" dirty="0"/>
              <a:t>S</a:t>
            </a:r>
            <a:r>
              <a:rPr lang="fr-FR" sz="1600" b="1" dirty="0" smtClean="0"/>
              <a:t>écurité </a:t>
            </a:r>
            <a:r>
              <a:rPr lang="fr-FR" sz="1600" b="1" dirty="0"/>
              <a:t>du </a:t>
            </a:r>
            <a:r>
              <a:rPr lang="fr-FR" sz="1600" b="1" dirty="0" smtClean="0"/>
              <a:t>droit</a:t>
            </a:r>
            <a:r>
              <a:rPr lang="de-AT" sz="1600" dirty="0" smtClean="0"/>
              <a:t> – legal </a:t>
            </a:r>
            <a:r>
              <a:rPr lang="de-AT" sz="1600" dirty="0" err="1" smtClean="0"/>
              <a:t>certainty</a:t>
            </a:r>
            <a:endParaRPr lang="de-AT" sz="1600" dirty="0" smtClean="0"/>
          </a:p>
          <a:p>
            <a:pPr marL="285750" indent="-285750">
              <a:buFont typeface="Arial" panose="020B0604020202020204" pitchFamily="34" charset="0"/>
              <a:buChar char="•"/>
            </a:pPr>
            <a:r>
              <a:rPr lang="de-AT" sz="1600" dirty="0" smtClean="0"/>
              <a:t>In </a:t>
            </a:r>
            <a:r>
              <a:rPr lang="de-AT" sz="1600" dirty="0" err="1" smtClean="0"/>
              <a:t>principle</a:t>
            </a:r>
            <a:r>
              <a:rPr lang="de-AT" sz="1600" dirty="0" smtClean="0"/>
              <a:t>, </a:t>
            </a:r>
            <a:r>
              <a:rPr lang="de-AT" sz="1600" dirty="0" err="1" smtClean="0"/>
              <a:t>the</a:t>
            </a:r>
            <a:r>
              <a:rPr lang="de-AT" sz="1600" dirty="0" smtClean="0"/>
              <a:t> </a:t>
            </a:r>
            <a:r>
              <a:rPr lang="de-AT" sz="1600" dirty="0" err="1" smtClean="0"/>
              <a:t>setting</a:t>
            </a:r>
            <a:r>
              <a:rPr lang="de-AT" sz="1600" dirty="0" smtClean="0"/>
              <a:t> </a:t>
            </a:r>
            <a:r>
              <a:rPr lang="de-AT" sz="1600" dirty="0" err="1" smtClean="0"/>
              <a:t>aside</a:t>
            </a:r>
            <a:r>
              <a:rPr lang="de-AT" sz="1600" dirty="0" smtClean="0"/>
              <a:t> </a:t>
            </a:r>
            <a:r>
              <a:rPr lang="de-AT" sz="1600" dirty="0" err="1" smtClean="0"/>
              <a:t>can</a:t>
            </a:r>
            <a:r>
              <a:rPr lang="de-AT" sz="1600" dirty="0" smtClean="0"/>
              <a:t> </a:t>
            </a:r>
            <a:r>
              <a:rPr lang="de-AT" sz="1600" dirty="0" err="1" smtClean="0"/>
              <a:t>be</a:t>
            </a:r>
            <a:r>
              <a:rPr lang="de-AT" sz="1600" dirty="0" smtClean="0"/>
              <a:t> </a:t>
            </a:r>
            <a:r>
              <a:rPr lang="de-AT" sz="1600" dirty="0" err="1" smtClean="0"/>
              <a:t>warrented</a:t>
            </a:r>
            <a:r>
              <a:rPr lang="de-AT" sz="1600" dirty="0" smtClean="0"/>
              <a:t> </a:t>
            </a:r>
            <a:r>
              <a:rPr lang="de-AT" sz="1600" dirty="0" err="1" smtClean="0"/>
              <a:t>even</a:t>
            </a:r>
            <a:r>
              <a:rPr lang="de-AT" sz="1600" dirty="0" smtClean="0"/>
              <a:t> </a:t>
            </a:r>
            <a:r>
              <a:rPr lang="de-AT" sz="1600" dirty="0" err="1" smtClean="0"/>
              <a:t>if</a:t>
            </a:r>
            <a:r>
              <a:rPr lang="de-AT" sz="1600" dirty="0" smtClean="0"/>
              <a:t> </a:t>
            </a:r>
            <a:r>
              <a:rPr lang="de-AT" sz="1600" dirty="0" err="1" smtClean="0"/>
              <a:t>the</a:t>
            </a:r>
            <a:r>
              <a:rPr lang="de-AT" sz="1600" dirty="0" smtClean="0"/>
              <a:t> </a:t>
            </a:r>
            <a:r>
              <a:rPr lang="de-AT" sz="1600" dirty="0" err="1" smtClean="0"/>
              <a:t>reason</a:t>
            </a:r>
            <a:r>
              <a:rPr lang="de-AT" sz="1600" dirty="0" smtClean="0"/>
              <a:t> for </a:t>
            </a:r>
            <a:r>
              <a:rPr lang="de-AT" sz="1600" dirty="0" err="1" smtClean="0"/>
              <a:t>the</a:t>
            </a:r>
            <a:r>
              <a:rPr lang="de-AT" sz="1600" dirty="0" smtClean="0"/>
              <a:t> </a:t>
            </a:r>
            <a:r>
              <a:rPr lang="de-AT" sz="1600" dirty="0" err="1" smtClean="0"/>
              <a:t>challenge</a:t>
            </a:r>
            <a:r>
              <a:rPr lang="de-AT" sz="1600" dirty="0" smtClean="0"/>
              <a:t> was </a:t>
            </a:r>
            <a:r>
              <a:rPr lang="de-AT" sz="1600" dirty="0" err="1" smtClean="0"/>
              <a:t>only</a:t>
            </a:r>
            <a:r>
              <a:rPr lang="de-AT" sz="1600" dirty="0" smtClean="0"/>
              <a:t> </a:t>
            </a:r>
            <a:r>
              <a:rPr lang="de-AT" sz="1600" dirty="0" err="1" smtClean="0"/>
              <a:t>found</a:t>
            </a:r>
            <a:r>
              <a:rPr lang="de-AT" sz="1600" dirty="0" smtClean="0"/>
              <a:t> after </a:t>
            </a:r>
            <a:r>
              <a:rPr lang="de-AT" sz="1600" dirty="0" err="1" smtClean="0"/>
              <a:t>the</a:t>
            </a:r>
            <a:r>
              <a:rPr lang="de-AT" sz="1600" dirty="0"/>
              <a:t> </a:t>
            </a:r>
            <a:r>
              <a:rPr lang="de-AT" sz="1600" dirty="0" err="1" smtClean="0"/>
              <a:t>notication</a:t>
            </a:r>
            <a:r>
              <a:rPr lang="de-AT" sz="1600" dirty="0" smtClean="0"/>
              <a:t> </a:t>
            </a:r>
            <a:r>
              <a:rPr lang="de-AT" sz="1600" dirty="0" err="1" smtClean="0"/>
              <a:t>of</a:t>
            </a:r>
            <a:r>
              <a:rPr lang="de-AT" sz="1600" dirty="0" smtClean="0"/>
              <a:t> </a:t>
            </a:r>
            <a:r>
              <a:rPr lang="de-AT" sz="1600" dirty="0" err="1" smtClean="0"/>
              <a:t>the</a:t>
            </a:r>
            <a:r>
              <a:rPr lang="de-AT" sz="1600" dirty="0" smtClean="0"/>
              <a:t> </a:t>
            </a:r>
            <a:r>
              <a:rPr lang="de-AT" sz="1600" dirty="0" err="1" smtClean="0"/>
              <a:t>award</a:t>
            </a:r>
            <a:endParaRPr lang="de-AT" sz="1600" dirty="0" smtClean="0"/>
          </a:p>
          <a:p>
            <a:pPr marL="285750" indent="-285750">
              <a:buFont typeface="Arial" panose="020B0604020202020204" pitchFamily="34" charset="0"/>
              <a:buChar char="•"/>
            </a:pPr>
            <a:r>
              <a:rPr lang="de-AT" sz="1600" dirty="0" smtClean="0"/>
              <a:t>The IBA Rules </a:t>
            </a:r>
            <a:r>
              <a:rPr lang="de-AT" sz="1600" dirty="0" err="1" smtClean="0"/>
              <a:t>can</a:t>
            </a:r>
            <a:r>
              <a:rPr lang="de-AT" sz="1600" dirty="0" smtClean="0"/>
              <a:t> </a:t>
            </a:r>
            <a:r>
              <a:rPr lang="de-AT" sz="1600" dirty="0" err="1" smtClean="0"/>
              <a:t>be</a:t>
            </a:r>
            <a:r>
              <a:rPr lang="de-AT" sz="1600" dirty="0" smtClean="0"/>
              <a:t> </a:t>
            </a:r>
            <a:r>
              <a:rPr lang="de-AT" sz="1600" dirty="0" err="1" smtClean="0"/>
              <a:t>used</a:t>
            </a:r>
            <a:r>
              <a:rPr lang="de-AT" sz="1600" dirty="0" smtClean="0"/>
              <a:t> </a:t>
            </a:r>
            <a:r>
              <a:rPr lang="de-AT" sz="1600" dirty="0" err="1" smtClean="0"/>
              <a:t>as</a:t>
            </a:r>
            <a:r>
              <a:rPr lang="de-AT" sz="1600" dirty="0" smtClean="0"/>
              <a:t> a </a:t>
            </a:r>
            <a:r>
              <a:rPr lang="de-AT" sz="1600" dirty="0" err="1" smtClean="0"/>
              <a:t>guideline</a:t>
            </a:r>
            <a:r>
              <a:rPr lang="de-AT" sz="1600" dirty="0" smtClean="0"/>
              <a:t> </a:t>
            </a:r>
            <a:r>
              <a:rPr lang="de-AT" sz="1600" dirty="0" err="1" smtClean="0"/>
              <a:t>to</a:t>
            </a:r>
            <a:r>
              <a:rPr lang="de-AT" sz="1600" dirty="0" smtClean="0"/>
              <a:t> </a:t>
            </a:r>
            <a:r>
              <a:rPr lang="de-AT" sz="1600" dirty="0" err="1" smtClean="0"/>
              <a:t>assess</a:t>
            </a:r>
            <a:r>
              <a:rPr lang="de-AT" sz="1600" dirty="0" smtClean="0"/>
              <a:t> </a:t>
            </a:r>
            <a:r>
              <a:rPr lang="de-AT" sz="1600" dirty="0" err="1" smtClean="0"/>
              <a:t>the</a:t>
            </a:r>
            <a:r>
              <a:rPr lang="de-AT" sz="1600" dirty="0" smtClean="0"/>
              <a:t> </a:t>
            </a:r>
            <a:r>
              <a:rPr lang="de-AT" sz="1600" dirty="0" err="1" smtClean="0"/>
              <a:t>gravity</a:t>
            </a:r>
            <a:r>
              <a:rPr lang="de-AT" sz="1600" dirty="0" smtClean="0"/>
              <a:t> </a:t>
            </a:r>
            <a:r>
              <a:rPr lang="de-AT" sz="1600" dirty="0" err="1" smtClean="0"/>
              <a:t>of</a:t>
            </a:r>
            <a:r>
              <a:rPr lang="de-AT" sz="1600" dirty="0" smtClean="0"/>
              <a:t> </a:t>
            </a:r>
            <a:r>
              <a:rPr lang="de-AT" sz="1600" dirty="0" err="1" smtClean="0"/>
              <a:t>the</a:t>
            </a:r>
            <a:r>
              <a:rPr lang="de-AT" sz="1600" dirty="0" smtClean="0"/>
              <a:t> </a:t>
            </a:r>
            <a:r>
              <a:rPr lang="de-AT" sz="1600" dirty="0" err="1" smtClean="0"/>
              <a:t>conflict</a:t>
            </a:r>
            <a:endParaRPr lang="de-AT" sz="1600" dirty="0" smtClean="0"/>
          </a:p>
          <a:p>
            <a:pPr marL="285750" indent="-285750">
              <a:buFont typeface="Arial" panose="020B0604020202020204" pitchFamily="34" charset="0"/>
              <a:buChar char="•"/>
            </a:pPr>
            <a:r>
              <a:rPr lang="de-AT" sz="1600" dirty="0" smtClean="0"/>
              <a:t>In </a:t>
            </a:r>
            <a:r>
              <a:rPr lang="de-AT" sz="1600" dirty="0" err="1" smtClean="0"/>
              <a:t>actuality</a:t>
            </a:r>
            <a:r>
              <a:rPr lang="de-AT" sz="1600" dirty="0" smtClean="0"/>
              <a:t>, </a:t>
            </a:r>
            <a:r>
              <a:rPr lang="de-AT" sz="1600" dirty="0" err="1" smtClean="0"/>
              <a:t>the</a:t>
            </a:r>
            <a:r>
              <a:rPr lang="de-AT" sz="1600" dirty="0" smtClean="0"/>
              <a:t> </a:t>
            </a:r>
            <a:r>
              <a:rPr lang="de-AT" sz="1600" dirty="0" err="1" smtClean="0"/>
              <a:t>partners</a:t>
            </a:r>
            <a:r>
              <a:rPr lang="de-AT" sz="1600" dirty="0" smtClean="0"/>
              <a:t> </a:t>
            </a:r>
            <a:r>
              <a:rPr lang="de-AT" sz="1600" dirty="0" err="1" smtClean="0"/>
              <a:t>did</a:t>
            </a:r>
            <a:r>
              <a:rPr lang="de-AT" sz="1600" dirty="0" smtClean="0"/>
              <a:t> not form </a:t>
            </a:r>
            <a:r>
              <a:rPr lang="de-AT" sz="1600" dirty="0" err="1" smtClean="0"/>
              <a:t>one</a:t>
            </a:r>
            <a:r>
              <a:rPr lang="de-AT" sz="1600" dirty="0" smtClean="0"/>
              <a:t> </a:t>
            </a:r>
            <a:r>
              <a:rPr lang="de-AT" sz="1600" dirty="0" err="1" smtClean="0"/>
              <a:t>integrated</a:t>
            </a:r>
            <a:r>
              <a:rPr lang="de-AT" sz="1600" dirty="0" smtClean="0"/>
              <a:t> </a:t>
            </a:r>
            <a:r>
              <a:rPr lang="de-AT" sz="1600" dirty="0" err="1" smtClean="0"/>
              <a:t>office</a:t>
            </a:r>
            <a:endParaRPr lang="de-AT" sz="1600" dirty="0" smtClean="0"/>
          </a:p>
          <a:p>
            <a:pPr marL="285750" indent="-285750">
              <a:buFont typeface="Arial" panose="020B0604020202020204" pitchFamily="34" charset="0"/>
              <a:buChar char="•"/>
            </a:pPr>
            <a:r>
              <a:rPr lang="de-AT" sz="1600" dirty="0" smtClean="0"/>
              <a:t>The </a:t>
            </a:r>
            <a:r>
              <a:rPr lang="de-AT" sz="1600" dirty="0" err="1" smtClean="0"/>
              <a:t>arbitrator</a:t>
            </a:r>
            <a:r>
              <a:rPr lang="de-AT" sz="1600" dirty="0" smtClean="0"/>
              <a:t> was </a:t>
            </a:r>
            <a:r>
              <a:rPr lang="de-AT" sz="1600" dirty="0" err="1" smtClean="0"/>
              <a:t>appointed</a:t>
            </a:r>
            <a:r>
              <a:rPr lang="de-AT" sz="1600" dirty="0" smtClean="0"/>
              <a:t> </a:t>
            </a:r>
            <a:r>
              <a:rPr lang="de-AT" sz="1600" dirty="0" err="1" smtClean="0"/>
              <a:t>by</a:t>
            </a:r>
            <a:r>
              <a:rPr lang="de-AT" sz="1600" dirty="0" smtClean="0"/>
              <a:t> </a:t>
            </a:r>
            <a:r>
              <a:rPr lang="de-AT" sz="1600" dirty="0" err="1" smtClean="0"/>
              <a:t>the</a:t>
            </a:r>
            <a:r>
              <a:rPr lang="de-AT" sz="1600" dirty="0" smtClean="0"/>
              <a:t> ICC Court, not party-</a:t>
            </a:r>
            <a:r>
              <a:rPr lang="de-AT" sz="1600" dirty="0" err="1" smtClean="0"/>
              <a:t>appointed</a:t>
            </a:r>
            <a:endParaRPr lang="de-AT" sz="1600" dirty="0" smtClean="0"/>
          </a:p>
          <a:p>
            <a:pPr marL="285750" indent="-285750">
              <a:buFont typeface="Arial" panose="020B0604020202020204" pitchFamily="34" charset="0"/>
              <a:buChar char="•"/>
            </a:pPr>
            <a:r>
              <a:rPr lang="de-AT" sz="1600" dirty="0" smtClean="0"/>
              <a:t>„</a:t>
            </a:r>
            <a:r>
              <a:rPr lang="fr-FR" sz="1600" dirty="0"/>
              <a:t>les circonstances du cas concret, seules décisives, ne</a:t>
            </a:r>
          </a:p>
          <a:p>
            <a:pPr marL="268288"/>
            <a:r>
              <a:rPr lang="fr-FR" sz="1600" dirty="0" smtClean="0"/>
              <a:t>sont </a:t>
            </a:r>
            <a:r>
              <a:rPr lang="fr-FR" sz="1600" dirty="0"/>
              <a:t>de toute façon </a:t>
            </a:r>
            <a:r>
              <a:rPr lang="fr-FR" sz="1600" b="1" dirty="0"/>
              <a:t>pas d'une gravité telle que le maintien de la sentence formant l'objet de la demande</a:t>
            </a:r>
          </a:p>
          <a:p>
            <a:pPr marL="268288"/>
            <a:r>
              <a:rPr lang="fr-FR" sz="1600" b="1" dirty="0"/>
              <a:t>de révision apparaîtrait incompatible avec le sentiment de la justice et de l'équité</a:t>
            </a:r>
            <a:r>
              <a:rPr lang="fr-FR" sz="1600" dirty="0" smtClean="0"/>
              <a:t>. »</a:t>
            </a:r>
            <a:endParaRPr lang="de-AT" sz="1600" dirty="0" smtClean="0"/>
          </a:p>
          <a:p>
            <a:pPr marL="285750" indent="-285750">
              <a:buFont typeface="Arial" panose="020B0604020202020204" pitchFamily="34" charset="0"/>
              <a:buChar char="•"/>
            </a:pPr>
            <a:endParaRPr lang="de-AT" sz="1600" dirty="0"/>
          </a:p>
          <a:p>
            <a:pPr marL="719138"/>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24655810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normAutofit fontScale="90000"/>
          </a:bodyPr>
          <a:lstStyle/>
          <a:p>
            <a:r>
              <a:rPr lang="de-AT" dirty="0" smtClean="0">
                <a:solidFill>
                  <a:schemeClr val="accent1"/>
                </a:solidFill>
              </a:rPr>
              <a:t>III. Legal </a:t>
            </a:r>
            <a:r>
              <a:rPr lang="de-AT" dirty="0" err="1" smtClean="0">
                <a:solidFill>
                  <a:schemeClr val="accent1"/>
                </a:solidFill>
              </a:rPr>
              <a:t>remedies</a:t>
            </a:r>
            <a:r>
              <a:rPr lang="de-AT" dirty="0" smtClean="0">
                <a:solidFill>
                  <a:schemeClr val="accent1"/>
                </a:solidFill>
              </a:rPr>
              <a:t> </a:t>
            </a:r>
            <a:r>
              <a:rPr lang="de-AT" dirty="0" err="1" smtClean="0">
                <a:solidFill>
                  <a:schemeClr val="accent1"/>
                </a:solidFill>
              </a:rPr>
              <a:t>to</a:t>
            </a:r>
            <a:r>
              <a:rPr lang="de-AT" dirty="0" smtClean="0">
                <a:solidFill>
                  <a:schemeClr val="accent1"/>
                </a:solidFill>
              </a:rPr>
              <a:t> </a:t>
            </a:r>
            <a:r>
              <a:rPr lang="de-AT" dirty="0" err="1" smtClean="0">
                <a:solidFill>
                  <a:schemeClr val="accent1"/>
                </a:solidFill>
              </a:rPr>
              <a:t>safeguard</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endParaRPr lang="de-AT" sz="2400" u="sng" dirty="0" smtClean="0"/>
          </a:p>
          <a:p>
            <a:pPr lvl="1" indent="0">
              <a:buNone/>
            </a:pPr>
            <a:endParaRPr lang="de-AT" sz="2000" u="sng" dirty="0" smtClean="0"/>
          </a:p>
          <a:p>
            <a:pPr indent="-742950">
              <a:buFont typeface="+mj-lt"/>
              <a:buAutoNum type="alphaLcParenR" startAt="4"/>
            </a:pPr>
            <a:r>
              <a:rPr lang="de-AT" sz="2400" u="sng" dirty="0" err="1" smtClean="0"/>
              <a:t>Refusal</a:t>
            </a:r>
            <a:r>
              <a:rPr lang="de-AT" sz="2400" u="sng" dirty="0" smtClean="0"/>
              <a:t> </a:t>
            </a:r>
            <a:r>
              <a:rPr lang="de-AT" sz="2400" u="sng" dirty="0" err="1" smtClean="0"/>
              <a:t>to</a:t>
            </a:r>
            <a:r>
              <a:rPr lang="de-AT" sz="2400" u="sng" dirty="0" smtClean="0"/>
              <a:t> </a:t>
            </a:r>
            <a:r>
              <a:rPr lang="de-AT" sz="2400" u="sng" dirty="0" err="1" smtClean="0"/>
              <a:t>recognize</a:t>
            </a:r>
            <a:r>
              <a:rPr lang="de-AT" sz="2400" u="sng" dirty="0" smtClean="0"/>
              <a:t> and </a:t>
            </a:r>
            <a:r>
              <a:rPr lang="de-AT" sz="2400" u="sng" dirty="0" err="1" smtClean="0"/>
              <a:t>enforce</a:t>
            </a:r>
            <a:r>
              <a:rPr lang="de-AT" sz="2400" u="sng" dirty="0" smtClean="0"/>
              <a:t> </a:t>
            </a:r>
            <a:r>
              <a:rPr lang="de-AT" sz="2400" u="sng" dirty="0" err="1" smtClean="0"/>
              <a:t>the</a:t>
            </a:r>
            <a:r>
              <a:rPr lang="de-AT" sz="2400" u="sng" dirty="0" smtClean="0"/>
              <a:t> </a:t>
            </a:r>
            <a:r>
              <a:rPr lang="de-AT" sz="2400" u="sng" dirty="0" err="1" smtClean="0"/>
              <a:t>award</a:t>
            </a:r>
            <a:endParaRPr lang="de-AT" sz="2400" u="sng" dirty="0" smtClean="0"/>
          </a:p>
          <a:p>
            <a:pPr marL="857250" lvl="2" indent="-457200"/>
            <a:r>
              <a:rPr lang="de-AT" dirty="0" smtClean="0"/>
              <a:t>Art. V(1)(d) New York </a:t>
            </a:r>
            <a:r>
              <a:rPr lang="de-AT" dirty="0" err="1" smtClean="0"/>
              <a:t>Convention</a:t>
            </a:r>
            <a:r>
              <a:rPr lang="de-AT" dirty="0" smtClean="0"/>
              <a:t>: </a:t>
            </a:r>
            <a:r>
              <a:rPr lang="de-AT" i="1" dirty="0" smtClean="0"/>
              <a:t>„</a:t>
            </a:r>
            <a:r>
              <a:rPr lang="en-US" i="1" dirty="0"/>
              <a:t>The composition of the arbitral authority or the arbitral procedure was not in accordance with the agreement of the </a:t>
            </a:r>
            <a:r>
              <a:rPr lang="en-US" i="1" dirty="0" smtClean="0"/>
              <a:t>parties”</a:t>
            </a:r>
          </a:p>
          <a:p>
            <a:pPr marL="857250" lvl="2" indent="-457200"/>
            <a:r>
              <a:rPr lang="en-US" dirty="0" smtClean="0"/>
              <a:t>Art. V(2)(b) New York Convention: </a:t>
            </a:r>
            <a:r>
              <a:rPr lang="en-US" i="1" dirty="0" smtClean="0"/>
              <a:t>“</a:t>
            </a:r>
            <a:r>
              <a:rPr lang="en-US" i="1" dirty="0"/>
              <a:t>The recognition or enforcement of the award would be contrary to the public policy of that </a:t>
            </a:r>
            <a:r>
              <a:rPr lang="en-US" i="1" dirty="0" smtClean="0"/>
              <a:t>country”</a:t>
            </a:r>
            <a:r>
              <a:rPr lang="de-AT" sz="2400" dirty="0" smtClean="0"/>
              <a:t> </a:t>
            </a:r>
          </a:p>
          <a:p>
            <a:pPr marL="457200" indent="-457200">
              <a:buFont typeface="+mj-lt"/>
              <a:buAutoNum type="arabicPeriod"/>
            </a:pPr>
            <a:endParaRPr lang="de-AT" sz="2000" dirty="0" smtClean="0"/>
          </a:p>
          <a:p>
            <a:pPr lvl="1" indent="0">
              <a:buNone/>
            </a:pPr>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30050800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normAutofit/>
          </a:bodyPr>
          <a:lstStyle/>
          <a:p>
            <a:r>
              <a:rPr lang="de-AT" dirty="0" smtClean="0">
                <a:solidFill>
                  <a:schemeClr val="accent1"/>
                </a:solidFill>
              </a:rPr>
              <a:t>IV. Further </a:t>
            </a:r>
            <a:r>
              <a:rPr lang="de-AT" dirty="0" err="1" smtClean="0">
                <a:solidFill>
                  <a:schemeClr val="accent1"/>
                </a:solidFill>
              </a:rPr>
              <a:t>examples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endParaRPr lang="de-AT" sz="2400" u="sng" dirty="0" smtClean="0"/>
          </a:p>
          <a:p>
            <a:pPr lvl="1" indent="0">
              <a:buNone/>
            </a:pPr>
            <a:endParaRPr lang="de-AT" sz="2000" u="sng" dirty="0" smtClean="0"/>
          </a:p>
          <a:p>
            <a:pPr indent="-742950">
              <a:buFont typeface="+mj-lt"/>
              <a:buAutoNum type="alphaLcParenR"/>
            </a:pPr>
            <a:r>
              <a:rPr lang="de-AT" sz="2400" u="sng" dirty="0" smtClean="0">
                <a:solidFill>
                  <a:srgbClr val="99A710"/>
                </a:solidFill>
              </a:rPr>
              <a:t>EXAMPLE II</a:t>
            </a:r>
            <a:r>
              <a:rPr lang="de-AT" sz="2400" dirty="0" smtClean="0"/>
              <a:t>: Supreme Court </a:t>
            </a:r>
            <a:r>
              <a:rPr lang="de-AT" sz="2400" dirty="0" err="1" smtClean="0"/>
              <a:t>of</a:t>
            </a:r>
            <a:r>
              <a:rPr lang="de-AT" sz="2400" dirty="0" smtClean="0"/>
              <a:t> Austria, </a:t>
            </a:r>
            <a:r>
              <a:rPr lang="en-US" sz="2400" dirty="0" smtClean="0"/>
              <a:t>18 </a:t>
            </a:r>
            <a:r>
              <a:rPr lang="en-US" sz="2400" dirty="0" err="1"/>
              <a:t>ONc</a:t>
            </a:r>
            <a:r>
              <a:rPr lang="en-US" sz="2400" dirty="0"/>
              <a:t> </a:t>
            </a:r>
            <a:r>
              <a:rPr lang="en-US" sz="2400" dirty="0" smtClean="0"/>
              <a:t>1/14p and </a:t>
            </a:r>
            <a:r>
              <a:rPr lang="en-US" sz="2400" dirty="0"/>
              <a:t>18 </a:t>
            </a:r>
            <a:r>
              <a:rPr lang="en-US" sz="2400" dirty="0" err="1"/>
              <a:t>ONc</a:t>
            </a:r>
            <a:r>
              <a:rPr lang="en-US" sz="2400" dirty="0"/>
              <a:t> </a:t>
            </a:r>
            <a:r>
              <a:rPr lang="en-US" sz="2400" dirty="0" smtClean="0"/>
              <a:t>2/14k</a:t>
            </a:r>
          </a:p>
          <a:p>
            <a:pPr indent="-742950">
              <a:buFont typeface="+mj-lt"/>
              <a:buAutoNum type="alphaLcParenR"/>
            </a:pPr>
            <a:endParaRPr lang="en-US" sz="2400" u="sng" dirty="0" smtClean="0"/>
          </a:p>
          <a:p>
            <a:pPr indent="-742950">
              <a:buFont typeface="+mj-lt"/>
              <a:buAutoNum type="alphaLcParenR"/>
            </a:pPr>
            <a:r>
              <a:rPr lang="en-US" sz="2400" u="sng" dirty="0" smtClean="0">
                <a:solidFill>
                  <a:srgbClr val="99A710"/>
                </a:solidFill>
              </a:rPr>
              <a:t>EXAMPLE III</a:t>
            </a:r>
            <a:r>
              <a:rPr lang="en-US" sz="2400" dirty="0" smtClean="0"/>
              <a:t>: Supreme Court of Austria, 18 </a:t>
            </a:r>
            <a:r>
              <a:rPr lang="en-US" sz="2400" dirty="0" err="1" smtClean="0"/>
              <a:t>ONc</a:t>
            </a:r>
            <a:r>
              <a:rPr lang="en-US" sz="2400" dirty="0" smtClean="0"/>
              <a:t> 3/15h</a:t>
            </a:r>
          </a:p>
          <a:p>
            <a:endParaRPr lang="de-AT" sz="2000" dirty="0" smtClean="0"/>
          </a:p>
          <a:p>
            <a:pPr lvl="1" indent="0">
              <a:buNone/>
            </a:pPr>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35013552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 </a:t>
            </a:r>
            <a:r>
              <a:rPr lang="de-AT" dirty="0" err="1" smtClean="0">
                <a:solidFill>
                  <a:schemeClr val="accent1"/>
                </a:solidFill>
              </a:rPr>
              <a:t>Introduction</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eriod"/>
            </a:pPr>
            <a:endParaRPr lang="de-AT" sz="2400" dirty="0" smtClean="0"/>
          </a:p>
          <a:p>
            <a:pPr marL="457200" indent="-457200">
              <a:buFont typeface="+mj-lt"/>
              <a:buAutoNum type="alphaLcParenR"/>
            </a:pPr>
            <a:r>
              <a:rPr lang="de-AT" sz="2400" dirty="0" smtClean="0"/>
              <a:t>The </a:t>
            </a:r>
            <a:r>
              <a:rPr lang="de-AT" sz="2400" dirty="0" err="1" smtClean="0"/>
              <a:t>standing</a:t>
            </a:r>
            <a:r>
              <a:rPr lang="de-AT" sz="2400" dirty="0" smtClean="0"/>
              <a:t> </a:t>
            </a:r>
            <a:r>
              <a:rPr lang="de-AT" sz="2400" dirty="0" err="1" smtClean="0"/>
              <a:t>of</a:t>
            </a:r>
            <a:r>
              <a:rPr lang="de-AT" sz="2400" dirty="0" smtClean="0"/>
              <a:t> </a:t>
            </a:r>
            <a:r>
              <a:rPr lang="de-AT" sz="2400" dirty="0" err="1" smtClean="0"/>
              <a:t>judges</a:t>
            </a:r>
            <a:r>
              <a:rPr lang="de-AT" sz="2400" dirty="0" smtClean="0"/>
              <a:t> </a:t>
            </a:r>
            <a:r>
              <a:rPr lang="de-AT" sz="2400" dirty="0" err="1" smtClean="0"/>
              <a:t>as</a:t>
            </a:r>
            <a:r>
              <a:rPr lang="de-AT" sz="2400" dirty="0" smtClean="0"/>
              <a:t> </a:t>
            </a:r>
            <a:r>
              <a:rPr lang="de-AT" sz="2400" dirty="0" err="1" smtClean="0"/>
              <a:t>opposed</a:t>
            </a:r>
            <a:r>
              <a:rPr lang="de-AT" sz="2400" dirty="0" smtClean="0"/>
              <a:t> </a:t>
            </a:r>
            <a:r>
              <a:rPr lang="de-AT" sz="2400" dirty="0" err="1" smtClean="0"/>
              <a:t>to</a:t>
            </a:r>
            <a:r>
              <a:rPr lang="de-AT" sz="2400" dirty="0" smtClean="0"/>
              <a:t> </a:t>
            </a:r>
            <a:r>
              <a:rPr lang="de-AT" sz="2400" dirty="0" err="1" smtClean="0"/>
              <a:t>the</a:t>
            </a:r>
            <a:r>
              <a:rPr lang="de-AT" sz="2400" dirty="0" smtClean="0"/>
              <a:t> </a:t>
            </a:r>
            <a:r>
              <a:rPr lang="de-AT" sz="2400" dirty="0" err="1" smtClean="0"/>
              <a:t>standing</a:t>
            </a:r>
            <a:r>
              <a:rPr lang="de-AT" sz="2400" dirty="0" smtClean="0"/>
              <a:t> </a:t>
            </a:r>
            <a:r>
              <a:rPr lang="de-AT" sz="2400" dirty="0" err="1" smtClean="0"/>
              <a:t>of</a:t>
            </a:r>
            <a:r>
              <a:rPr lang="de-AT" sz="2400" dirty="0" smtClean="0"/>
              <a:t> </a:t>
            </a:r>
            <a:r>
              <a:rPr lang="de-AT" sz="2400" dirty="0" err="1" smtClean="0"/>
              <a:t>arbitrators</a:t>
            </a:r>
            <a:endParaRPr lang="de-AT" sz="2400" dirty="0" smtClean="0"/>
          </a:p>
          <a:p>
            <a:pPr marL="1200150" lvl="1" indent="-457200"/>
            <a:endParaRPr lang="de-AT" sz="2000" dirty="0" smtClean="0"/>
          </a:p>
          <a:p>
            <a:pPr marL="1200150" lvl="1" indent="-457200"/>
            <a:r>
              <a:rPr lang="de-AT" sz="2000" dirty="0" err="1" smtClean="0"/>
              <a:t>Judges</a:t>
            </a:r>
            <a:r>
              <a:rPr lang="de-AT" sz="2000" dirty="0" smtClean="0"/>
              <a:t> </a:t>
            </a:r>
            <a:r>
              <a:rPr lang="de-AT" sz="2000" dirty="0" err="1" smtClean="0"/>
              <a:t>are</a:t>
            </a:r>
            <a:r>
              <a:rPr lang="de-AT" sz="2000" dirty="0" smtClean="0"/>
              <a:t> </a:t>
            </a:r>
            <a:r>
              <a:rPr lang="de-AT" sz="2000" dirty="0" err="1" smtClean="0"/>
              <a:t>irremovable</a:t>
            </a:r>
            <a:r>
              <a:rPr lang="de-AT" sz="2000" dirty="0" smtClean="0"/>
              <a:t> </a:t>
            </a:r>
            <a:r>
              <a:rPr lang="de-AT" sz="2000" dirty="0" err="1" smtClean="0"/>
              <a:t>from</a:t>
            </a:r>
            <a:r>
              <a:rPr lang="de-AT" sz="2000" dirty="0" smtClean="0"/>
              <a:t> </a:t>
            </a:r>
            <a:r>
              <a:rPr lang="de-AT" sz="2000" dirty="0" err="1" smtClean="0"/>
              <a:t>office</a:t>
            </a:r>
            <a:endParaRPr lang="de-AT" sz="2000" dirty="0" smtClean="0"/>
          </a:p>
          <a:p>
            <a:pPr marL="1200150" lvl="1" indent="-457200"/>
            <a:r>
              <a:rPr lang="de-AT" sz="2000" dirty="0" err="1" smtClean="0"/>
              <a:t>Judges</a:t>
            </a:r>
            <a:r>
              <a:rPr lang="de-AT" sz="2000" dirty="0" smtClean="0"/>
              <a:t> </a:t>
            </a:r>
            <a:r>
              <a:rPr lang="de-AT" sz="2000" dirty="0" err="1" smtClean="0"/>
              <a:t>have</a:t>
            </a:r>
            <a:r>
              <a:rPr lang="de-AT" sz="2000" dirty="0" smtClean="0"/>
              <a:t> a </a:t>
            </a:r>
            <a:r>
              <a:rPr lang="de-AT" sz="2000" dirty="0" err="1" smtClean="0"/>
              <a:t>fixed</a:t>
            </a:r>
            <a:r>
              <a:rPr lang="de-AT" sz="2000" dirty="0" smtClean="0"/>
              <a:t> </a:t>
            </a:r>
            <a:r>
              <a:rPr lang="de-AT" sz="2000" dirty="0" err="1" smtClean="0"/>
              <a:t>income</a:t>
            </a:r>
            <a:endParaRPr lang="de-AT" sz="2000" dirty="0" smtClean="0"/>
          </a:p>
          <a:p>
            <a:pPr marL="1200150" lvl="1" indent="-457200"/>
            <a:r>
              <a:rPr lang="de-AT" sz="2000" dirty="0" err="1" smtClean="0"/>
              <a:t>Judges</a:t>
            </a:r>
            <a:r>
              <a:rPr lang="de-AT" sz="2000" dirty="0" smtClean="0"/>
              <a:t> </a:t>
            </a:r>
            <a:r>
              <a:rPr lang="de-AT" sz="2000" dirty="0" err="1" smtClean="0"/>
              <a:t>have</a:t>
            </a:r>
            <a:r>
              <a:rPr lang="de-AT" sz="2000" dirty="0" smtClean="0"/>
              <a:t> (</a:t>
            </a:r>
            <a:r>
              <a:rPr lang="de-AT" sz="2000" dirty="0" err="1" smtClean="0"/>
              <a:t>usually</a:t>
            </a:r>
            <a:r>
              <a:rPr lang="de-AT" sz="2000" dirty="0" smtClean="0"/>
              <a:t>) </a:t>
            </a:r>
            <a:r>
              <a:rPr lang="de-AT" sz="2000" dirty="0" err="1" smtClean="0"/>
              <a:t>no</a:t>
            </a:r>
            <a:r>
              <a:rPr lang="de-AT" sz="2000" dirty="0" smtClean="0"/>
              <a:t> </a:t>
            </a:r>
            <a:r>
              <a:rPr lang="de-AT" sz="2000" dirty="0" err="1" smtClean="0"/>
              <a:t>other</a:t>
            </a:r>
            <a:r>
              <a:rPr lang="de-AT" sz="2000" dirty="0" smtClean="0"/>
              <a:t> </a:t>
            </a:r>
            <a:r>
              <a:rPr lang="de-AT" sz="2000" dirty="0" err="1" smtClean="0"/>
              <a:t>occupations</a:t>
            </a:r>
            <a:endParaRPr lang="de-AT" sz="2000" dirty="0" smtClean="0"/>
          </a:p>
          <a:p>
            <a:pPr marL="1200150" lvl="1" indent="-457200"/>
            <a:endParaRPr lang="de-AT" sz="2000" dirty="0"/>
          </a:p>
          <a:p>
            <a:pPr marL="1200150" lvl="1" indent="-457200"/>
            <a:r>
              <a:rPr lang="de-AT" sz="2000" dirty="0" err="1" smtClean="0"/>
              <a:t>Arbitrators</a:t>
            </a:r>
            <a:r>
              <a:rPr lang="de-AT" sz="2000" dirty="0" smtClean="0"/>
              <a:t> </a:t>
            </a:r>
            <a:r>
              <a:rPr lang="de-AT" sz="2000" dirty="0" err="1" smtClean="0"/>
              <a:t>are</a:t>
            </a:r>
            <a:r>
              <a:rPr lang="de-AT" sz="2000" dirty="0" smtClean="0"/>
              <a:t> </a:t>
            </a:r>
            <a:r>
              <a:rPr lang="de-AT" sz="2000" dirty="0" err="1" smtClean="0"/>
              <a:t>appointed</a:t>
            </a:r>
            <a:r>
              <a:rPr lang="de-AT" sz="2000" dirty="0" smtClean="0"/>
              <a:t> on a </a:t>
            </a:r>
            <a:r>
              <a:rPr lang="de-AT" sz="2000" dirty="0" err="1" smtClean="0"/>
              <a:t>case-by-case</a:t>
            </a:r>
            <a:r>
              <a:rPr lang="de-AT" sz="2000" dirty="0" smtClean="0"/>
              <a:t> </a:t>
            </a:r>
            <a:r>
              <a:rPr lang="de-AT" sz="2000" dirty="0" err="1" smtClean="0"/>
              <a:t>basis</a:t>
            </a:r>
            <a:endParaRPr lang="de-AT" sz="2000" dirty="0" smtClean="0"/>
          </a:p>
          <a:p>
            <a:pPr marL="1200150" lvl="1" indent="-457200"/>
            <a:r>
              <a:rPr lang="de-AT" sz="2000" dirty="0" err="1" smtClean="0"/>
              <a:t>Arbitrators</a:t>
            </a:r>
            <a:r>
              <a:rPr lang="de-AT" sz="2000" dirty="0" smtClean="0"/>
              <a:t> </a:t>
            </a:r>
            <a:r>
              <a:rPr lang="de-AT" sz="2000" dirty="0" err="1" smtClean="0"/>
              <a:t>are</a:t>
            </a:r>
            <a:r>
              <a:rPr lang="de-AT" sz="2000" dirty="0" smtClean="0"/>
              <a:t> </a:t>
            </a:r>
            <a:r>
              <a:rPr lang="de-AT" sz="2000" dirty="0" err="1" smtClean="0"/>
              <a:t>remunerated</a:t>
            </a:r>
            <a:r>
              <a:rPr lang="de-AT" sz="2000" dirty="0" smtClean="0"/>
              <a:t> on a </a:t>
            </a:r>
            <a:r>
              <a:rPr lang="de-AT" sz="2000" dirty="0" err="1" smtClean="0"/>
              <a:t>case-by-case</a:t>
            </a:r>
            <a:r>
              <a:rPr lang="de-AT" sz="2000" dirty="0" smtClean="0"/>
              <a:t> </a:t>
            </a:r>
            <a:r>
              <a:rPr lang="de-AT" sz="2000" dirty="0" err="1" smtClean="0"/>
              <a:t>basis</a:t>
            </a:r>
            <a:endParaRPr lang="de-AT" sz="2000" dirty="0" smtClean="0"/>
          </a:p>
          <a:p>
            <a:pPr marL="1200150" lvl="1" indent="-457200"/>
            <a:r>
              <a:rPr lang="de-AT" sz="2000" dirty="0" err="1" smtClean="0"/>
              <a:t>Arbitrators</a:t>
            </a:r>
            <a:r>
              <a:rPr lang="de-AT" sz="2000" dirty="0" smtClean="0"/>
              <a:t> </a:t>
            </a:r>
            <a:r>
              <a:rPr lang="de-AT" sz="2000" dirty="0" err="1" smtClean="0"/>
              <a:t>are</a:t>
            </a:r>
            <a:r>
              <a:rPr lang="de-AT" sz="2000" dirty="0" smtClean="0"/>
              <a:t> also </a:t>
            </a:r>
            <a:r>
              <a:rPr lang="de-AT" sz="2000" dirty="0" err="1" smtClean="0"/>
              <a:t>party</a:t>
            </a:r>
            <a:r>
              <a:rPr lang="de-AT" sz="2000" dirty="0" smtClean="0"/>
              <a:t> </a:t>
            </a:r>
            <a:r>
              <a:rPr lang="de-AT" sz="2000" dirty="0" err="1" smtClean="0"/>
              <a:t>representatives</a:t>
            </a:r>
            <a:r>
              <a:rPr lang="de-AT" sz="2000" dirty="0" smtClean="0"/>
              <a:t> / </a:t>
            </a:r>
            <a:r>
              <a:rPr lang="de-AT" sz="2000" dirty="0" err="1" smtClean="0"/>
              <a:t>partners</a:t>
            </a:r>
            <a:r>
              <a:rPr lang="de-AT" sz="2000" dirty="0" smtClean="0"/>
              <a:t> </a:t>
            </a:r>
            <a:r>
              <a:rPr lang="de-AT" sz="2000" dirty="0" err="1" smtClean="0"/>
              <a:t>of</a:t>
            </a:r>
            <a:r>
              <a:rPr lang="de-AT" sz="2000" dirty="0" smtClean="0"/>
              <a:t> international </a:t>
            </a:r>
            <a:r>
              <a:rPr lang="de-AT" sz="2000" dirty="0" err="1" smtClean="0"/>
              <a:t>law</a:t>
            </a:r>
            <a:r>
              <a:rPr lang="de-AT" sz="2000" dirty="0" smtClean="0"/>
              <a:t> </a:t>
            </a:r>
            <a:r>
              <a:rPr lang="de-AT" sz="2000" dirty="0" err="1" smtClean="0"/>
              <a:t>firms</a:t>
            </a:r>
            <a:r>
              <a:rPr lang="de-AT" sz="2000" dirty="0" smtClean="0"/>
              <a:t>  / </a:t>
            </a:r>
            <a:r>
              <a:rPr lang="de-AT" sz="2000" dirty="0" err="1" smtClean="0"/>
              <a:t>university</a:t>
            </a:r>
            <a:r>
              <a:rPr lang="de-AT" sz="2000" dirty="0" smtClean="0"/>
              <a:t> </a:t>
            </a:r>
            <a:r>
              <a:rPr lang="de-AT" sz="2000" dirty="0" err="1" smtClean="0"/>
              <a:t>professors</a:t>
            </a:r>
            <a:endParaRPr lang="de-AT" sz="2000" dirty="0" smtClean="0"/>
          </a:p>
          <a:p>
            <a:pPr marL="1200150" lvl="1" indent="-457200"/>
            <a:endParaRPr lang="de-AT" sz="2000" dirty="0" smtClean="0"/>
          </a:p>
          <a:p>
            <a:pPr marL="457200" indent="-457200">
              <a:buFont typeface="+mj-lt"/>
              <a:buAutoNum type="alphaLcParenR"/>
            </a:pPr>
            <a:endParaRPr lang="de-AT" sz="2400" dirty="0"/>
          </a:p>
          <a:p>
            <a:pPr marL="457200" indent="-457200">
              <a:buFont typeface="+mj-lt"/>
              <a:buAutoNum type="alphaLcParenR"/>
            </a:pPr>
            <a:endParaRPr lang="de-AT" sz="1600" dirty="0"/>
          </a:p>
          <a:p>
            <a:pPr marL="457200" indent="-457200">
              <a:buFont typeface="+mj-lt"/>
              <a:buAutoNum type="alphaLcParenR"/>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7239294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normAutofit/>
          </a:bodyPr>
          <a:lstStyle/>
          <a:p>
            <a:r>
              <a:rPr lang="de-AT" dirty="0" smtClean="0">
                <a:solidFill>
                  <a:schemeClr val="accent1"/>
                </a:solidFill>
              </a:rPr>
              <a:t>VI. Independence and </a:t>
            </a:r>
            <a:r>
              <a:rPr lang="de-AT" dirty="0" err="1" smtClean="0">
                <a:solidFill>
                  <a:schemeClr val="accent1"/>
                </a:solidFill>
              </a:rPr>
              <a:t>Impartiality</a:t>
            </a:r>
            <a:r>
              <a:rPr lang="de-AT" dirty="0" smtClean="0">
                <a:solidFill>
                  <a:schemeClr val="accent1"/>
                </a:solidFill>
              </a:rPr>
              <a:t>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Experts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4"/>
            </a:pPr>
            <a:endParaRPr lang="de-AT" sz="2400" u="sng" dirty="0" smtClean="0"/>
          </a:p>
          <a:p>
            <a:pPr lvl="1" indent="0">
              <a:buNone/>
            </a:pPr>
            <a:endParaRPr lang="de-AT" sz="2000" u="sng" dirty="0" smtClean="0"/>
          </a:p>
          <a:p>
            <a:pPr indent="-742950">
              <a:buFont typeface="+mj-lt"/>
              <a:buAutoNum type="alphaLcParenR"/>
            </a:pPr>
            <a:r>
              <a:rPr lang="de-AT" sz="2400" u="sng" dirty="0" smtClean="0"/>
              <a:t>Party </a:t>
            </a:r>
            <a:r>
              <a:rPr lang="de-AT" sz="2400" u="sng" dirty="0" err="1" smtClean="0"/>
              <a:t>appointed</a:t>
            </a:r>
            <a:r>
              <a:rPr lang="de-AT" sz="2400" u="sng" dirty="0" smtClean="0"/>
              <a:t> </a:t>
            </a:r>
            <a:r>
              <a:rPr lang="de-AT" sz="2400" u="sng" dirty="0" err="1" smtClean="0"/>
              <a:t>experts</a:t>
            </a:r>
            <a:r>
              <a:rPr lang="de-AT" sz="2400" u="sng" dirty="0" smtClean="0"/>
              <a:t> vs. Tribunal </a:t>
            </a:r>
            <a:r>
              <a:rPr lang="de-AT" sz="2400" u="sng" dirty="0" err="1" smtClean="0"/>
              <a:t>appointed</a:t>
            </a:r>
            <a:r>
              <a:rPr lang="de-AT" sz="2400" u="sng" dirty="0" smtClean="0"/>
              <a:t> </a:t>
            </a:r>
            <a:r>
              <a:rPr lang="de-AT" sz="2400" u="sng" dirty="0" err="1" smtClean="0"/>
              <a:t>experts</a:t>
            </a:r>
            <a:endParaRPr lang="en-US" sz="2400" u="sng" dirty="0" smtClean="0"/>
          </a:p>
          <a:p>
            <a:pPr indent="-742950">
              <a:buFont typeface="+mj-lt"/>
              <a:buAutoNum type="alphaLcParenR"/>
            </a:pPr>
            <a:endParaRPr lang="en-US" sz="2400" u="sng" dirty="0" smtClean="0"/>
          </a:p>
          <a:p>
            <a:pPr indent="-742950">
              <a:buFont typeface="+mj-lt"/>
              <a:buAutoNum type="alphaLcParenR"/>
            </a:pPr>
            <a:r>
              <a:rPr lang="en-US" sz="2400" u="sng" dirty="0" smtClean="0"/>
              <a:t>Challenge of tribunal-appointed experts</a:t>
            </a:r>
          </a:p>
          <a:p>
            <a:pPr indent="-742950">
              <a:buFont typeface="+mj-lt"/>
              <a:buAutoNum type="alphaLcParenR"/>
            </a:pPr>
            <a:endParaRPr lang="en-US" sz="2400" u="sng" dirty="0" smtClean="0"/>
          </a:p>
          <a:p>
            <a:pPr indent="-742950">
              <a:buFont typeface="+mj-lt"/>
              <a:buAutoNum type="alphaLcParenR"/>
            </a:pPr>
            <a:r>
              <a:rPr lang="en-US" sz="2400" u="sng" dirty="0" smtClean="0"/>
              <a:t>Duty of party-appointed experts to disclose links with “their parties”</a:t>
            </a:r>
          </a:p>
          <a:p>
            <a:pPr indent="-742950">
              <a:buFont typeface="+mj-lt"/>
              <a:buAutoNum type="alphaLcParenR"/>
            </a:pPr>
            <a:endParaRPr lang="en-US" sz="2400" u="sng" dirty="0"/>
          </a:p>
          <a:p>
            <a:pPr indent="-742950">
              <a:buFont typeface="+mj-lt"/>
              <a:buAutoNum type="alphaLcParenR"/>
            </a:pPr>
            <a:r>
              <a:rPr lang="en-US" sz="2400" u="sng" dirty="0" smtClean="0"/>
              <a:t>Evaluation of evidence</a:t>
            </a:r>
          </a:p>
          <a:p>
            <a:pPr indent="-742950">
              <a:buFont typeface="+mj-lt"/>
              <a:buAutoNum type="alphaLcParenR"/>
            </a:pPr>
            <a:endParaRPr lang="en-US" sz="2400" u="sng" dirty="0"/>
          </a:p>
          <a:p>
            <a:pPr indent="-742950">
              <a:buFont typeface="+mj-lt"/>
              <a:buAutoNum type="alphaLcParenR"/>
            </a:pPr>
            <a:r>
              <a:rPr lang="en-US" sz="2400" u="sng" dirty="0" smtClean="0">
                <a:solidFill>
                  <a:srgbClr val="99A710"/>
                </a:solidFill>
              </a:rPr>
              <a:t>Example IV</a:t>
            </a:r>
            <a:r>
              <a:rPr lang="en-US" sz="2400" u="sng" dirty="0" smtClean="0"/>
              <a:t>: The university professor</a:t>
            </a:r>
          </a:p>
          <a:p>
            <a:endParaRPr lang="de-AT" sz="2000" dirty="0" smtClean="0"/>
          </a:p>
          <a:p>
            <a:pPr lvl="1" indent="0">
              <a:buNone/>
            </a:pPr>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2059040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 </a:t>
            </a:r>
            <a:r>
              <a:rPr lang="de-AT" dirty="0" err="1" smtClean="0">
                <a:solidFill>
                  <a:schemeClr val="accent1"/>
                </a:solidFill>
              </a:rPr>
              <a:t>Introduction</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eriod"/>
            </a:pPr>
            <a:endParaRPr lang="de-AT" sz="2400" dirty="0" smtClean="0"/>
          </a:p>
          <a:p>
            <a:pPr marL="457200" indent="-457200">
              <a:buFont typeface="+mj-lt"/>
              <a:buAutoNum type="alphaLcParenR" startAt="2"/>
            </a:pPr>
            <a:r>
              <a:rPr lang="de-AT" sz="2400" dirty="0" smtClean="0"/>
              <a:t>The </a:t>
            </a:r>
            <a:r>
              <a:rPr lang="de-AT" sz="2400" dirty="0" err="1" smtClean="0"/>
              <a:t>authority</a:t>
            </a:r>
            <a:r>
              <a:rPr lang="de-AT" sz="2400" dirty="0" smtClean="0"/>
              <a:t> </a:t>
            </a:r>
            <a:r>
              <a:rPr lang="de-AT" sz="2400" dirty="0" err="1" smtClean="0"/>
              <a:t>of</a:t>
            </a:r>
            <a:r>
              <a:rPr lang="de-AT" sz="2400" dirty="0" smtClean="0"/>
              <a:t> </a:t>
            </a:r>
            <a:r>
              <a:rPr lang="de-AT" sz="2400" dirty="0" err="1" smtClean="0"/>
              <a:t>arbitrators</a:t>
            </a:r>
            <a:r>
              <a:rPr lang="de-AT" sz="2400" dirty="0" smtClean="0"/>
              <a:t> </a:t>
            </a:r>
            <a:r>
              <a:rPr lang="de-AT" sz="2400" dirty="0" err="1" smtClean="0"/>
              <a:t>as</a:t>
            </a:r>
            <a:r>
              <a:rPr lang="de-AT" sz="2400" dirty="0" smtClean="0"/>
              <a:t> </a:t>
            </a:r>
            <a:r>
              <a:rPr lang="de-AT" sz="2400" dirty="0" err="1" smtClean="0"/>
              <a:t>opposed</a:t>
            </a:r>
            <a:r>
              <a:rPr lang="de-AT" sz="2400" dirty="0" smtClean="0"/>
              <a:t> </a:t>
            </a:r>
            <a:r>
              <a:rPr lang="de-AT" sz="2400" dirty="0" err="1" smtClean="0"/>
              <a:t>to</a:t>
            </a:r>
            <a:r>
              <a:rPr lang="de-AT" sz="2400" dirty="0" smtClean="0"/>
              <a:t> </a:t>
            </a:r>
            <a:r>
              <a:rPr lang="de-AT" sz="2400" dirty="0" err="1" smtClean="0"/>
              <a:t>the</a:t>
            </a:r>
            <a:r>
              <a:rPr lang="de-AT" sz="2400" dirty="0" smtClean="0"/>
              <a:t> </a:t>
            </a:r>
            <a:r>
              <a:rPr lang="de-AT" sz="2400" dirty="0" err="1" smtClean="0"/>
              <a:t>authority</a:t>
            </a:r>
            <a:r>
              <a:rPr lang="de-AT" sz="2400" dirty="0" smtClean="0"/>
              <a:t> </a:t>
            </a:r>
            <a:r>
              <a:rPr lang="de-AT" sz="2400" dirty="0" err="1" smtClean="0"/>
              <a:t>of</a:t>
            </a:r>
            <a:r>
              <a:rPr lang="de-AT" sz="2400" dirty="0" smtClean="0"/>
              <a:t> </a:t>
            </a:r>
            <a:r>
              <a:rPr lang="de-AT" sz="2400" dirty="0" err="1" smtClean="0"/>
              <a:t>judges</a:t>
            </a:r>
            <a:endParaRPr lang="de-AT" sz="2400" dirty="0" smtClean="0"/>
          </a:p>
          <a:p>
            <a:pPr marL="1200150" lvl="1" indent="-457200">
              <a:buFont typeface="+mj-lt"/>
              <a:buAutoNum type="alphaLcParenR"/>
            </a:pPr>
            <a:endParaRPr lang="de-AT" sz="2000" dirty="0" smtClean="0"/>
          </a:p>
          <a:p>
            <a:pPr marL="1200150" lvl="1" indent="-457200"/>
            <a:r>
              <a:rPr lang="de-AT" sz="2000" dirty="0" err="1" smtClean="0"/>
              <a:t>No</a:t>
            </a:r>
            <a:r>
              <a:rPr lang="de-AT" sz="2000" dirty="0" smtClean="0"/>
              <a:t> </a:t>
            </a:r>
            <a:r>
              <a:rPr lang="de-AT" sz="2000" dirty="0" err="1" smtClean="0"/>
              <a:t>appeal</a:t>
            </a:r>
            <a:r>
              <a:rPr lang="de-AT" sz="2000" dirty="0" smtClean="0"/>
              <a:t> </a:t>
            </a:r>
            <a:r>
              <a:rPr lang="de-AT" sz="2000" dirty="0" err="1" smtClean="0"/>
              <a:t>against</a:t>
            </a:r>
            <a:r>
              <a:rPr lang="de-AT" sz="2000" dirty="0" smtClean="0"/>
              <a:t> </a:t>
            </a:r>
            <a:r>
              <a:rPr lang="de-AT" sz="2000" dirty="0" err="1" smtClean="0"/>
              <a:t>the</a:t>
            </a:r>
            <a:r>
              <a:rPr lang="de-AT" sz="2000" dirty="0" smtClean="0"/>
              <a:t> </a:t>
            </a:r>
            <a:r>
              <a:rPr lang="de-AT" sz="2000" dirty="0" err="1" smtClean="0"/>
              <a:t>decision</a:t>
            </a:r>
            <a:r>
              <a:rPr lang="de-AT" sz="2000" dirty="0" smtClean="0"/>
              <a:t> </a:t>
            </a:r>
            <a:r>
              <a:rPr lang="de-AT" sz="2000" dirty="0" err="1" smtClean="0"/>
              <a:t>of</a:t>
            </a:r>
            <a:r>
              <a:rPr lang="de-AT" sz="2000" dirty="0" smtClean="0"/>
              <a:t> </a:t>
            </a:r>
            <a:r>
              <a:rPr lang="de-AT" sz="2000" dirty="0" err="1" smtClean="0"/>
              <a:t>the</a:t>
            </a:r>
            <a:r>
              <a:rPr lang="de-AT" sz="2000" dirty="0" smtClean="0"/>
              <a:t> </a:t>
            </a:r>
            <a:r>
              <a:rPr lang="de-AT" sz="2000" dirty="0" err="1" smtClean="0"/>
              <a:t>arbitral</a:t>
            </a:r>
            <a:r>
              <a:rPr lang="de-AT" sz="2000" dirty="0" smtClean="0"/>
              <a:t> </a:t>
            </a:r>
            <a:r>
              <a:rPr lang="de-AT" sz="2000" dirty="0" err="1" smtClean="0"/>
              <a:t>tribunal</a:t>
            </a:r>
            <a:endParaRPr lang="de-AT" sz="2000" dirty="0" smtClean="0"/>
          </a:p>
          <a:p>
            <a:pPr marL="1200150" lvl="1" indent="-457200"/>
            <a:endParaRPr lang="de-AT" sz="2000" dirty="0" smtClean="0"/>
          </a:p>
          <a:p>
            <a:pPr marL="1200150" lvl="1" indent="-457200"/>
            <a:r>
              <a:rPr lang="de-AT" sz="2000" dirty="0" err="1" smtClean="0"/>
              <a:t>Discretion</a:t>
            </a:r>
            <a:r>
              <a:rPr lang="de-AT" sz="2000" dirty="0" smtClean="0"/>
              <a:t> </a:t>
            </a:r>
            <a:r>
              <a:rPr lang="de-AT" sz="2000" dirty="0" err="1" smtClean="0"/>
              <a:t>of</a:t>
            </a:r>
            <a:r>
              <a:rPr lang="de-AT" sz="2000" dirty="0" smtClean="0"/>
              <a:t> </a:t>
            </a:r>
            <a:r>
              <a:rPr lang="de-AT" sz="2000" dirty="0" err="1" smtClean="0"/>
              <a:t>the</a:t>
            </a:r>
            <a:r>
              <a:rPr lang="de-AT" sz="2000" dirty="0" smtClean="0"/>
              <a:t> </a:t>
            </a:r>
            <a:r>
              <a:rPr lang="de-AT" sz="2000" dirty="0" err="1"/>
              <a:t>a</a:t>
            </a:r>
            <a:r>
              <a:rPr lang="de-AT" sz="2000" dirty="0" err="1" smtClean="0"/>
              <a:t>rbitral</a:t>
            </a:r>
            <a:r>
              <a:rPr lang="de-AT" sz="2000" dirty="0" smtClean="0"/>
              <a:t> </a:t>
            </a:r>
            <a:r>
              <a:rPr lang="de-AT" sz="2000" dirty="0" err="1" smtClean="0"/>
              <a:t>tribunal</a:t>
            </a:r>
            <a:r>
              <a:rPr lang="de-AT" sz="2000" dirty="0" smtClean="0"/>
              <a:t> </a:t>
            </a:r>
            <a:r>
              <a:rPr lang="de-AT" sz="2000" dirty="0" err="1" smtClean="0"/>
              <a:t>to</a:t>
            </a:r>
            <a:r>
              <a:rPr lang="de-AT" sz="2000" dirty="0" smtClean="0"/>
              <a:t> </a:t>
            </a:r>
            <a:r>
              <a:rPr lang="de-AT" sz="2000" dirty="0" err="1" smtClean="0"/>
              <a:t>decide</a:t>
            </a:r>
            <a:r>
              <a:rPr lang="de-AT" sz="2000" dirty="0" smtClean="0"/>
              <a:t> </a:t>
            </a:r>
            <a:r>
              <a:rPr lang="de-AT" sz="2000" dirty="0" err="1" smtClean="0"/>
              <a:t>procedural</a:t>
            </a:r>
            <a:r>
              <a:rPr lang="de-AT" sz="2000" dirty="0" smtClean="0"/>
              <a:t> </a:t>
            </a:r>
            <a:r>
              <a:rPr lang="de-AT" sz="2000" dirty="0" err="1" smtClean="0"/>
              <a:t>matters</a:t>
            </a:r>
            <a:r>
              <a:rPr lang="de-AT" sz="2000" dirty="0" smtClean="0"/>
              <a:t> (Art 19 ICC Rules; Art. 7.8 </a:t>
            </a:r>
            <a:r>
              <a:rPr lang="de-AT" sz="2000" dirty="0" err="1" smtClean="0"/>
              <a:t>of</a:t>
            </a:r>
            <a:r>
              <a:rPr lang="de-AT" sz="2000" dirty="0" smtClean="0"/>
              <a:t> </a:t>
            </a:r>
            <a:r>
              <a:rPr lang="de-AT" sz="2000" dirty="0" err="1" smtClean="0"/>
              <a:t>the</a:t>
            </a:r>
            <a:r>
              <a:rPr lang="de-AT" sz="2000" dirty="0" smtClean="0"/>
              <a:t> CAM-CCBC Arbitration Rules: </a:t>
            </a:r>
            <a:r>
              <a:rPr lang="de-AT" sz="2000" i="1" dirty="0" smtClean="0"/>
              <a:t>„</a:t>
            </a:r>
            <a:r>
              <a:rPr lang="en-US" sz="2000" i="1" dirty="0"/>
              <a:t>The Arbitral Tribunal will adopt </a:t>
            </a:r>
            <a:r>
              <a:rPr lang="en-US" sz="2000" b="1" i="1" u="sng" dirty="0"/>
              <a:t>the necessary and convenient measures </a:t>
            </a:r>
            <a:r>
              <a:rPr lang="en-US" sz="2000" i="1" dirty="0"/>
              <a:t>for the appropriate conduct of the proceedings, observing the right to fully defend oneself and the right to dispute the allegations of the other party, as well as the equal treatment of the parties</a:t>
            </a:r>
            <a:r>
              <a:rPr lang="en-US" sz="2000" i="1" dirty="0" smtClean="0"/>
              <a:t>.</a:t>
            </a:r>
            <a:r>
              <a:rPr lang="de-AT" sz="2000" i="1" dirty="0" smtClean="0"/>
              <a:t>“</a:t>
            </a:r>
            <a:r>
              <a:rPr lang="de-AT" sz="2000" dirty="0" smtClean="0"/>
              <a:t>)</a:t>
            </a:r>
          </a:p>
          <a:p>
            <a:pPr marL="1200150" lvl="1" indent="-457200"/>
            <a:endParaRPr lang="de-AT" sz="2000" dirty="0" smtClean="0"/>
          </a:p>
          <a:p>
            <a:pPr marL="457200" indent="-457200">
              <a:buFont typeface="+mj-lt"/>
              <a:buAutoNum type="alphaLcParenR" startAt="2"/>
            </a:pPr>
            <a:endParaRPr lang="de-AT" sz="2400" dirty="0"/>
          </a:p>
          <a:p>
            <a:pPr marL="457200" indent="-457200">
              <a:buFont typeface="+mj-lt"/>
              <a:buAutoNum type="alphaLcParenR" startAt="2"/>
            </a:pPr>
            <a:endParaRPr lang="de-AT" sz="1600" dirty="0"/>
          </a:p>
          <a:p>
            <a:pPr marL="457200" indent="-457200">
              <a:buFont typeface="+mj-lt"/>
              <a:buAutoNum type="alphaLcParenR" startAt="2"/>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289295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 </a:t>
            </a:r>
            <a:r>
              <a:rPr lang="de-AT" dirty="0" err="1" smtClean="0">
                <a:solidFill>
                  <a:schemeClr val="accent1"/>
                </a:solidFill>
              </a:rPr>
              <a:t>Introduction</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eriod"/>
            </a:pPr>
            <a:endParaRPr lang="de-AT" sz="2400" dirty="0" smtClean="0"/>
          </a:p>
          <a:p>
            <a:pPr marL="457200" indent="-457200">
              <a:buFont typeface="+mj-lt"/>
              <a:buAutoNum type="alphaLcParenR" startAt="3"/>
            </a:pPr>
            <a:r>
              <a:rPr lang="de-AT" sz="2400" u="sng" dirty="0" err="1" smtClean="0"/>
              <a:t>Conclusions</a:t>
            </a:r>
            <a:r>
              <a:rPr lang="de-AT" sz="2400" dirty="0" smtClean="0"/>
              <a:t>: </a:t>
            </a:r>
          </a:p>
          <a:p>
            <a:pPr marL="1200150" lvl="1" indent="-457200">
              <a:buFont typeface="+mj-lt"/>
              <a:buAutoNum type="alphaLcParenR" startAt="3"/>
            </a:pPr>
            <a:endParaRPr lang="de-AT" sz="2000" dirty="0"/>
          </a:p>
          <a:p>
            <a:pPr marL="1200150" lvl="1" indent="-457200"/>
            <a:r>
              <a:rPr lang="de-AT" sz="2000" dirty="0" err="1" smtClean="0"/>
              <a:t>It</a:t>
            </a:r>
            <a:r>
              <a:rPr lang="de-AT" sz="2000" dirty="0" smtClean="0"/>
              <a:t> </a:t>
            </a:r>
            <a:r>
              <a:rPr lang="de-AT" sz="2000" dirty="0" err="1" smtClean="0"/>
              <a:t>is</a:t>
            </a:r>
            <a:r>
              <a:rPr lang="de-AT" sz="2000" dirty="0" smtClean="0"/>
              <a:t> not </a:t>
            </a:r>
            <a:r>
              <a:rPr lang="de-AT" sz="2000" dirty="0" err="1" smtClean="0"/>
              <a:t>appropriate</a:t>
            </a:r>
            <a:r>
              <a:rPr lang="de-AT" sz="2000" dirty="0" smtClean="0"/>
              <a:t> </a:t>
            </a:r>
            <a:r>
              <a:rPr lang="de-AT" sz="2000" dirty="0" err="1" smtClean="0"/>
              <a:t>to</a:t>
            </a:r>
            <a:r>
              <a:rPr lang="de-AT" sz="2000" dirty="0" smtClean="0"/>
              <a:t> </a:t>
            </a:r>
            <a:r>
              <a:rPr lang="de-AT" sz="2000" dirty="0" err="1" smtClean="0"/>
              <a:t>apply</a:t>
            </a:r>
            <a:r>
              <a:rPr lang="de-AT" sz="2000" dirty="0" smtClean="0"/>
              <a:t> </a:t>
            </a:r>
            <a:r>
              <a:rPr lang="de-AT" sz="2000" dirty="0" err="1" smtClean="0"/>
              <a:t>standards</a:t>
            </a:r>
            <a:r>
              <a:rPr lang="de-AT" sz="2000" dirty="0" smtClean="0"/>
              <a:t> </a:t>
            </a:r>
            <a:r>
              <a:rPr lang="de-AT" sz="2000" dirty="0" err="1" smtClean="0"/>
              <a:t>that</a:t>
            </a:r>
            <a:r>
              <a:rPr lang="de-AT" sz="2000" dirty="0" smtClean="0"/>
              <a:t> </a:t>
            </a:r>
            <a:r>
              <a:rPr lang="de-AT" sz="2000" dirty="0" err="1" smtClean="0"/>
              <a:t>are</a:t>
            </a:r>
            <a:r>
              <a:rPr lang="de-AT" sz="2000" dirty="0" smtClean="0"/>
              <a:t> </a:t>
            </a:r>
            <a:r>
              <a:rPr lang="de-AT" sz="2000" dirty="0" err="1" smtClean="0"/>
              <a:t>effective</a:t>
            </a:r>
            <a:r>
              <a:rPr lang="de-AT" sz="2000" dirty="0" smtClean="0"/>
              <a:t> for </a:t>
            </a:r>
            <a:r>
              <a:rPr lang="de-AT" sz="2000" dirty="0" err="1" smtClean="0"/>
              <a:t>state</a:t>
            </a:r>
            <a:r>
              <a:rPr lang="de-AT" sz="2000" dirty="0" smtClean="0"/>
              <a:t> </a:t>
            </a:r>
            <a:r>
              <a:rPr lang="de-AT" sz="2000" dirty="0" err="1" smtClean="0"/>
              <a:t>court</a:t>
            </a:r>
            <a:r>
              <a:rPr lang="de-AT" sz="2000" dirty="0" smtClean="0"/>
              <a:t> </a:t>
            </a:r>
            <a:r>
              <a:rPr lang="de-AT" sz="2000" dirty="0" err="1" smtClean="0"/>
              <a:t>judges</a:t>
            </a:r>
            <a:r>
              <a:rPr lang="de-AT" sz="2000" dirty="0" smtClean="0"/>
              <a:t> </a:t>
            </a:r>
            <a:r>
              <a:rPr lang="de-AT" sz="2000" dirty="0" err="1" smtClean="0"/>
              <a:t>with</a:t>
            </a:r>
            <a:r>
              <a:rPr lang="de-AT" sz="2000" dirty="0" smtClean="0"/>
              <a:t> </a:t>
            </a:r>
            <a:r>
              <a:rPr lang="de-AT" sz="2000" dirty="0" err="1" smtClean="0"/>
              <a:t>regard</a:t>
            </a:r>
            <a:r>
              <a:rPr lang="de-AT" sz="2000" dirty="0" smtClean="0"/>
              <a:t> </a:t>
            </a:r>
            <a:r>
              <a:rPr lang="de-AT" sz="2000" dirty="0" err="1" smtClean="0"/>
              <a:t>to</a:t>
            </a:r>
            <a:r>
              <a:rPr lang="de-AT" sz="2000" dirty="0" smtClean="0"/>
              <a:t> </a:t>
            </a:r>
            <a:r>
              <a:rPr lang="de-AT" sz="2000" dirty="0" err="1" smtClean="0"/>
              <a:t>arbitrators</a:t>
            </a:r>
            <a:endParaRPr lang="de-AT" sz="2000" dirty="0" smtClean="0"/>
          </a:p>
          <a:p>
            <a:pPr marL="1200150" lvl="1" indent="-457200">
              <a:buFont typeface="+mj-lt"/>
              <a:buAutoNum type="alphaLcParenR"/>
            </a:pPr>
            <a:endParaRPr lang="de-AT" sz="2000" dirty="0" smtClean="0"/>
          </a:p>
          <a:p>
            <a:pPr marL="1200150" lvl="1" indent="-457200"/>
            <a:r>
              <a:rPr lang="de-AT" sz="2000" dirty="0" err="1" smtClean="0"/>
              <a:t>Arbitrators</a:t>
            </a:r>
            <a:r>
              <a:rPr lang="de-AT" sz="2000" dirty="0" smtClean="0"/>
              <a:t> must </a:t>
            </a:r>
            <a:r>
              <a:rPr lang="de-AT" sz="2000" dirty="0" err="1" smtClean="0"/>
              <a:t>be</a:t>
            </a:r>
            <a:r>
              <a:rPr lang="de-AT" sz="2000" dirty="0" smtClean="0"/>
              <a:t> </a:t>
            </a:r>
            <a:r>
              <a:rPr lang="de-AT" sz="2000" dirty="0" err="1" smtClean="0"/>
              <a:t>even</a:t>
            </a:r>
            <a:r>
              <a:rPr lang="de-AT" sz="2000" dirty="0" smtClean="0"/>
              <a:t> „</a:t>
            </a:r>
            <a:r>
              <a:rPr lang="de-AT" sz="2000" dirty="0" err="1" smtClean="0"/>
              <a:t>more</a:t>
            </a:r>
            <a:r>
              <a:rPr lang="de-AT" sz="2000" dirty="0" smtClean="0"/>
              <a:t> </a:t>
            </a:r>
            <a:r>
              <a:rPr lang="de-AT" sz="2000" dirty="0" err="1" smtClean="0"/>
              <a:t>independent</a:t>
            </a:r>
            <a:r>
              <a:rPr lang="de-AT" sz="2000" dirty="0" smtClean="0"/>
              <a:t> and </a:t>
            </a:r>
            <a:r>
              <a:rPr lang="de-AT" sz="2000" dirty="0" err="1" smtClean="0"/>
              <a:t>impartial</a:t>
            </a:r>
            <a:r>
              <a:rPr lang="de-AT" sz="2000" dirty="0" smtClean="0"/>
              <a:t>“ </a:t>
            </a:r>
            <a:r>
              <a:rPr lang="de-AT" sz="2000" dirty="0" err="1" smtClean="0"/>
              <a:t>than</a:t>
            </a:r>
            <a:r>
              <a:rPr lang="de-AT" sz="2000" dirty="0" smtClean="0"/>
              <a:t> </a:t>
            </a:r>
            <a:r>
              <a:rPr lang="de-AT" sz="2000" dirty="0" err="1" smtClean="0"/>
              <a:t>state</a:t>
            </a:r>
            <a:r>
              <a:rPr lang="de-AT" sz="2000" dirty="0" smtClean="0"/>
              <a:t> </a:t>
            </a:r>
            <a:r>
              <a:rPr lang="de-AT" sz="2000" dirty="0" err="1" smtClean="0"/>
              <a:t>court</a:t>
            </a:r>
            <a:r>
              <a:rPr lang="de-AT" sz="2000" dirty="0" smtClean="0"/>
              <a:t> </a:t>
            </a:r>
            <a:r>
              <a:rPr lang="de-AT" sz="2000" dirty="0" err="1" smtClean="0"/>
              <a:t>judges</a:t>
            </a:r>
            <a:endParaRPr lang="de-AT"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1788128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eriod"/>
            </a:pPr>
            <a:endParaRPr lang="de-AT" sz="2400" dirty="0" smtClean="0"/>
          </a:p>
          <a:p>
            <a:pPr marL="457200" indent="-457200">
              <a:buFont typeface="+mj-lt"/>
              <a:buAutoNum type="alphaLcParenR"/>
            </a:pPr>
            <a:r>
              <a:rPr lang="de-AT" sz="2400" u="sng" dirty="0" err="1" smtClean="0"/>
              <a:t>Statutory</a:t>
            </a:r>
            <a:r>
              <a:rPr lang="de-AT" sz="2400" u="sng" dirty="0" smtClean="0"/>
              <a:t> </a:t>
            </a:r>
            <a:r>
              <a:rPr lang="de-AT" sz="2400" u="sng" dirty="0" err="1" smtClean="0"/>
              <a:t>standards</a:t>
            </a:r>
            <a:endParaRPr lang="de-AT" sz="2400" dirty="0" smtClean="0"/>
          </a:p>
          <a:p>
            <a:pPr marL="1200150" lvl="1" indent="-457200">
              <a:buFont typeface="+mj-lt"/>
              <a:buAutoNum type="alphaLcParenR" startAt="3"/>
            </a:pPr>
            <a:endParaRPr lang="de-AT" sz="2000" dirty="0"/>
          </a:p>
          <a:p>
            <a:pPr marL="342900" indent="-342900">
              <a:buFont typeface="Arial" panose="020B0604020202020204" pitchFamily="34" charset="0"/>
              <a:buChar char="•"/>
            </a:pPr>
            <a:r>
              <a:rPr lang="de-AT" sz="2000" dirty="0" err="1" smtClean="0"/>
              <a:t>Sect</a:t>
            </a:r>
            <a:r>
              <a:rPr lang="de-AT" sz="2000" dirty="0" smtClean="0"/>
              <a:t>. 12(2)  UNCITRAL Model Law =  </a:t>
            </a:r>
            <a:r>
              <a:rPr lang="de-AT" sz="2000" dirty="0" err="1" smtClean="0"/>
              <a:t>Sect</a:t>
            </a:r>
            <a:r>
              <a:rPr lang="de-AT" sz="2000" dirty="0" smtClean="0"/>
              <a:t>. 1036(2) German CPC: </a:t>
            </a:r>
            <a:r>
              <a:rPr lang="de-AT" sz="2000" i="1" dirty="0" smtClean="0"/>
              <a:t>„An </a:t>
            </a:r>
            <a:r>
              <a:rPr lang="de-AT" sz="2000" i="1" dirty="0" err="1" smtClean="0"/>
              <a:t>arbitrator</a:t>
            </a:r>
            <a:r>
              <a:rPr lang="de-AT" sz="2000" i="1" dirty="0" smtClean="0"/>
              <a:t> </a:t>
            </a:r>
            <a:r>
              <a:rPr lang="de-AT" sz="2000" i="1" dirty="0" err="1" smtClean="0"/>
              <a:t>may</a:t>
            </a:r>
            <a:r>
              <a:rPr lang="de-AT" sz="2000" i="1" dirty="0" smtClean="0"/>
              <a:t> </a:t>
            </a:r>
            <a:r>
              <a:rPr lang="de-AT" sz="2000" i="1" dirty="0" err="1" smtClean="0"/>
              <a:t>be</a:t>
            </a:r>
            <a:r>
              <a:rPr lang="de-AT" sz="2000" i="1" dirty="0" smtClean="0"/>
              <a:t> </a:t>
            </a:r>
            <a:r>
              <a:rPr lang="de-AT" sz="2000" i="1" dirty="0" err="1" smtClean="0"/>
              <a:t>challenged</a:t>
            </a:r>
            <a:r>
              <a:rPr lang="de-AT" sz="2000" i="1" dirty="0" smtClean="0"/>
              <a:t> </a:t>
            </a:r>
            <a:r>
              <a:rPr lang="de-AT" sz="2000" i="1" dirty="0" err="1" smtClean="0"/>
              <a:t>only</a:t>
            </a:r>
            <a:r>
              <a:rPr lang="de-AT" sz="2000" i="1" dirty="0" smtClean="0"/>
              <a:t> </a:t>
            </a:r>
            <a:r>
              <a:rPr lang="de-AT" sz="2000" i="1" dirty="0" err="1" smtClean="0"/>
              <a:t>if</a:t>
            </a:r>
            <a:r>
              <a:rPr lang="de-AT" sz="2000" i="1" dirty="0" smtClean="0"/>
              <a:t> </a:t>
            </a:r>
            <a:r>
              <a:rPr lang="en-US" sz="2000" i="1" dirty="0" smtClean="0"/>
              <a:t>circumstances </a:t>
            </a:r>
            <a:r>
              <a:rPr lang="en-US" sz="2000" i="1" dirty="0"/>
              <a:t>exist that give </a:t>
            </a:r>
            <a:r>
              <a:rPr lang="en-US" sz="2000" i="1" dirty="0" smtClean="0"/>
              <a:t>rise to </a:t>
            </a:r>
            <a:r>
              <a:rPr lang="en-US" sz="2000" b="1" i="1" u="sng" dirty="0" smtClean="0"/>
              <a:t>justifiable </a:t>
            </a:r>
            <a:r>
              <a:rPr lang="en-US" sz="2000" b="1" i="1" u="sng" dirty="0"/>
              <a:t>doubts as to his impartiality or independence</a:t>
            </a:r>
            <a:r>
              <a:rPr lang="en-US" sz="2000" i="1" dirty="0"/>
              <a:t>, or </a:t>
            </a:r>
            <a:r>
              <a:rPr lang="en-US" sz="2000" b="1" i="1" u="sng" dirty="0"/>
              <a:t>if he does </a:t>
            </a:r>
            <a:r>
              <a:rPr lang="en-US" sz="2000" b="1" i="1" u="sng" dirty="0" smtClean="0"/>
              <a:t>not possess qualifications </a:t>
            </a:r>
            <a:r>
              <a:rPr lang="en-US" sz="2000" b="1" i="1" u="sng" dirty="0"/>
              <a:t>agreed to by the </a:t>
            </a:r>
            <a:r>
              <a:rPr lang="en-US" sz="2000" b="1" i="1" u="sng" dirty="0" smtClean="0"/>
              <a:t>parties</a:t>
            </a:r>
            <a:r>
              <a:rPr lang="en-US" sz="2000" i="1" dirty="0" smtClean="0"/>
              <a:t>”</a:t>
            </a:r>
          </a:p>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r>
              <a:rPr lang="en-US" sz="2000" dirty="0" err="1" smtClean="0"/>
              <a:t>Nacimiento</a:t>
            </a:r>
            <a:r>
              <a:rPr lang="en-US" sz="2000" dirty="0" smtClean="0"/>
              <a:t>/</a:t>
            </a:r>
            <a:r>
              <a:rPr lang="en-US" sz="2000" dirty="0" err="1" smtClean="0"/>
              <a:t>Abt</a:t>
            </a:r>
            <a:r>
              <a:rPr lang="en-US" sz="2000" dirty="0" smtClean="0"/>
              <a:t>/Stein in </a:t>
            </a:r>
            <a:r>
              <a:rPr lang="en-US" sz="2000" dirty="0" err="1" smtClean="0"/>
              <a:t>Böckstiegel</a:t>
            </a:r>
            <a:r>
              <a:rPr lang="en-US" sz="2000" dirty="0" smtClean="0"/>
              <a:t>: </a:t>
            </a:r>
            <a:r>
              <a:rPr lang="en-US" sz="2000" i="1" dirty="0" smtClean="0"/>
              <a:t>“independence </a:t>
            </a:r>
            <a:r>
              <a:rPr lang="en-US" sz="2000" i="1" dirty="0"/>
              <a:t>is understood as an </a:t>
            </a:r>
            <a:r>
              <a:rPr lang="en-US" sz="2000" b="1" i="1" dirty="0"/>
              <a:t>objective</a:t>
            </a:r>
            <a:r>
              <a:rPr lang="en-US" sz="2000" i="1" dirty="0"/>
              <a:t> criterion for the connection of the arbitrator to the parties and impartiality as a </a:t>
            </a:r>
            <a:r>
              <a:rPr lang="en-US" sz="2000" b="1" i="1" dirty="0"/>
              <a:t>subjective</a:t>
            </a:r>
            <a:r>
              <a:rPr lang="en-US" sz="2000" i="1" dirty="0"/>
              <a:t> criterion for the mental attitude of the arbitrator to the case to be </a:t>
            </a:r>
            <a:r>
              <a:rPr lang="en-US" sz="2000" i="1" dirty="0" smtClean="0"/>
              <a:t>decided”</a:t>
            </a:r>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3689442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eriod"/>
            </a:pPr>
            <a:endParaRPr lang="de-AT" sz="2400" dirty="0" smtClean="0"/>
          </a:p>
          <a:p>
            <a:pPr marL="457200" indent="-457200">
              <a:buFont typeface="+mj-lt"/>
              <a:buAutoNum type="alphaLcParenR" startAt="2"/>
            </a:pPr>
            <a:r>
              <a:rPr lang="de-AT" sz="2400" u="sng" dirty="0" smtClean="0"/>
              <a:t>Standards </a:t>
            </a:r>
            <a:r>
              <a:rPr lang="de-AT" sz="2400" u="sng" dirty="0" err="1" smtClean="0"/>
              <a:t>agreed</a:t>
            </a:r>
            <a:r>
              <a:rPr lang="de-AT" sz="2400" u="sng" dirty="0" smtClean="0"/>
              <a:t> </a:t>
            </a:r>
            <a:r>
              <a:rPr lang="de-AT" sz="2400" u="sng" dirty="0" err="1" smtClean="0"/>
              <a:t>by</a:t>
            </a:r>
            <a:r>
              <a:rPr lang="de-AT" sz="2400" u="sng" dirty="0" smtClean="0"/>
              <a:t> </a:t>
            </a:r>
            <a:r>
              <a:rPr lang="de-AT" sz="2400" u="sng" dirty="0" err="1" smtClean="0"/>
              <a:t>the</a:t>
            </a:r>
            <a:r>
              <a:rPr lang="de-AT" sz="2400" u="sng" dirty="0" smtClean="0"/>
              <a:t> </a:t>
            </a:r>
            <a:r>
              <a:rPr lang="de-AT" sz="2400" u="sng" dirty="0" err="1" smtClean="0"/>
              <a:t>Parties</a:t>
            </a:r>
            <a:endParaRPr lang="de-AT" sz="2400" dirty="0" smtClean="0"/>
          </a:p>
          <a:p>
            <a:pPr marL="1200150" lvl="1" indent="-457200">
              <a:buFont typeface="+mj-lt"/>
              <a:buAutoNum type="alphaLcParenR" startAt="3"/>
            </a:pPr>
            <a:endParaRPr lang="de-AT" sz="2000" dirty="0"/>
          </a:p>
          <a:p>
            <a:pPr marL="342900" indent="-342900">
              <a:buFont typeface="Arial" panose="020B0604020202020204" pitchFamily="34" charset="0"/>
              <a:buChar char="•"/>
            </a:pPr>
            <a:r>
              <a:rPr lang="de-AT" sz="2000" dirty="0" smtClean="0"/>
              <a:t>Art. 11(1)  ICC Arbitration Rules: </a:t>
            </a:r>
            <a:r>
              <a:rPr lang="de-AT" sz="2000" i="1" dirty="0" smtClean="0"/>
              <a:t>„Every </a:t>
            </a:r>
            <a:r>
              <a:rPr lang="de-AT" sz="2000" i="1" dirty="0" err="1" smtClean="0"/>
              <a:t>arbitrator</a:t>
            </a:r>
            <a:r>
              <a:rPr lang="de-AT" sz="2000" i="1" dirty="0" smtClean="0"/>
              <a:t> must </a:t>
            </a:r>
            <a:r>
              <a:rPr lang="de-AT" sz="2000" i="1" dirty="0" err="1" smtClean="0"/>
              <a:t>be</a:t>
            </a:r>
            <a:r>
              <a:rPr lang="de-AT" sz="2000" i="1" dirty="0" smtClean="0"/>
              <a:t> and </a:t>
            </a:r>
            <a:r>
              <a:rPr lang="de-AT" sz="2000" i="1" dirty="0" err="1" smtClean="0"/>
              <a:t>remain</a:t>
            </a:r>
            <a:r>
              <a:rPr lang="de-AT" sz="2000" i="1" dirty="0" smtClean="0"/>
              <a:t> </a:t>
            </a:r>
            <a:r>
              <a:rPr lang="de-AT" sz="2000" i="1" dirty="0" err="1" smtClean="0"/>
              <a:t>impartial</a:t>
            </a:r>
            <a:r>
              <a:rPr lang="de-AT" sz="2000" i="1" dirty="0" smtClean="0"/>
              <a:t> and </a:t>
            </a:r>
            <a:r>
              <a:rPr lang="de-AT" sz="2000" i="1" dirty="0" err="1" smtClean="0"/>
              <a:t>independent</a:t>
            </a:r>
            <a:r>
              <a:rPr lang="de-AT" sz="2000" i="1" dirty="0" smtClean="0"/>
              <a:t> </a:t>
            </a:r>
            <a:r>
              <a:rPr lang="de-AT" sz="2000" i="1" dirty="0" err="1" smtClean="0"/>
              <a:t>of</a:t>
            </a:r>
            <a:r>
              <a:rPr lang="de-AT" sz="2000" i="1" dirty="0" smtClean="0"/>
              <a:t> </a:t>
            </a:r>
            <a:r>
              <a:rPr lang="de-AT" sz="2000" i="1" dirty="0" err="1" smtClean="0"/>
              <a:t>the</a:t>
            </a:r>
            <a:r>
              <a:rPr lang="de-AT" sz="2000" i="1" dirty="0" smtClean="0"/>
              <a:t> </a:t>
            </a:r>
            <a:r>
              <a:rPr lang="de-AT" sz="2000" i="1" dirty="0" err="1" smtClean="0"/>
              <a:t>parties</a:t>
            </a:r>
            <a:r>
              <a:rPr lang="de-AT" sz="2000" i="1" dirty="0" smtClean="0"/>
              <a:t> </a:t>
            </a:r>
            <a:r>
              <a:rPr lang="de-AT" sz="2000" i="1" dirty="0" err="1" smtClean="0"/>
              <a:t>involved</a:t>
            </a:r>
            <a:r>
              <a:rPr lang="de-AT" sz="2000" i="1" dirty="0" smtClean="0"/>
              <a:t> in </a:t>
            </a:r>
            <a:r>
              <a:rPr lang="de-AT" sz="2000" i="1" dirty="0" err="1" smtClean="0"/>
              <a:t>the</a:t>
            </a:r>
            <a:r>
              <a:rPr lang="de-AT" sz="2000" i="1" dirty="0" smtClean="0"/>
              <a:t> </a:t>
            </a:r>
            <a:r>
              <a:rPr lang="de-AT" sz="2000" i="1" dirty="0" err="1" smtClean="0"/>
              <a:t>arbitration</a:t>
            </a:r>
            <a:r>
              <a:rPr lang="de-AT" sz="2000" i="1" dirty="0" smtClean="0"/>
              <a:t>.“</a:t>
            </a:r>
          </a:p>
          <a:p>
            <a:pPr marL="342900" indent="-342900">
              <a:buFont typeface="Arial" panose="020B0604020202020204" pitchFamily="34" charset="0"/>
              <a:buChar char="•"/>
            </a:pPr>
            <a:endParaRPr lang="de-AT" sz="2000" dirty="0" smtClean="0"/>
          </a:p>
          <a:p>
            <a:pPr marL="342900" indent="-342900">
              <a:buFont typeface="Arial" panose="020B0604020202020204" pitchFamily="34" charset="0"/>
              <a:buChar char="•"/>
            </a:pPr>
            <a:r>
              <a:rPr lang="de-AT" sz="2000" dirty="0" smtClean="0"/>
              <a:t>Art. 13(5) ICC Arbitration Rules: </a:t>
            </a:r>
            <a:r>
              <a:rPr lang="de-AT" sz="2000" i="1" dirty="0" smtClean="0"/>
              <a:t>„The </a:t>
            </a:r>
            <a:r>
              <a:rPr lang="de-AT" sz="2000" i="1" dirty="0" err="1" smtClean="0"/>
              <a:t>sole</a:t>
            </a:r>
            <a:r>
              <a:rPr lang="de-AT" sz="2000" i="1" dirty="0" smtClean="0"/>
              <a:t> </a:t>
            </a:r>
            <a:r>
              <a:rPr lang="de-AT" sz="2000" i="1" dirty="0" err="1" smtClean="0"/>
              <a:t>arbitrator</a:t>
            </a:r>
            <a:r>
              <a:rPr lang="de-AT" sz="2000" i="1" dirty="0" smtClean="0"/>
              <a:t> </a:t>
            </a:r>
            <a:r>
              <a:rPr lang="de-AT" sz="2000" i="1" dirty="0" err="1" smtClean="0"/>
              <a:t>or</a:t>
            </a:r>
            <a:r>
              <a:rPr lang="de-AT" sz="2000" i="1" dirty="0" smtClean="0"/>
              <a:t> </a:t>
            </a:r>
            <a:r>
              <a:rPr lang="de-AT" sz="2000" i="1" dirty="0" err="1" smtClean="0"/>
              <a:t>the</a:t>
            </a:r>
            <a:r>
              <a:rPr lang="de-AT" sz="2000" i="1" dirty="0" smtClean="0"/>
              <a:t> </a:t>
            </a:r>
            <a:r>
              <a:rPr lang="de-AT" sz="2000" i="1" dirty="0" err="1" smtClean="0"/>
              <a:t>president</a:t>
            </a:r>
            <a:r>
              <a:rPr lang="de-AT" sz="2000" i="1" dirty="0" smtClean="0"/>
              <a:t> </a:t>
            </a:r>
            <a:r>
              <a:rPr lang="de-AT" sz="2000" i="1" dirty="0" err="1" smtClean="0"/>
              <a:t>of</a:t>
            </a:r>
            <a:r>
              <a:rPr lang="de-AT" sz="2000" i="1" dirty="0" smtClean="0"/>
              <a:t> </a:t>
            </a:r>
            <a:r>
              <a:rPr lang="de-AT" sz="2000" i="1" dirty="0" err="1" smtClean="0"/>
              <a:t>the</a:t>
            </a:r>
            <a:r>
              <a:rPr lang="de-AT" sz="2000" i="1" dirty="0" smtClean="0"/>
              <a:t> </a:t>
            </a:r>
            <a:r>
              <a:rPr lang="de-AT" sz="2000" i="1" dirty="0" err="1" smtClean="0"/>
              <a:t>arbitral</a:t>
            </a:r>
            <a:r>
              <a:rPr lang="de-AT" sz="2000" i="1" dirty="0" smtClean="0"/>
              <a:t> </a:t>
            </a:r>
            <a:r>
              <a:rPr lang="de-AT" sz="2000" i="1" dirty="0" err="1" smtClean="0"/>
              <a:t>tribunal</a:t>
            </a:r>
            <a:r>
              <a:rPr lang="de-AT" sz="2000" i="1" dirty="0" smtClean="0"/>
              <a:t> </a:t>
            </a:r>
            <a:r>
              <a:rPr lang="de-AT" sz="2000" i="1" dirty="0" err="1" smtClean="0"/>
              <a:t>shall</a:t>
            </a:r>
            <a:r>
              <a:rPr lang="de-AT" sz="2000" i="1" dirty="0" smtClean="0"/>
              <a:t> </a:t>
            </a:r>
            <a:r>
              <a:rPr lang="de-AT" sz="2000" i="1" dirty="0" err="1" smtClean="0"/>
              <a:t>be</a:t>
            </a:r>
            <a:r>
              <a:rPr lang="de-AT" sz="2000" i="1" dirty="0" smtClean="0"/>
              <a:t> </a:t>
            </a:r>
            <a:r>
              <a:rPr lang="de-AT" sz="2000" i="1" dirty="0" err="1" smtClean="0"/>
              <a:t>of</a:t>
            </a:r>
            <a:r>
              <a:rPr lang="de-AT" sz="2000" i="1" dirty="0" smtClean="0"/>
              <a:t> a </a:t>
            </a:r>
            <a:r>
              <a:rPr lang="de-AT" sz="2000" i="1" dirty="0" err="1" smtClean="0"/>
              <a:t>nationality</a:t>
            </a:r>
            <a:r>
              <a:rPr lang="de-AT" sz="2000" i="1" dirty="0" smtClean="0"/>
              <a:t> </a:t>
            </a:r>
            <a:r>
              <a:rPr lang="de-AT" sz="2000" i="1" dirty="0" err="1" smtClean="0"/>
              <a:t>other</a:t>
            </a:r>
            <a:r>
              <a:rPr lang="de-AT" sz="2000" i="1" dirty="0" smtClean="0"/>
              <a:t> </a:t>
            </a:r>
            <a:r>
              <a:rPr lang="de-AT" sz="2000" i="1" dirty="0" err="1" smtClean="0"/>
              <a:t>than</a:t>
            </a:r>
            <a:r>
              <a:rPr lang="de-AT" sz="2000" i="1" dirty="0" smtClean="0"/>
              <a:t> </a:t>
            </a:r>
            <a:r>
              <a:rPr lang="de-AT" sz="2000" i="1" dirty="0" err="1" smtClean="0"/>
              <a:t>those</a:t>
            </a:r>
            <a:r>
              <a:rPr lang="de-AT" sz="2000" i="1" dirty="0" smtClean="0"/>
              <a:t> </a:t>
            </a:r>
            <a:r>
              <a:rPr lang="de-AT" sz="2000" i="1" dirty="0" err="1" smtClean="0"/>
              <a:t>of</a:t>
            </a:r>
            <a:r>
              <a:rPr lang="de-AT" sz="2000" i="1" dirty="0" smtClean="0"/>
              <a:t> </a:t>
            </a:r>
            <a:r>
              <a:rPr lang="de-AT" sz="2000" i="1" dirty="0" err="1" smtClean="0"/>
              <a:t>the</a:t>
            </a:r>
            <a:r>
              <a:rPr lang="de-AT" sz="2000" i="1" dirty="0" smtClean="0"/>
              <a:t> </a:t>
            </a:r>
            <a:r>
              <a:rPr lang="de-AT" sz="2000" i="1" dirty="0" err="1" smtClean="0"/>
              <a:t>parties</a:t>
            </a:r>
            <a:r>
              <a:rPr lang="de-AT" sz="2000" i="1" dirty="0" smtClean="0"/>
              <a:t>.“</a:t>
            </a:r>
          </a:p>
          <a:p>
            <a:r>
              <a:rPr lang="de-AT" sz="20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878436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2"/>
            </a:pPr>
            <a:r>
              <a:rPr lang="de-AT" sz="2400" u="sng" dirty="0" smtClean="0"/>
              <a:t>Standards </a:t>
            </a:r>
            <a:r>
              <a:rPr lang="de-AT" sz="2400" u="sng" dirty="0" err="1" smtClean="0"/>
              <a:t>agreed</a:t>
            </a:r>
            <a:r>
              <a:rPr lang="de-AT" sz="2400" u="sng" dirty="0" smtClean="0"/>
              <a:t> </a:t>
            </a:r>
            <a:r>
              <a:rPr lang="de-AT" sz="2400" u="sng" dirty="0" err="1" smtClean="0"/>
              <a:t>by</a:t>
            </a:r>
            <a:r>
              <a:rPr lang="de-AT" sz="2400" u="sng" dirty="0" smtClean="0"/>
              <a:t> </a:t>
            </a:r>
            <a:r>
              <a:rPr lang="de-AT" sz="2400" u="sng" dirty="0" err="1" smtClean="0"/>
              <a:t>the</a:t>
            </a:r>
            <a:r>
              <a:rPr lang="de-AT" sz="2400" u="sng" dirty="0" smtClean="0"/>
              <a:t> </a:t>
            </a:r>
            <a:r>
              <a:rPr lang="de-AT" sz="2400" u="sng" dirty="0" err="1" smtClean="0"/>
              <a:t>Parties</a:t>
            </a:r>
            <a:r>
              <a:rPr lang="de-AT" sz="1800" dirty="0" smtClean="0"/>
              <a:t> (</a:t>
            </a:r>
            <a:r>
              <a:rPr lang="de-AT" sz="1800" dirty="0" err="1" smtClean="0"/>
              <a:t>continued</a:t>
            </a:r>
            <a:r>
              <a:rPr lang="de-AT" sz="1800" dirty="0" smtClean="0"/>
              <a:t>)</a:t>
            </a:r>
          </a:p>
          <a:p>
            <a:pPr marL="342900" indent="-342900">
              <a:buFont typeface="Arial" panose="020B0604020202020204" pitchFamily="34" charset="0"/>
              <a:buChar char="•"/>
            </a:pPr>
            <a:r>
              <a:rPr lang="de-AT" sz="2000" dirty="0" smtClean="0"/>
              <a:t>Art. 5(2) CAM-CCBC Arbitration Rules: </a:t>
            </a:r>
            <a:r>
              <a:rPr lang="de-AT" sz="2000" i="1" dirty="0" smtClean="0"/>
              <a:t>„</a:t>
            </a:r>
            <a:r>
              <a:rPr lang="en-US" sz="2000" i="1" dirty="0" smtClean="0"/>
              <a:t>5.2</a:t>
            </a:r>
            <a:r>
              <a:rPr lang="en-US" sz="2000" i="1" dirty="0"/>
              <a:t>. A person cannot be appointed as an arbitrator if he or she:</a:t>
            </a:r>
            <a:br>
              <a:rPr lang="en-US" sz="2000" i="1" dirty="0"/>
            </a:br>
            <a:r>
              <a:rPr lang="en-US" sz="2000" i="1" dirty="0"/>
              <a:t>(a) Is a </a:t>
            </a:r>
            <a:r>
              <a:rPr lang="en-US" sz="2000" b="1" i="1" dirty="0"/>
              <a:t>party to the dispute</a:t>
            </a:r>
            <a:r>
              <a:rPr lang="en-US" sz="2000" i="1" dirty="0"/>
              <a:t>;</a:t>
            </a:r>
            <a:br>
              <a:rPr lang="en-US" sz="2000" i="1" dirty="0"/>
            </a:br>
            <a:r>
              <a:rPr lang="en-US" sz="2000" i="1" dirty="0"/>
              <a:t>(b) Has participated in the resolution of the dispute as </a:t>
            </a:r>
            <a:r>
              <a:rPr lang="en-US" sz="2000" b="1" i="1" dirty="0"/>
              <a:t>legal representative for one of the parties </a:t>
            </a:r>
            <a:r>
              <a:rPr lang="en-US" sz="2000" i="1" dirty="0"/>
              <a:t>before a judicial authority, testified as a </a:t>
            </a:r>
            <a:r>
              <a:rPr lang="en-US" sz="2000" b="1" i="1" dirty="0"/>
              <a:t>witness</a:t>
            </a:r>
            <a:r>
              <a:rPr lang="en-US" sz="2000" i="1" dirty="0"/>
              <a:t>, served as an </a:t>
            </a:r>
            <a:r>
              <a:rPr lang="en-US" sz="2000" b="1" i="1" dirty="0"/>
              <a:t>expert </a:t>
            </a:r>
            <a:r>
              <a:rPr lang="en-US" sz="2000" i="1" dirty="0"/>
              <a:t>or presented an </a:t>
            </a:r>
            <a:r>
              <a:rPr lang="en-US" sz="2000" b="1" i="1" dirty="0"/>
              <a:t>opinion</a:t>
            </a:r>
            <a:r>
              <a:rPr lang="en-US" sz="2000" i="1" dirty="0"/>
              <a:t>;</a:t>
            </a:r>
            <a:br>
              <a:rPr lang="en-US" sz="2000" i="1" dirty="0"/>
            </a:br>
            <a:r>
              <a:rPr lang="en-US" sz="2000" i="1" dirty="0"/>
              <a:t>(c) Is a </a:t>
            </a:r>
            <a:r>
              <a:rPr lang="en-US" sz="2000" b="1" i="1" dirty="0"/>
              <a:t>spouse or relative</a:t>
            </a:r>
            <a:r>
              <a:rPr lang="en-US" sz="2000" i="1" dirty="0"/>
              <a:t>, whether by blood or marriage, as an ancestor, descendent or collaterally, to the third degree, </a:t>
            </a:r>
            <a:r>
              <a:rPr lang="en-US" sz="2000" b="1" i="1" dirty="0"/>
              <a:t>of one of the parties</a:t>
            </a:r>
            <a:r>
              <a:rPr lang="en-US" sz="2000" i="1" dirty="0"/>
              <a:t>;</a:t>
            </a:r>
            <a:br>
              <a:rPr lang="en-US" sz="2000" i="1" dirty="0"/>
            </a:br>
            <a:r>
              <a:rPr lang="en-US" sz="2000" i="1" dirty="0"/>
              <a:t>(d) Is a </a:t>
            </a:r>
            <a:r>
              <a:rPr lang="en-US" sz="2000" b="1" i="1" dirty="0"/>
              <a:t>spouse or relative</a:t>
            </a:r>
            <a:r>
              <a:rPr lang="en-US" sz="2000" i="1" dirty="0"/>
              <a:t>, whether by blood or marriage, as an ancestor, descendent or collaterally, to the second-degree, </a:t>
            </a:r>
            <a:r>
              <a:rPr lang="en-US" sz="2000" b="1" i="1" dirty="0"/>
              <a:t>of the attorney or representative of one of the parties</a:t>
            </a:r>
            <a:r>
              <a:rPr lang="en-US" sz="2000" i="1" dirty="0"/>
              <a:t>;</a:t>
            </a:r>
            <a:br>
              <a:rPr lang="en-US" sz="2000" i="1" dirty="0"/>
            </a:br>
            <a:r>
              <a:rPr lang="en-US" sz="2000" i="1" dirty="0"/>
              <a:t>(e) Participates in a </a:t>
            </a:r>
            <a:r>
              <a:rPr lang="en-US" sz="2000" b="1" i="1" dirty="0"/>
              <a:t>management or administrative body </a:t>
            </a:r>
            <a:r>
              <a:rPr lang="en-US" sz="2000" i="1" dirty="0"/>
              <a:t>of a corporate entity that is a </a:t>
            </a:r>
            <a:r>
              <a:rPr lang="en-US" sz="2000" b="1" i="1" dirty="0"/>
              <a:t>party </a:t>
            </a:r>
            <a:r>
              <a:rPr lang="en-US" sz="2000" i="1" dirty="0"/>
              <a:t>to the litigation or is a shareholder or partner;</a:t>
            </a:r>
            <a:br>
              <a:rPr lang="en-US" sz="2000" i="1" dirty="0"/>
            </a:br>
            <a:r>
              <a:rPr lang="en-US" sz="2000" i="1" dirty="0"/>
              <a:t>(f) Is a </a:t>
            </a:r>
            <a:r>
              <a:rPr lang="en-US" sz="2000" b="1" i="1" dirty="0"/>
              <a:t>personal friend or enemy </a:t>
            </a:r>
            <a:r>
              <a:rPr lang="en-US" sz="2000" i="1" dirty="0"/>
              <a:t>of one of the parties;</a:t>
            </a:r>
            <a:br>
              <a:rPr lang="en-US" sz="2000" i="1" dirty="0"/>
            </a:br>
            <a:r>
              <a:rPr lang="en-US" sz="2000" i="1" dirty="0"/>
              <a:t>(g) Is a </a:t>
            </a:r>
            <a:r>
              <a:rPr lang="en-US" sz="2000" b="1" i="1" dirty="0"/>
              <a:t>creditor or debtor of one of the parties </a:t>
            </a:r>
            <a:r>
              <a:rPr lang="en-US" sz="2000" i="1" dirty="0"/>
              <a:t>or of his or her spouse or of relatives, whether ancestors, </a:t>
            </a:r>
            <a:r>
              <a:rPr lang="en-US" sz="2000" i="1" dirty="0" err="1"/>
              <a:t>descendents</a:t>
            </a:r>
            <a:r>
              <a:rPr lang="en-US" sz="2000" i="1" dirty="0"/>
              <a:t> or collaterally, to the third degree;</a:t>
            </a:r>
            <a:br>
              <a:rPr lang="en-US" sz="2000" i="1" dirty="0"/>
            </a:b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38917602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2"/>
            </a:pPr>
            <a:r>
              <a:rPr lang="de-AT" sz="2400" u="sng" dirty="0" smtClean="0"/>
              <a:t>Standards </a:t>
            </a:r>
            <a:r>
              <a:rPr lang="de-AT" sz="2400" u="sng" dirty="0" err="1" smtClean="0"/>
              <a:t>agreed</a:t>
            </a:r>
            <a:r>
              <a:rPr lang="de-AT" sz="2400" u="sng" dirty="0" smtClean="0"/>
              <a:t> </a:t>
            </a:r>
            <a:r>
              <a:rPr lang="de-AT" sz="2400" u="sng" dirty="0" err="1" smtClean="0"/>
              <a:t>by</a:t>
            </a:r>
            <a:r>
              <a:rPr lang="de-AT" sz="2400" u="sng" dirty="0" smtClean="0"/>
              <a:t> </a:t>
            </a:r>
            <a:r>
              <a:rPr lang="de-AT" sz="2400" u="sng" dirty="0" err="1" smtClean="0"/>
              <a:t>the</a:t>
            </a:r>
            <a:r>
              <a:rPr lang="de-AT" sz="2400" u="sng" dirty="0" smtClean="0"/>
              <a:t> </a:t>
            </a:r>
            <a:r>
              <a:rPr lang="de-AT" sz="2400" u="sng" dirty="0" err="1" smtClean="0"/>
              <a:t>Parties</a:t>
            </a:r>
            <a:endParaRPr lang="de-AT" sz="2400" dirty="0" smtClean="0"/>
          </a:p>
          <a:p>
            <a:pPr marL="342900" indent="-342900">
              <a:buFont typeface="Arial" panose="020B0604020202020204" pitchFamily="34" charset="0"/>
              <a:buChar char="•"/>
            </a:pPr>
            <a:r>
              <a:rPr lang="de-AT" sz="2000" dirty="0" smtClean="0"/>
              <a:t>Art. 5(2) CAM-CCBC Arbitration Rules </a:t>
            </a:r>
            <a:r>
              <a:rPr lang="de-AT" sz="1800" dirty="0" smtClean="0"/>
              <a:t>(</a:t>
            </a:r>
            <a:r>
              <a:rPr lang="de-AT" sz="1800" dirty="0" err="1" smtClean="0"/>
              <a:t>continued</a:t>
            </a:r>
            <a:r>
              <a:rPr lang="de-AT" sz="1800" dirty="0" smtClean="0"/>
              <a:t>)</a:t>
            </a:r>
            <a:r>
              <a:rPr lang="de-AT" sz="2000" dirty="0" smtClean="0"/>
              <a:t>:</a:t>
            </a:r>
            <a:r>
              <a:rPr lang="en-US" sz="2000" dirty="0"/>
              <a:t/>
            </a:r>
            <a:br>
              <a:rPr lang="en-US" sz="2000" dirty="0"/>
            </a:br>
            <a:r>
              <a:rPr lang="en-US" sz="2000" dirty="0"/>
              <a:t/>
            </a:r>
            <a:br>
              <a:rPr lang="en-US" sz="2000" dirty="0"/>
            </a:br>
            <a:r>
              <a:rPr lang="en-US" sz="2000" i="1" dirty="0"/>
              <a:t>(h) Is a </a:t>
            </a:r>
            <a:r>
              <a:rPr lang="en-US" sz="2000" b="1" i="1" dirty="0"/>
              <a:t>presumptive heir, legatee, employer or employee </a:t>
            </a:r>
            <a:r>
              <a:rPr lang="en-US" sz="2000" i="1" dirty="0"/>
              <a:t>of one of the parties;</a:t>
            </a:r>
            <a:br>
              <a:rPr lang="en-US" sz="2000" i="1" dirty="0"/>
            </a:br>
            <a:r>
              <a:rPr lang="en-US" sz="2000" i="1" dirty="0"/>
              <a:t>(i) </a:t>
            </a:r>
            <a:r>
              <a:rPr lang="en-US" sz="2000" b="1" i="1" dirty="0"/>
              <a:t>Receives gifts </a:t>
            </a:r>
            <a:r>
              <a:rPr lang="en-US" sz="2000" i="1" dirty="0"/>
              <a:t>before or after the dispute begins, </a:t>
            </a:r>
            <a:r>
              <a:rPr lang="en-US" sz="2000" b="1" i="1" dirty="0"/>
              <a:t>advises one of the parties regarding the subject matter </a:t>
            </a:r>
            <a:r>
              <a:rPr lang="en-US" sz="2000" i="1" dirty="0"/>
              <a:t>of the case or </a:t>
            </a:r>
            <a:r>
              <a:rPr lang="en-US" sz="2000" b="1" i="1" dirty="0"/>
              <a:t>provides funds to cover the expenses of the proceedings</a:t>
            </a:r>
            <a:r>
              <a:rPr lang="en-US" sz="2000" i="1" dirty="0"/>
              <a:t>;</a:t>
            </a:r>
            <a:br>
              <a:rPr lang="en-US" sz="2000" i="1" dirty="0"/>
            </a:br>
            <a:r>
              <a:rPr lang="en-US" sz="2000" i="1" dirty="0"/>
              <a:t>(j) Has a </a:t>
            </a:r>
            <a:r>
              <a:rPr lang="en-US" sz="2000" b="1" i="1" dirty="0"/>
              <a:t>direct or indirect interest in the decision of the dispute </a:t>
            </a:r>
            <a:r>
              <a:rPr lang="en-US" sz="2000" i="1" dirty="0"/>
              <a:t>in favor of one of the parties;</a:t>
            </a:r>
            <a:br>
              <a:rPr lang="en-US" sz="2000" i="1" dirty="0"/>
            </a:br>
            <a:r>
              <a:rPr lang="en-US" sz="2000" i="1" dirty="0"/>
              <a:t>(k) Has served as a </a:t>
            </a:r>
            <a:r>
              <a:rPr lang="en-US" sz="2000" b="1" i="1" dirty="0"/>
              <a:t>mediator or conciliator in the dispute </a:t>
            </a:r>
            <a:r>
              <a:rPr lang="en-US" sz="2000" i="1" dirty="0"/>
              <a:t>before the commencement of arbitration, unless expressly agreed to by the parties;</a:t>
            </a:r>
            <a:br>
              <a:rPr lang="en-US" sz="2000" i="1" dirty="0"/>
            </a:br>
            <a:r>
              <a:rPr lang="en-US" sz="2000" i="1" dirty="0"/>
              <a:t>(l) Has an </a:t>
            </a:r>
            <a:r>
              <a:rPr lang="en-US" sz="2000" b="1" i="1" dirty="0"/>
              <a:t>economic interest related to any of the parties or their lawyers</a:t>
            </a:r>
            <a:r>
              <a:rPr lang="en-US" sz="2000" i="1" dirty="0"/>
              <a:t>, unless there is express agreement of all parties</a:t>
            </a:r>
            <a:r>
              <a:rPr lang="en-US" sz="2000" i="1" dirty="0" smtClean="0"/>
              <a:t>.”</a:t>
            </a:r>
            <a:r>
              <a:rPr lang="en-US" sz="2000" dirty="0"/>
              <a:t/>
            </a:r>
            <a:br>
              <a:rPr lang="en-US" sz="2000" dirty="0"/>
            </a:br>
            <a:r>
              <a:rPr lang="de-AT" sz="20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1795930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chemeClr val="accent1"/>
            </a:solidFill>
          </a:ln>
        </p:spPr>
        <p:txBody>
          <a:bodyPr/>
          <a:lstStyle/>
          <a:p>
            <a:r>
              <a:rPr lang="de-AT" dirty="0" smtClean="0">
                <a:solidFill>
                  <a:schemeClr val="accent1"/>
                </a:solidFill>
              </a:rPr>
              <a:t>II. Standards </a:t>
            </a:r>
            <a:r>
              <a:rPr lang="de-AT" dirty="0" err="1" smtClean="0">
                <a:solidFill>
                  <a:schemeClr val="accent1"/>
                </a:solidFill>
              </a:rPr>
              <a:t>of</a:t>
            </a:r>
            <a:r>
              <a:rPr lang="de-AT" dirty="0" smtClean="0">
                <a:solidFill>
                  <a:schemeClr val="accent1"/>
                </a:solidFill>
              </a:rPr>
              <a:t> </a:t>
            </a:r>
            <a:r>
              <a:rPr lang="de-AT" dirty="0" err="1" smtClean="0">
                <a:solidFill>
                  <a:schemeClr val="accent1"/>
                </a:solidFill>
              </a:rPr>
              <a:t>independence</a:t>
            </a:r>
            <a:r>
              <a:rPr lang="de-AT" dirty="0" smtClean="0">
                <a:solidFill>
                  <a:schemeClr val="accent1"/>
                </a:solidFill>
              </a:rPr>
              <a:t> and </a:t>
            </a:r>
            <a:r>
              <a:rPr lang="de-AT" dirty="0" err="1" smtClean="0">
                <a:solidFill>
                  <a:schemeClr val="accent1"/>
                </a:solidFill>
              </a:rPr>
              <a:t>impartiality</a:t>
            </a:r>
            <a:r>
              <a:rPr lang="de-AT" dirty="0" smtClean="0">
                <a:solidFill>
                  <a:schemeClr val="accent1"/>
                </a:solidFill>
              </a:rPr>
              <a:t> for </a:t>
            </a:r>
            <a:r>
              <a:rPr lang="de-AT" dirty="0" err="1" smtClean="0">
                <a:solidFill>
                  <a:schemeClr val="accent1"/>
                </a:solidFill>
              </a:rPr>
              <a:t>arbitrators</a:t>
            </a:r>
            <a:endParaRPr lang="de-AT" dirty="0">
              <a:solidFill>
                <a:schemeClr val="accent1"/>
              </a:solidFill>
            </a:endParaRPr>
          </a:p>
        </p:txBody>
      </p:sp>
      <p:sp>
        <p:nvSpPr>
          <p:cNvPr id="3" name="Inhaltsplatzhalter 2"/>
          <p:cNvSpPr>
            <a:spLocks noGrp="1"/>
          </p:cNvSpPr>
          <p:nvPr>
            <p:ph idx="1"/>
          </p:nvPr>
        </p:nvSpPr>
        <p:spPr/>
        <p:txBody>
          <a:bodyPr/>
          <a:lstStyle/>
          <a:p>
            <a:pPr marL="457200" indent="-457200">
              <a:buFont typeface="+mj-lt"/>
              <a:buAutoNum type="alphaLcParenR" startAt="3"/>
            </a:pPr>
            <a:r>
              <a:rPr lang="de-AT" sz="2400" u="sng" dirty="0" smtClean="0"/>
              <a:t>Soft Law</a:t>
            </a:r>
            <a:endParaRPr lang="de-AT" sz="2400" dirty="0" smtClean="0"/>
          </a:p>
          <a:p>
            <a:pPr marL="457200" indent="-457200">
              <a:buFont typeface="+mj-lt"/>
              <a:buAutoNum type="arabicPeriod"/>
            </a:pPr>
            <a:endParaRPr lang="de-AT" sz="2000" dirty="0" smtClean="0"/>
          </a:p>
          <a:p>
            <a:pPr marL="457200" indent="-457200">
              <a:buFont typeface="+mj-lt"/>
              <a:buAutoNum type="arabicPeriod"/>
            </a:pPr>
            <a:r>
              <a:rPr lang="de-AT" sz="2000" dirty="0" smtClean="0"/>
              <a:t>2014 IBA Guidelines on </a:t>
            </a:r>
            <a:r>
              <a:rPr lang="de-AT" sz="2000" dirty="0" err="1" smtClean="0"/>
              <a:t>Conflicts</a:t>
            </a:r>
            <a:r>
              <a:rPr lang="de-AT" sz="2000" dirty="0" smtClean="0"/>
              <a:t> </a:t>
            </a:r>
            <a:r>
              <a:rPr lang="de-AT" sz="2000" dirty="0" err="1" smtClean="0"/>
              <a:t>of</a:t>
            </a:r>
            <a:r>
              <a:rPr lang="de-AT" sz="2000" dirty="0" smtClean="0"/>
              <a:t> Interest in International Arbitration</a:t>
            </a:r>
          </a:p>
          <a:p>
            <a:pPr marL="1085850" lvl="1" indent="-342900"/>
            <a:r>
              <a:rPr lang="en-US" sz="2000" dirty="0" smtClean="0"/>
              <a:t>Reflect the understanding of the IBA Arbitration Committee as to the best current practice</a:t>
            </a:r>
          </a:p>
          <a:p>
            <a:pPr marL="1085850" lvl="1" indent="-342900"/>
            <a:r>
              <a:rPr lang="en-US" sz="2000" dirty="0" smtClean="0"/>
              <a:t>Are not legal provisions and do not override any national law</a:t>
            </a:r>
          </a:p>
          <a:p>
            <a:pPr marL="1085850" lvl="1" indent="-342900"/>
            <a:r>
              <a:rPr lang="en-US" sz="2000" dirty="0" smtClean="0"/>
              <a:t>Do not purport to be exhaustive</a:t>
            </a:r>
          </a:p>
          <a:p>
            <a:pPr marL="1085850" lvl="1" indent="-342900"/>
            <a:r>
              <a:rPr lang="en-US" sz="2000" b="1" dirty="0" smtClean="0">
                <a:solidFill>
                  <a:srgbClr val="C00000"/>
                </a:solidFill>
              </a:rPr>
              <a:t>Non-Waivable Red List</a:t>
            </a:r>
            <a:r>
              <a:rPr lang="en-US" sz="2000" dirty="0" smtClean="0"/>
              <a:t>: no person can be his or her own judge, </a:t>
            </a:r>
            <a:r>
              <a:rPr lang="en-US" sz="2000" b="1" u="sng" dirty="0" smtClean="0"/>
              <a:t>cannot</a:t>
            </a:r>
            <a:r>
              <a:rPr lang="en-US" sz="2000" dirty="0" smtClean="0"/>
              <a:t> be cured</a:t>
            </a:r>
          </a:p>
          <a:p>
            <a:pPr marL="1085850" lvl="1" indent="-342900"/>
            <a:r>
              <a:rPr lang="en-US" sz="2000" dirty="0" smtClean="0">
                <a:solidFill>
                  <a:srgbClr val="CA6E51"/>
                </a:solidFill>
              </a:rPr>
              <a:t>Waivable Red List</a:t>
            </a:r>
            <a:r>
              <a:rPr lang="en-US" sz="2000" dirty="0" smtClean="0"/>
              <a:t>: serious, but can be waived by an express declaration</a:t>
            </a:r>
          </a:p>
          <a:p>
            <a:pPr marL="1085850" lvl="1" indent="-342900"/>
            <a:r>
              <a:rPr lang="en-US" sz="2000" dirty="0" smtClean="0">
                <a:solidFill>
                  <a:srgbClr val="FFC000"/>
                </a:solidFill>
              </a:rPr>
              <a:t>Orange List</a:t>
            </a:r>
            <a:r>
              <a:rPr lang="en-US" sz="2000" dirty="0" smtClean="0"/>
              <a:t>: still under a duty to disclose, but can be waived by implication (no objection)</a:t>
            </a:r>
          </a:p>
          <a:p>
            <a:pPr marL="1085850" lvl="1" indent="-342900"/>
            <a:r>
              <a:rPr lang="en-US" sz="2000" dirty="0" smtClean="0">
                <a:solidFill>
                  <a:srgbClr val="92D050"/>
                </a:solidFill>
              </a:rPr>
              <a:t>Green List</a:t>
            </a:r>
            <a:r>
              <a:rPr lang="en-US" sz="2000" dirty="0" smtClean="0"/>
              <a:t>: no disclosure required</a:t>
            </a:r>
          </a:p>
          <a:p>
            <a:pPr lvl="1" indent="0">
              <a:buNone/>
            </a:pPr>
            <a:r>
              <a:rPr lang="en-US" sz="1600" dirty="0"/>
              <a:t/>
            </a:r>
            <a:br>
              <a:rPr lang="en-US" sz="1600" dirty="0"/>
            </a:br>
            <a:r>
              <a:rPr lang="de-AT" sz="1600" dirty="0" smtClean="0"/>
              <a:t> </a:t>
            </a:r>
          </a:p>
          <a:p>
            <a:pPr marL="342900" indent="-342900">
              <a:buFont typeface="Arial" panose="020B0604020202020204" pitchFamily="34" charset="0"/>
              <a:buChar char="•"/>
            </a:pPr>
            <a:endParaRPr lang="de-AT" sz="2000" dirty="0"/>
          </a:p>
          <a:p>
            <a:endParaRPr lang="en-US" sz="2000" dirty="0"/>
          </a:p>
          <a:p>
            <a:endParaRPr lang="en-US" sz="2000" dirty="0" smtClean="0"/>
          </a:p>
          <a:p>
            <a:pPr marL="1200150" lvl="1" indent="-457200"/>
            <a:endParaRPr lang="de-AT" sz="2000" dirty="0" smtClean="0"/>
          </a:p>
          <a:p>
            <a:pPr marL="1200150" lvl="1" indent="-457200"/>
            <a:endParaRPr lang="de-AT" sz="2000" dirty="0" smtClean="0"/>
          </a:p>
          <a:p>
            <a:pPr marL="457200" indent="-457200">
              <a:buFont typeface="+mj-lt"/>
              <a:buAutoNum type="alphaLcParenR" startAt="3"/>
            </a:pPr>
            <a:endParaRPr lang="de-AT" sz="2400" dirty="0"/>
          </a:p>
          <a:p>
            <a:pPr marL="457200" indent="-457200">
              <a:buFont typeface="+mj-lt"/>
              <a:buAutoNum type="alphaLcParenR" startAt="3"/>
            </a:pPr>
            <a:endParaRPr lang="de-AT" sz="1600" dirty="0"/>
          </a:p>
          <a:p>
            <a:pPr marL="457200" indent="-457200">
              <a:buFont typeface="+mj-lt"/>
              <a:buAutoNum type="alphaLcParenR" startAt="3"/>
            </a:pPr>
            <a:endParaRPr lang="de-AT" sz="2400" dirty="0" smtClean="0"/>
          </a:p>
        </p:txBody>
      </p:sp>
      <p:sp>
        <p:nvSpPr>
          <p:cNvPr id="4" name="Untertitel 3"/>
          <p:cNvSpPr>
            <a:spLocks noGrp="1"/>
          </p:cNvSpPr>
          <p:nvPr>
            <p:ph type="subTitle" idx="13"/>
          </p:nvPr>
        </p:nvSpPr>
        <p:spPr/>
        <p:txBody>
          <a:bodyPr/>
          <a:lstStyle/>
          <a:p>
            <a:endParaRPr lang="de-AT" dirty="0"/>
          </a:p>
        </p:txBody>
      </p:sp>
      <p:sp>
        <p:nvSpPr>
          <p:cNvPr id="5" name="Datumsplatzhalter 4"/>
          <p:cNvSpPr>
            <a:spLocks noGrp="1"/>
          </p:cNvSpPr>
          <p:nvPr>
            <p:ph type="dt" sz="half" idx="14"/>
          </p:nvPr>
        </p:nvSpPr>
        <p:spPr/>
        <p:txBody>
          <a:bodyPr/>
          <a:lstStyle/>
          <a:p>
            <a:fld id="{58A92C33-BD54-4F93-A234-A525D81EEDFA}" type="datetime1">
              <a:rPr lang="de-AT" smtClean="0"/>
              <a:t>14.10.2016</a:t>
            </a:fld>
            <a:endParaRPr lang="de-AT"/>
          </a:p>
        </p:txBody>
      </p:sp>
      <p:sp>
        <p:nvSpPr>
          <p:cNvPr id="6" name="Fußzeilenplatzhalter 5"/>
          <p:cNvSpPr>
            <a:spLocks noGrp="1"/>
          </p:cNvSpPr>
          <p:nvPr>
            <p:ph type="ftr" sz="quarter" idx="15"/>
          </p:nvPr>
        </p:nvSpPr>
        <p:spPr/>
        <p:txBody>
          <a:bodyPr/>
          <a:lstStyle/>
          <a:p>
            <a:endParaRPr lang="de-AT"/>
          </a:p>
        </p:txBody>
      </p:sp>
    </p:spTree>
    <p:extLst>
      <p:ext uri="{BB962C8B-B14F-4D97-AF65-F5344CB8AC3E}">
        <p14:creationId xmlns:p14="http://schemas.microsoft.com/office/powerpoint/2010/main" val="265295118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Aschauer">
  <a:themeElements>
    <a:clrScheme name="Aschauer">
      <a:dk1>
        <a:sysClr val="windowText" lastClr="000000"/>
      </a:dk1>
      <a:lt1>
        <a:sysClr val="window" lastClr="FFFFFF"/>
      </a:lt1>
      <a:dk2>
        <a:srgbClr val="31312F"/>
      </a:dk2>
      <a:lt2>
        <a:srgbClr val="F4F9C7"/>
      </a:lt2>
      <a:accent1>
        <a:srgbClr val="ADBD14"/>
      </a:accent1>
      <a:accent2>
        <a:srgbClr val="575755"/>
      </a:accent2>
      <a:accent3>
        <a:srgbClr val="CA6E51"/>
      </a:accent3>
      <a:accent4>
        <a:srgbClr val="5F54CA"/>
      </a:accent4>
      <a:accent5>
        <a:srgbClr val="D4AB51"/>
      </a:accent5>
      <a:accent6>
        <a:srgbClr val="56D472"/>
      </a:accent6>
      <a:hlink>
        <a:srgbClr val="0000FF"/>
      </a:hlink>
      <a:folHlink>
        <a:srgbClr val="800080"/>
      </a:folHlink>
    </a:clrScheme>
    <a:fontScheme name="Benutzerdefiniert 2">
      <a:majorFont>
        <a:latin typeface="Arial"/>
        <a:ea typeface=""/>
        <a:cs typeface=""/>
      </a:majorFont>
      <a:minorFont>
        <a:latin typeface="Times New Roman"/>
        <a:ea typeface=""/>
        <a:cs typeface=""/>
      </a:minorFont>
    </a:fontScheme>
    <a:fmtScheme name="Subtile Körper">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2400" dirty="0" err="1" smtClean="0">
            <a:solidFill>
              <a:schemeClr val="accent4"/>
            </a:solidFill>
          </a:defRPr>
        </a:defPPr>
      </a:lstStyle>
    </a:txDef>
  </a:objectDefaults>
  <a:extraClrSchemeLst/>
  <a:extLst>
    <a:ext uri="{05A4C25C-085E-4340-85A3-A5531E510DB2}">
      <thm15:themeFamily xmlns:thm15="http://schemas.microsoft.com/office/thememl/2012/main" xmlns="" name="Aschauer" id="{64568277-D5AB-4EBE-A070-9F921C487965}" vid="{8D36B96B-22EB-476B-84E9-6C266E20A1B4}"/>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Aschauer</Template>
  <TotalTime>0</TotalTime>
  <Words>1484</Words>
  <Application>Microsoft Office PowerPoint</Application>
  <PresentationFormat>Benutzerdefiniert</PresentationFormat>
  <Paragraphs>286</Paragraphs>
  <Slides>20</Slides>
  <Notes>1</Notes>
  <HiddenSlides>0</HiddenSlides>
  <MMClips>0</MMClips>
  <ScaleCrop>false</ScaleCrop>
  <HeadingPairs>
    <vt:vector size="6" baseType="variant">
      <vt:variant>
        <vt:lpstr>Design</vt:lpstr>
      </vt:variant>
      <vt:variant>
        <vt:i4>1</vt:i4>
      </vt:variant>
      <vt:variant>
        <vt:lpstr>Eingebettete OLE-Server</vt:lpstr>
      </vt:variant>
      <vt:variant>
        <vt:i4>1</vt:i4>
      </vt:variant>
      <vt:variant>
        <vt:lpstr>Folientitel</vt:lpstr>
      </vt:variant>
      <vt:variant>
        <vt:i4>20</vt:i4>
      </vt:variant>
    </vt:vector>
  </HeadingPairs>
  <TitlesOfParts>
    <vt:vector size="22" baseType="lpstr">
      <vt:lpstr>Aschauer</vt:lpstr>
      <vt:lpstr>think-cell Folie</vt:lpstr>
      <vt:lpstr>The Independence and Impartiality of  Arbitrators and Experts</vt:lpstr>
      <vt:lpstr>I. Introduction</vt:lpstr>
      <vt:lpstr>I. Introduction</vt:lpstr>
      <vt:lpstr>I. Introduction</vt:lpstr>
      <vt:lpstr>II. Standards of independence and impartiality for arbitrators</vt:lpstr>
      <vt:lpstr>II. Standards of independence and impartiality for arbitrators</vt:lpstr>
      <vt:lpstr>II. Standards of independence and impartiality for arbitrators</vt:lpstr>
      <vt:lpstr>II. Standards of independence and impartiality for arbitrators</vt:lpstr>
      <vt:lpstr>II. Standards of independence and impartiality for arbitrators</vt:lpstr>
      <vt:lpstr>II. Standards of independence and impartiality for arbitrators</vt:lpstr>
      <vt:lpstr>II. Standards of independence and impartiality for arbitrators</vt:lpstr>
      <vt:lpstr>II. Standards of independence and impartiality for arbitrators</vt:lpstr>
      <vt:lpstr>II. Standards of independence and impartiality for arbitrators</vt:lpstr>
      <vt:lpstr>III. Legal remedies to safeguard the independence and impartiality of arbitrators</vt:lpstr>
      <vt:lpstr>III. Legal remedies to safeguard the independence and impartiality of arbitrators</vt:lpstr>
      <vt:lpstr>III. Legal remedies to safeguard the independence and impartiality of arbitrators</vt:lpstr>
      <vt:lpstr>III. Legal remedies to safeguard the independence and impartiality of arbitrators</vt:lpstr>
      <vt:lpstr>III. Legal remedies to safeguard independence and impartiality of arbitrators</vt:lpstr>
      <vt:lpstr>IV. Further examples</vt:lpstr>
      <vt:lpstr>VI. Independence and Impartiality of Experts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Katharina Heizinger</dc:creator>
  <cp:lastModifiedBy>Florian Bien</cp:lastModifiedBy>
  <cp:revision>258</cp:revision>
  <cp:lastPrinted>2015-03-11T09:04:47Z</cp:lastPrinted>
  <dcterms:created xsi:type="dcterms:W3CDTF">2011-09-26T15:28:46Z</dcterms:created>
  <dcterms:modified xsi:type="dcterms:W3CDTF">2016-10-14T07:26:50Z</dcterms:modified>
</cp:coreProperties>
</file>