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sldIdLst>
    <p:sldId id="256" r:id="rId2"/>
    <p:sldId id="258" r:id="rId3"/>
    <p:sldId id="267" r:id="rId4"/>
    <p:sldId id="259" r:id="rId5"/>
    <p:sldId id="274" r:id="rId6"/>
    <p:sldId id="268" r:id="rId7"/>
    <p:sldId id="272" r:id="rId8"/>
    <p:sldId id="260" r:id="rId9"/>
    <p:sldId id="262" r:id="rId10"/>
    <p:sldId id="269" r:id="rId11"/>
    <p:sldId id="273" r:id="rId12"/>
    <p:sldId id="275" r:id="rId13"/>
    <p:sldId id="276" r:id="rId14"/>
    <p:sldId id="264" r:id="rId15"/>
    <p:sldId id="277" r:id="rId16"/>
    <p:sldId id="265" r:id="rId17"/>
    <p:sldId id="263" r:id="rId18"/>
    <p:sldId id="257" r:id="rId19"/>
    <p:sldId id="278" r:id="rId20"/>
    <p:sldId id="279" r:id="rId21"/>
    <p:sldId id="271" r:id="rId2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6" d="100"/>
          <a:sy n="66" d="100"/>
        </p:scale>
        <p:origin x="88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2844D2-1CF8-49E7-9133-03CA9B522606}" type="datetimeFigureOut">
              <a:rPr lang="de-DE" smtClean="0"/>
              <a:t>27.04.2026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1D59F1-9D25-4789-817F-5BF16D3387C1}" type="slidenum">
              <a:rPr lang="de-DE" smtClean="0"/>
              <a:t>‹Nr.›</a:t>
            </a:fld>
            <a:endParaRPr lang="de-DE"/>
          </a:p>
        </p:txBody>
      </p:sp>
    </p:spTree>
    <p:extLst>
      <p:ext uri="{BB962C8B-B14F-4D97-AF65-F5344CB8AC3E}">
        <p14:creationId xmlns:p14="http://schemas.microsoft.com/office/powerpoint/2010/main" val="3541665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D12C74-AB38-8797-1EAA-7D5F62721778}"/>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EE0663E-D653-10C1-489D-103293E15D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D01409CA-6AEC-05A0-F25B-573C60E87EF8}"/>
              </a:ext>
            </a:extLst>
          </p:cNvPr>
          <p:cNvSpPr>
            <a:spLocks noGrp="1"/>
          </p:cNvSpPr>
          <p:nvPr>
            <p:ph type="dt" sz="half" idx="10"/>
          </p:nvPr>
        </p:nvSpPr>
        <p:spPr/>
        <p:txBody>
          <a:bodyPr/>
          <a:lstStyle/>
          <a:p>
            <a:fld id="{88AC5AAB-E73B-4330-B2F7-40DA00C81870}" type="datetime1">
              <a:rPr lang="de-DE" smtClean="0"/>
              <a:t>27.04.2026</a:t>
            </a:fld>
            <a:endParaRPr lang="de-DE"/>
          </a:p>
        </p:txBody>
      </p:sp>
      <p:sp>
        <p:nvSpPr>
          <p:cNvPr id="5" name="Fußzeilenplatzhalter 4">
            <a:extLst>
              <a:ext uri="{FF2B5EF4-FFF2-40B4-BE49-F238E27FC236}">
                <a16:creationId xmlns:a16="http://schemas.microsoft.com/office/drawing/2014/main" id="{5035BBDA-C405-CABC-460A-F1BB87D5528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602124B-4D92-FF4B-6175-0DB993BA4862}"/>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3636667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7EA4E1-B04D-636F-A183-2269E65523AE}"/>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D661C7BC-C68B-F6E2-6514-EDC6B3BF6A5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2C46C77-235F-6912-60D7-1A116739166B}"/>
              </a:ext>
            </a:extLst>
          </p:cNvPr>
          <p:cNvSpPr>
            <a:spLocks noGrp="1"/>
          </p:cNvSpPr>
          <p:nvPr>
            <p:ph type="dt" sz="half" idx="10"/>
          </p:nvPr>
        </p:nvSpPr>
        <p:spPr/>
        <p:txBody>
          <a:bodyPr/>
          <a:lstStyle/>
          <a:p>
            <a:fld id="{91C69C07-913A-444F-B211-3DF944829E07}" type="datetime1">
              <a:rPr lang="de-DE" smtClean="0"/>
              <a:t>27.04.2026</a:t>
            </a:fld>
            <a:endParaRPr lang="de-DE"/>
          </a:p>
        </p:txBody>
      </p:sp>
      <p:sp>
        <p:nvSpPr>
          <p:cNvPr id="5" name="Fußzeilenplatzhalter 4">
            <a:extLst>
              <a:ext uri="{FF2B5EF4-FFF2-40B4-BE49-F238E27FC236}">
                <a16:creationId xmlns:a16="http://schemas.microsoft.com/office/drawing/2014/main" id="{16069361-5718-24F9-61D5-F54D6301F8F0}"/>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5F2BFD2-65ED-25C3-1493-CAFF79933B9C}"/>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3316628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0DBB7EE-BCEE-2136-DE4F-F63E26247330}"/>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8E10A9EF-8244-5828-BEE6-FCB3F8525BD5}"/>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6ED27E5-38F7-AB12-DE91-53782F8F78C0}"/>
              </a:ext>
            </a:extLst>
          </p:cNvPr>
          <p:cNvSpPr>
            <a:spLocks noGrp="1"/>
          </p:cNvSpPr>
          <p:nvPr>
            <p:ph type="dt" sz="half" idx="10"/>
          </p:nvPr>
        </p:nvSpPr>
        <p:spPr/>
        <p:txBody>
          <a:bodyPr/>
          <a:lstStyle/>
          <a:p>
            <a:fld id="{4839C42D-D4B7-4695-BD3D-EA7849E81317}" type="datetime1">
              <a:rPr lang="de-DE" smtClean="0"/>
              <a:t>27.04.2026</a:t>
            </a:fld>
            <a:endParaRPr lang="de-DE"/>
          </a:p>
        </p:txBody>
      </p:sp>
      <p:sp>
        <p:nvSpPr>
          <p:cNvPr id="5" name="Fußzeilenplatzhalter 4">
            <a:extLst>
              <a:ext uri="{FF2B5EF4-FFF2-40B4-BE49-F238E27FC236}">
                <a16:creationId xmlns:a16="http://schemas.microsoft.com/office/drawing/2014/main" id="{65215A77-DBBF-A644-CF3F-DD29B3AFB18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F74969-AE3A-6ECC-E94C-0D9ACDC97CC5}"/>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3340807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B7FDE4-B89A-6338-6D93-F12644CCCF7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6611780-0846-8B10-2926-AB18762479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1C68D76-6483-473E-11D1-651B39CA1AA8}"/>
              </a:ext>
            </a:extLst>
          </p:cNvPr>
          <p:cNvSpPr>
            <a:spLocks noGrp="1"/>
          </p:cNvSpPr>
          <p:nvPr>
            <p:ph type="dt" sz="half" idx="10"/>
          </p:nvPr>
        </p:nvSpPr>
        <p:spPr/>
        <p:txBody>
          <a:bodyPr/>
          <a:lstStyle/>
          <a:p>
            <a:fld id="{28A74EB7-21F8-43F0-A50C-4B55A2EB4217}" type="datetime1">
              <a:rPr lang="de-DE" smtClean="0"/>
              <a:t>27.04.2026</a:t>
            </a:fld>
            <a:endParaRPr lang="de-DE"/>
          </a:p>
        </p:txBody>
      </p:sp>
      <p:sp>
        <p:nvSpPr>
          <p:cNvPr id="5" name="Fußzeilenplatzhalter 4">
            <a:extLst>
              <a:ext uri="{FF2B5EF4-FFF2-40B4-BE49-F238E27FC236}">
                <a16:creationId xmlns:a16="http://schemas.microsoft.com/office/drawing/2014/main" id="{D62B6130-C9B7-2D84-8C67-3BE40269804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DD2B1D9-DDCA-B4D4-8BEA-7E316F9E1D84}"/>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4234269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9EF0F4-755D-E199-A87C-C980119C88E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B06E0C67-2A31-ACFE-28B9-97B236D02E4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982316F5-ECAB-FF2A-E14E-4C4D7FD5D2C6}"/>
              </a:ext>
            </a:extLst>
          </p:cNvPr>
          <p:cNvSpPr>
            <a:spLocks noGrp="1"/>
          </p:cNvSpPr>
          <p:nvPr>
            <p:ph type="dt" sz="half" idx="10"/>
          </p:nvPr>
        </p:nvSpPr>
        <p:spPr/>
        <p:txBody>
          <a:bodyPr/>
          <a:lstStyle/>
          <a:p>
            <a:fld id="{D41DD8A3-93C6-472C-80FD-0744E315E8A8}" type="datetime1">
              <a:rPr lang="de-DE" smtClean="0"/>
              <a:t>27.04.2026</a:t>
            </a:fld>
            <a:endParaRPr lang="de-DE"/>
          </a:p>
        </p:txBody>
      </p:sp>
      <p:sp>
        <p:nvSpPr>
          <p:cNvPr id="5" name="Fußzeilenplatzhalter 4">
            <a:extLst>
              <a:ext uri="{FF2B5EF4-FFF2-40B4-BE49-F238E27FC236}">
                <a16:creationId xmlns:a16="http://schemas.microsoft.com/office/drawing/2014/main" id="{075F1D7A-DF2A-3DAD-457A-BBEDE35465B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E2DE6CB-23C2-0A87-988A-BBD3287CFBC8}"/>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1053996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A24B69-5066-1080-78D4-0BE3DED2435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32757FD-A93F-3A20-D3FF-824192EFF46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D29829D-7BAD-8358-5A8E-10082C9E1C4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B860D20-9448-B3E9-37BC-C4F92DAEE12F}"/>
              </a:ext>
            </a:extLst>
          </p:cNvPr>
          <p:cNvSpPr>
            <a:spLocks noGrp="1"/>
          </p:cNvSpPr>
          <p:nvPr>
            <p:ph type="dt" sz="half" idx="10"/>
          </p:nvPr>
        </p:nvSpPr>
        <p:spPr/>
        <p:txBody>
          <a:bodyPr/>
          <a:lstStyle/>
          <a:p>
            <a:fld id="{E497E463-259C-4573-9CAA-A7EFC8E75674}" type="datetime1">
              <a:rPr lang="de-DE" smtClean="0"/>
              <a:t>27.04.2026</a:t>
            </a:fld>
            <a:endParaRPr lang="de-DE"/>
          </a:p>
        </p:txBody>
      </p:sp>
      <p:sp>
        <p:nvSpPr>
          <p:cNvPr id="6" name="Fußzeilenplatzhalter 5">
            <a:extLst>
              <a:ext uri="{FF2B5EF4-FFF2-40B4-BE49-F238E27FC236}">
                <a16:creationId xmlns:a16="http://schemas.microsoft.com/office/drawing/2014/main" id="{4009E6A8-2109-4B53-FBAF-79F935A7880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EE05F51-76A6-3795-381C-6BBF3E310425}"/>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2097144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4A2606-85B0-B98D-3048-F97D62E4291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C3C2038-78EF-DB56-D549-EA937A5056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46D99D7-F9DC-479C-289E-7FADF9FCD0D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9D4F034-3039-0142-E328-8FC4CE25EB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5FB9549-0E95-DB93-B11D-E3BD5C8B703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928CE5FF-6AF1-D874-148D-D1063D80E9B9}"/>
              </a:ext>
            </a:extLst>
          </p:cNvPr>
          <p:cNvSpPr>
            <a:spLocks noGrp="1"/>
          </p:cNvSpPr>
          <p:nvPr>
            <p:ph type="dt" sz="half" idx="10"/>
          </p:nvPr>
        </p:nvSpPr>
        <p:spPr/>
        <p:txBody>
          <a:bodyPr/>
          <a:lstStyle/>
          <a:p>
            <a:fld id="{B2F09607-F063-4EDE-B60F-4656EA1C36C0}" type="datetime1">
              <a:rPr lang="de-DE" smtClean="0"/>
              <a:t>27.04.2026</a:t>
            </a:fld>
            <a:endParaRPr lang="de-DE"/>
          </a:p>
        </p:txBody>
      </p:sp>
      <p:sp>
        <p:nvSpPr>
          <p:cNvPr id="8" name="Fußzeilenplatzhalter 7">
            <a:extLst>
              <a:ext uri="{FF2B5EF4-FFF2-40B4-BE49-F238E27FC236}">
                <a16:creationId xmlns:a16="http://schemas.microsoft.com/office/drawing/2014/main" id="{5C8D8CBC-900B-E0F3-2260-1D6267F470D9}"/>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344A08F-5AD3-427B-8A39-E58CF4018F43}"/>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149544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DCCDF9-A93B-4EB6-342A-71A1529FA5C8}"/>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439794A-1C99-542E-F808-469FE094A41B}"/>
              </a:ext>
            </a:extLst>
          </p:cNvPr>
          <p:cNvSpPr>
            <a:spLocks noGrp="1"/>
          </p:cNvSpPr>
          <p:nvPr>
            <p:ph type="dt" sz="half" idx="10"/>
          </p:nvPr>
        </p:nvSpPr>
        <p:spPr/>
        <p:txBody>
          <a:bodyPr/>
          <a:lstStyle/>
          <a:p>
            <a:fld id="{24310861-F6D9-4B6D-8909-44D0326D9CB8}" type="datetime1">
              <a:rPr lang="de-DE" smtClean="0"/>
              <a:t>27.04.2026</a:t>
            </a:fld>
            <a:endParaRPr lang="de-DE"/>
          </a:p>
        </p:txBody>
      </p:sp>
      <p:sp>
        <p:nvSpPr>
          <p:cNvPr id="4" name="Fußzeilenplatzhalter 3">
            <a:extLst>
              <a:ext uri="{FF2B5EF4-FFF2-40B4-BE49-F238E27FC236}">
                <a16:creationId xmlns:a16="http://schemas.microsoft.com/office/drawing/2014/main" id="{EEAD6B51-D7AC-6BA0-D366-CE28F43A58E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95824A1-8480-F319-EDD6-AA90FA1FDE6B}"/>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1737404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EFF1228-0B6F-120D-B3CB-04201422B2C9}"/>
              </a:ext>
            </a:extLst>
          </p:cNvPr>
          <p:cNvSpPr>
            <a:spLocks noGrp="1"/>
          </p:cNvSpPr>
          <p:nvPr>
            <p:ph type="dt" sz="half" idx="10"/>
          </p:nvPr>
        </p:nvSpPr>
        <p:spPr/>
        <p:txBody>
          <a:bodyPr/>
          <a:lstStyle/>
          <a:p>
            <a:fld id="{F02F8C8E-9A96-446F-9369-EE19A267C619}" type="datetime1">
              <a:rPr lang="de-DE" smtClean="0"/>
              <a:t>27.04.2026</a:t>
            </a:fld>
            <a:endParaRPr lang="de-DE"/>
          </a:p>
        </p:txBody>
      </p:sp>
      <p:sp>
        <p:nvSpPr>
          <p:cNvPr id="3" name="Fußzeilenplatzhalter 2">
            <a:extLst>
              <a:ext uri="{FF2B5EF4-FFF2-40B4-BE49-F238E27FC236}">
                <a16:creationId xmlns:a16="http://schemas.microsoft.com/office/drawing/2014/main" id="{AE5226E4-3137-2E48-D8ED-81BFC3D1778B}"/>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BA1D6DBC-541E-DB79-6459-33B3645CE0DB}"/>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866302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037275-313E-455A-41B6-C71DD8CD7D0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B267FEC4-BC5E-C953-B0D0-4C64EA2D243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DA0D90E3-FCD5-2F5D-DE25-9D77509BD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A313880-2530-626D-905D-48B3CF483578}"/>
              </a:ext>
            </a:extLst>
          </p:cNvPr>
          <p:cNvSpPr>
            <a:spLocks noGrp="1"/>
          </p:cNvSpPr>
          <p:nvPr>
            <p:ph type="dt" sz="half" idx="10"/>
          </p:nvPr>
        </p:nvSpPr>
        <p:spPr/>
        <p:txBody>
          <a:bodyPr/>
          <a:lstStyle/>
          <a:p>
            <a:fld id="{579F1E05-7B29-400D-92CF-785F208D03B2}" type="datetime1">
              <a:rPr lang="de-DE" smtClean="0"/>
              <a:t>27.04.2026</a:t>
            </a:fld>
            <a:endParaRPr lang="de-DE"/>
          </a:p>
        </p:txBody>
      </p:sp>
      <p:sp>
        <p:nvSpPr>
          <p:cNvPr id="6" name="Fußzeilenplatzhalter 5">
            <a:extLst>
              <a:ext uri="{FF2B5EF4-FFF2-40B4-BE49-F238E27FC236}">
                <a16:creationId xmlns:a16="http://schemas.microsoft.com/office/drawing/2014/main" id="{783F9E1A-6DD3-63AC-7DCE-C4AB2FFB4C4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29E988C-569A-053E-A97F-8767B1E3242C}"/>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63311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DEB58F-2CAF-451A-3954-2B6607A05289}"/>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954A7920-2A8B-72E3-45E0-704455683C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8F7D1057-A8AC-1F8F-49E6-24BE879D92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1E53CAB-29A2-8111-6D9F-7EC3F9BA39B8}"/>
              </a:ext>
            </a:extLst>
          </p:cNvPr>
          <p:cNvSpPr>
            <a:spLocks noGrp="1"/>
          </p:cNvSpPr>
          <p:nvPr>
            <p:ph type="dt" sz="half" idx="10"/>
          </p:nvPr>
        </p:nvSpPr>
        <p:spPr/>
        <p:txBody>
          <a:bodyPr/>
          <a:lstStyle/>
          <a:p>
            <a:fld id="{8E3AEC47-2FBF-4793-91B9-4880D6C4B6A5}" type="datetime1">
              <a:rPr lang="de-DE" smtClean="0"/>
              <a:t>27.04.2026</a:t>
            </a:fld>
            <a:endParaRPr lang="de-DE"/>
          </a:p>
        </p:txBody>
      </p:sp>
      <p:sp>
        <p:nvSpPr>
          <p:cNvPr id="6" name="Fußzeilenplatzhalter 5">
            <a:extLst>
              <a:ext uri="{FF2B5EF4-FFF2-40B4-BE49-F238E27FC236}">
                <a16:creationId xmlns:a16="http://schemas.microsoft.com/office/drawing/2014/main" id="{7EE1FDF8-7759-8269-4E57-2293B6215D2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63EB37B-B7D0-ACED-B3A6-E9922870E210}"/>
              </a:ext>
            </a:extLst>
          </p:cNvPr>
          <p:cNvSpPr>
            <a:spLocks noGrp="1"/>
          </p:cNvSpPr>
          <p:nvPr>
            <p:ph type="sldNum" sz="quarter" idx="12"/>
          </p:nvPr>
        </p:nvSpPr>
        <p:spPr/>
        <p:txBody>
          <a:bodyPr/>
          <a:lstStyle/>
          <a:p>
            <a:fld id="{46DD21B2-FCBE-449E-9D37-0546F5AD9D01}" type="slidenum">
              <a:rPr lang="de-DE" smtClean="0"/>
              <a:t>‹Nr.›</a:t>
            </a:fld>
            <a:endParaRPr lang="de-DE"/>
          </a:p>
        </p:txBody>
      </p:sp>
    </p:spTree>
    <p:extLst>
      <p:ext uri="{BB962C8B-B14F-4D97-AF65-F5344CB8AC3E}">
        <p14:creationId xmlns:p14="http://schemas.microsoft.com/office/powerpoint/2010/main" val="928870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2961902A-D56F-E021-DBE9-9D43D9E689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99BCA534-10E1-E054-375F-8D2E39113D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8C8AF12-95F1-DED0-B4B5-6DA9AC326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D8015E-1527-431A-A951-DBBDD61CE630}" type="datetime1">
              <a:rPr lang="de-DE" smtClean="0"/>
              <a:t>27.04.2026</a:t>
            </a:fld>
            <a:endParaRPr lang="de-DE"/>
          </a:p>
        </p:txBody>
      </p:sp>
      <p:sp>
        <p:nvSpPr>
          <p:cNvPr id="5" name="Fußzeilenplatzhalter 4">
            <a:extLst>
              <a:ext uri="{FF2B5EF4-FFF2-40B4-BE49-F238E27FC236}">
                <a16:creationId xmlns:a16="http://schemas.microsoft.com/office/drawing/2014/main" id="{7681542A-EA2B-8F6A-5CBE-7841B03FC2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379B58BA-03FD-0008-9C24-1CFBAD156A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6DD21B2-FCBE-449E-9D37-0546F5AD9D01}" type="slidenum">
              <a:rPr lang="de-DE" smtClean="0"/>
              <a:t>‹Nr.›</a:t>
            </a:fld>
            <a:endParaRPr lang="de-DE"/>
          </a:p>
        </p:txBody>
      </p:sp>
    </p:spTree>
    <p:extLst>
      <p:ext uri="{BB962C8B-B14F-4D97-AF65-F5344CB8AC3E}">
        <p14:creationId xmlns:p14="http://schemas.microsoft.com/office/powerpoint/2010/main" val="685589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bpb.de/themen/gender-diversitaet/femizide-und-gewalt-gegen-frauen/517633/femizide-rechtlicher-rahmen-und-strafverfolgu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60AF31-CFD9-7DB7-5791-700CCDB83F3F}"/>
              </a:ext>
            </a:extLst>
          </p:cNvPr>
          <p:cNvSpPr>
            <a:spLocks noGrp="1"/>
          </p:cNvSpPr>
          <p:nvPr>
            <p:ph type="ctrTitle"/>
          </p:nvPr>
        </p:nvSpPr>
        <p:spPr/>
        <p:txBody>
          <a:bodyPr>
            <a:normAutofit fontScale="90000"/>
          </a:bodyPr>
          <a:lstStyle/>
          <a:p>
            <a:r>
              <a:rPr lang="de-DE" b="1" dirty="0">
                <a:solidFill>
                  <a:schemeClr val="tx2">
                    <a:lumMod val="75000"/>
                    <a:lumOff val="25000"/>
                  </a:schemeClr>
                </a:solidFill>
              </a:rPr>
              <a:t>Femizide</a:t>
            </a:r>
            <a:br>
              <a:rPr lang="de-DE" b="1" dirty="0">
                <a:solidFill>
                  <a:schemeClr val="tx2">
                    <a:lumMod val="75000"/>
                    <a:lumOff val="25000"/>
                  </a:schemeClr>
                </a:solidFill>
              </a:rPr>
            </a:br>
            <a:r>
              <a:rPr lang="de-DE" b="1" dirty="0">
                <a:solidFill>
                  <a:schemeClr val="tx2">
                    <a:lumMod val="75000"/>
                    <a:lumOff val="25000"/>
                  </a:schemeClr>
                </a:solidFill>
              </a:rPr>
              <a:t>Einführung und Orientierung</a:t>
            </a:r>
          </a:p>
        </p:txBody>
      </p:sp>
      <p:sp>
        <p:nvSpPr>
          <p:cNvPr id="3" name="Untertitel 2">
            <a:extLst>
              <a:ext uri="{FF2B5EF4-FFF2-40B4-BE49-F238E27FC236}">
                <a16:creationId xmlns:a16="http://schemas.microsoft.com/office/drawing/2014/main" id="{A52AD0C7-EF95-0B07-988C-4B19B0342503}"/>
              </a:ext>
            </a:extLst>
          </p:cNvPr>
          <p:cNvSpPr>
            <a:spLocks noGrp="1"/>
          </p:cNvSpPr>
          <p:nvPr>
            <p:ph type="subTitle" idx="1"/>
          </p:nvPr>
        </p:nvSpPr>
        <p:spPr/>
        <p:txBody>
          <a:bodyPr/>
          <a:lstStyle/>
          <a:p>
            <a:r>
              <a:rPr lang="de-DE" dirty="0"/>
              <a:t>Prof. Dr. Eric Hilgendorf</a:t>
            </a:r>
          </a:p>
        </p:txBody>
      </p:sp>
    </p:spTree>
    <p:extLst>
      <p:ext uri="{BB962C8B-B14F-4D97-AF65-F5344CB8AC3E}">
        <p14:creationId xmlns:p14="http://schemas.microsoft.com/office/powerpoint/2010/main" val="4090763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E7BD96-1C8B-1BAE-1AA6-4A33B6883250}"/>
              </a:ext>
            </a:extLst>
          </p:cNvPr>
          <p:cNvSpPr>
            <a:spLocks noGrp="1"/>
          </p:cNvSpPr>
          <p:nvPr>
            <p:ph type="title"/>
          </p:nvPr>
        </p:nvSpPr>
        <p:spPr/>
        <p:txBody>
          <a:bodyPr/>
          <a:lstStyle/>
          <a:p>
            <a:r>
              <a:rPr lang="de-DE" dirty="0">
                <a:solidFill>
                  <a:schemeClr val="tx2">
                    <a:lumMod val="75000"/>
                    <a:lumOff val="25000"/>
                  </a:schemeClr>
                </a:solidFill>
              </a:rPr>
              <a:t>Besonderheiten</a:t>
            </a:r>
            <a:r>
              <a:rPr lang="de-DE" dirty="0"/>
              <a:t> </a:t>
            </a:r>
            <a:r>
              <a:rPr lang="de-DE" dirty="0">
                <a:solidFill>
                  <a:schemeClr val="tx2">
                    <a:lumMod val="75000"/>
                    <a:lumOff val="25000"/>
                  </a:schemeClr>
                </a:solidFill>
              </a:rPr>
              <a:t>beim</a:t>
            </a:r>
            <a:r>
              <a:rPr lang="de-DE" dirty="0"/>
              <a:t> </a:t>
            </a:r>
            <a:r>
              <a:rPr lang="de-DE" dirty="0">
                <a:solidFill>
                  <a:schemeClr val="tx2">
                    <a:lumMod val="75000"/>
                    <a:lumOff val="25000"/>
                  </a:schemeClr>
                </a:solidFill>
              </a:rPr>
              <a:t>Femizid</a:t>
            </a:r>
          </a:p>
        </p:txBody>
      </p:sp>
      <p:sp>
        <p:nvSpPr>
          <p:cNvPr id="3" name="Inhaltsplatzhalter 2">
            <a:extLst>
              <a:ext uri="{FF2B5EF4-FFF2-40B4-BE49-F238E27FC236}">
                <a16:creationId xmlns:a16="http://schemas.microsoft.com/office/drawing/2014/main" id="{0317CA02-EA11-92D3-E4F0-CABF4F393745}"/>
              </a:ext>
            </a:extLst>
          </p:cNvPr>
          <p:cNvSpPr>
            <a:spLocks noGrp="1"/>
          </p:cNvSpPr>
          <p:nvPr>
            <p:ph idx="1"/>
          </p:nvPr>
        </p:nvSpPr>
        <p:spPr/>
        <p:txBody>
          <a:bodyPr/>
          <a:lstStyle/>
          <a:p>
            <a:r>
              <a:rPr lang="de-DE" dirty="0"/>
              <a:t>Täter sind fast ausschließlich Männer</a:t>
            </a:r>
          </a:p>
          <a:p>
            <a:r>
              <a:rPr lang="de-DE" dirty="0"/>
              <a:t>Motivationslage des Täters: Enttäuschtes Besitzdenken/enttäuschte Kontrollbedürfnisse/Wut über „Ungehorsam“ der Frau/Angst vor Trennung/Verzweiflung/…</a:t>
            </a:r>
          </a:p>
          <a:p>
            <a:r>
              <a:rPr lang="de-DE" dirty="0"/>
              <a:t>Täter stellen sich oft der Polizei</a:t>
            </a:r>
          </a:p>
          <a:p>
            <a:endParaRPr lang="de-DE" dirty="0"/>
          </a:p>
          <a:p>
            <a:r>
              <a:rPr lang="de-DE" b="1" dirty="0"/>
              <a:t>Was tun? Mehr empirisches Wissen nötig!</a:t>
            </a:r>
          </a:p>
        </p:txBody>
      </p:sp>
      <p:sp>
        <p:nvSpPr>
          <p:cNvPr id="4" name="Datumsplatzhalter 3">
            <a:extLst>
              <a:ext uri="{FF2B5EF4-FFF2-40B4-BE49-F238E27FC236}">
                <a16:creationId xmlns:a16="http://schemas.microsoft.com/office/drawing/2014/main" id="{86C30D3E-DF83-EC87-44BE-D093B95BD66A}"/>
              </a:ext>
            </a:extLst>
          </p:cNvPr>
          <p:cNvSpPr>
            <a:spLocks noGrp="1"/>
          </p:cNvSpPr>
          <p:nvPr>
            <p:ph type="dt" sz="half" idx="10"/>
          </p:nvPr>
        </p:nvSpPr>
        <p:spPr/>
        <p:txBody>
          <a:bodyPr/>
          <a:lstStyle/>
          <a:p>
            <a:fld id="{FF219BC1-ACAA-44A5-B3F7-41F877563323}" type="datetime1">
              <a:rPr lang="de-DE" smtClean="0"/>
              <a:t>27.04.2026</a:t>
            </a:fld>
            <a:endParaRPr lang="de-DE"/>
          </a:p>
        </p:txBody>
      </p:sp>
      <p:sp>
        <p:nvSpPr>
          <p:cNvPr id="5" name="Foliennummernplatzhalter 4">
            <a:extLst>
              <a:ext uri="{FF2B5EF4-FFF2-40B4-BE49-F238E27FC236}">
                <a16:creationId xmlns:a16="http://schemas.microsoft.com/office/drawing/2014/main" id="{F005FD4E-DE52-CC64-F1F9-B396806080F6}"/>
              </a:ext>
            </a:extLst>
          </p:cNvPr>
          <p:cNvSpPr>
            <a:spLocks noGrp="1"/>
          </p:cNvSpPr>
          <p:nvPr>
            <p:ph type="sldNum" sz="quarter" idx="12"/>
          </p:nvPr>
        </p:nvSpPr>
        <p:spPr/>
        <p:txBody>
          <a:bodyPr/>
          <a:lstStyle/>
          <a:p>
            <a:fld id="{46DD21B2-FCBE-449E-9D37-0546F5AD9D01}" type="slidenum">
              <a:rPr lang="de-DE" smtClean="0"/>
              <a:t>10</a:t>
            </a:fld>
            <a:endParaRPr lang="de-DE"/>
          </a:p>
        </p:txBody>
      </p:sp>
    </p:spTree>
    <p:extLst>
      <p:ext uri="{BB962C8B-B14F-4D97-AF65-F5344CB8AC3E}">
        <p14:creationId xmlns:p14="http://schemas.microsoft.com/office/powerpoint/2010/main" val="2685242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6B1E27-42F3-8042-A4FE-85B0D92FA8ED}"/>
              </a:ext>
            </a:extLst>
          </p:cNvPr>
          <p:cNvSpPr>
            <a:spLocks noGrp="1"/>
          </p:cNvSpPr>
          <p:nvPr>
            <p:ph type="title"/>
          </p:nvPr>
        </p:nvSpPr>
        <p:spPr/>
        <p:txBody>
          <a:bodyPr/>
          <a:lstStyle/>
          <a:p>
            <a:r>
              <a:rPr lang="de-DE" dirty="0">
                <a:solidFill>
                  <a:schemeClr val="tx2">
                    <a:lumMod val="75000"/>
                    <a:lumOff val="25000"/>
                  </a:schemeClr>
                </a:solidFill>
              </a:rPr>
              <a:t>Tübinger</a:t>
            </a:r>
            <a:r>
              <a:rPr lang="de-DE" dirty="0"/>
              <a:t> </a:t>
            </a:r>
            <a:r>
              <a:rPr lang="de-DE" dirty="0">
                <a:solidFill>
                  <a:schemeClr val="tx2">
                    <a:lumMod val="75000"/>
                    <a:lumOff val="25000"/>
                  </a:schemeClr>
                </a:solidFill>
              </a:rPr>
              <a:t>Studie</a:t>
            </a:r>
            <a:r>
              <a:rPr lang="de-DE" dirty="0"/>
              <a:t> </a:t>
            </a:r>
            <a:r>
              <a:rPr lang="de-DE" dirty="0">
                <a:solidFill>
                  <a:schemeClr val="tx2">
                    <a:lumMod val="75000"/>
                    <a:lumOff val="25000"/>
                  </a:schemeClr>
                </a:solidFill>
              </a:rPr>
              <a:t>(2022-2025)</a:t>
            </a:r>
          </a:p>
        </p:txBody>
      </p:sp>
      <p:sp>
        <p:nvSpPr>
          <p:cNvPr id="3" name="Inhaltsplatzhalter 2">
            <a:extLst>
              <a:ext uri="{FF2B5EF4-FFF2-40B4-BE49-F238E27FC236}">
                <a16:creationId xmlns:a16="http://schemas.microsoft.com/office/drawing/2014/main" id="{EA3DA6EC-40AB-A455-13E0-83AB96337DC5}"/>
              </a:ext>
            </a:extLst>
          </p:cNvPr>
          <p:cNvSpPr>
            <a:spLocks noGrp="1"/>
          </p:cNvSpPr>
          <p:nvPr>
            <p:ph idx="1"/>
          </p:nvPr>
        </p:nvSpPr>
        <p:spPr/>
        <p:txBody>
          <a:bodyPr>
            <a:normAutofit fontScale="92500" lnSpcReduction="10000"/>
          </a:bodyPr>
          <a:lstStyle/>
          <a:p>
            <a:r>
              <a:rPr lang="de-DE" dirty="0"/>
              <a:t>Empirische Auswertung von 334 (292) versuchten und vollendeten Tötungsdelikten an Frauen im Jahr 2017 in den Bundesländern Baden-Württemberg, Niedersachsen, Rheinland-Pfalz und Sachsen.</a:t>
            </a:r>
          </a:p>
          <a:p>
            <a:r>
              <a:rPr lang="de-DE" dirty="0"/>
              <a:t>Bildung von Fallgruppen von Femiziden</a:t>
            </a:r>
          </a:p>
          <a:p>
            <a:r>
              <a:rPr lang="de-DE" dirty="0"/>
              <a:t>Häufigster Typ: </a:t>
            </a:r>
            <a:r>
              <a:rPr lang="de-DE" dirty="0" err="1"/>
              <a:t>Partnerinnenfemizid</a:t>
            </a:r>
            <a:endParaRPr lang="de-DE" dirty="0"/>
          </a:p>
          <a:p>
            <a:pPr lvl="1"/>
            <a:r>
              <a:rPr lang="de-DE" dirty="0"/>
              <a:t>darunter vor allem (3/4) „De-</a:t>
            </a:r>
            <a:r>
              <a:rPr lang="de-DE" dirty="0" err="1"/>
              <a:t>Etablierungsfemizide</a:t>
            </a:r>
            <a:r>
              <a:rPr lang="de-DE" dirty="0"/>
              <a:t>“</a:t>
            </a:r>
          </a:p>
          <a:p>
            <a:r>
              <a:rPr lang="de-DE" dirty="0"/>
              <a:t>Andere Typen: </a:t>
            </a:r>
          </a:p>
          <a:p>
            <a:pPr lvl="1"/>
            <a:r>
              <a:rPr lang="de-DE" dirty="0"/>
              <a:t>Alters- und krankheitsbezogene Femizide/Suizide</a:t>
            </a:r>
          </a:p>
          <a:p>
            <a:pPr lvl="1"/>
            <a:r>
              <a:rPr lang="de-DE" dirty="0"/>
              <a:t>Psychotisch bedingte </a:t>
            </a:r>
            <a:r>
              <a:rPr lang="de-DE" dirty="0" err="1"/>
              <a:t>Partnerinnenfemizide</a:t>
            </a:r>
            <a:endParaRPr lang="de-DE" dirty="0"/>
          </a:p>
          <a:p>
            <a:pPr lvl="1"/>
            <a:r>
              <a:rPr lang="de-DE" dirty="0"/>
              <a:t>Sexualbezogene Femizide</a:t>
            </a:r>
          </a:p>
          <a:p>
            <a:pPr lvl="1"/>
            <a:r>
              <a:rPr lang="de-DE" dirty="0"/>
              <a:t>Misogyn-psychotische Femizide</a:t>
            </a:r>
          </a:p>
        </p:txBody>
      </p:sp>
      <p:sp>
        <p:nvSpPr>
          <p:cNvPr id="4" name="Datumsplatzhalter 3">
            <a:extLst>
              <a:ext uri="{FF2B5EF4-FFF2-40B4-BE49-F238E27FC236}">
                <a16:creationId xmlns:a16="http://schemas.microsoft.com/office/drawing/2014/main" id="{23118447-6740-DA60-F794-B6D31A77BFF7}"/>
              </a:ext>
            </a:extLst>
          </p:cNvPr>
          <p:cNvSpPr>
            <a:spLocks noGrp="1"/>
          </p:cNvSpPr>
          <p:nvPr>
            <p:ph type="dt" sz="half" idx="10"/>
          </p:nvPr>
        </p:nvSpPr>
        <p:spPr/>
        <p:txBody>
          <a:bodyPr/>
          <a:lstStyle/>
          <a:p>
            <a:fld id="{C01FBE57-449D-4AA7-91CB-AFC9F7E34477}" type="datetime1">
              <a:rPr lang="de-DE" smtClean="0"/>
              <a:t>27.04.2026</a:t>
            </a:fld>
            <a:endParaRPr lang="de-DE"/>
          </a:p>
        </p:txBody>
      </p:sp>
      <p:sp>
        <p:nvSpPr>
          <p:cNvPr id="5" name="Foliennummernplatzhalter 4">
            <a:extLst>
              <a:ext uri="{FF2B5EF4-FFF2-40B4-BE49-F238E27FC236}">
                <a16:creationId xmlns:a16="http://schemas.microsoft.com/office/drawing/2014/main" id="{6990FB12-EB42-A749-CC73-AA2EB3215A18}"/>
              </a:ext>
            </a:extLst>
          </p:cNvPr>
          <p:cNvSpPr>
            <a:spLocks noGrp="1"/>
          </p:cNvSpPr>
          <p:nvPr>
            <p:ph type="sldNum" sz="quarter" idx="12"/>
          </p:nvPr>
        </p:nvSpPr>
        <p:spPr/>
        <p:txBody>
          <a:bodyPr/>
          <a:lstStyle/>
          <a:p>
            <a:fld id="{46DD21B2-FCBE-449E-9D37-0546F5AD9D01}" type="slidenum">
              <a:rPr lang="de-DE" smtClean="0"/>
              <a:t>11</a:t>
            </a:fld>
            <a:endParaRPr lang="de-DE"/>
          </a:p>
        </p:txBody>
      </p:sp>
    </p:spTree>
    <p:extLst>
      <p:ext uri="{BB962C8B-B14F-4D97-AF65-F5344CB8AC3E}">
        <p14:creationId xmlns:p14="http://schemas.microsoft.com/office/powerpoint/2010/main" val="339553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5AF656-9AF2-E3AF-7151-BAF319E4673C}"/>
              </a:ext>
            </a:extLst>
          </p:cNvPr>
          <p:cNvSpPr>
            <a:spLocks noGrp="1"/>
          </p:cNvSpPr>
          <p:nvPr>
            <p:ph type="title"/>
          </p:nvPr>
        </p:nvSpPr>
        <p:spPr/>
        <p:txBody>
          <a:bodyPr/>
          <a:lstStyle/>
          <a:p>
            <a:r>
              <a:rPr lang="de-DE" dirty="0">
                <a:solidFill>
                  <a:schemeClr val="tx2">
                    <a:lumMod val="75000"/>
                    <a:lumOff val="25000"/>
                  </a:schemeClr>
                </a:solidFill>
              </a:rPr>
              <a:t>Risikofaktoren</a:t>
            </a:r>
          </a:p>
        </p:txBody>
      </p:sp>
      <p:sp>
        <p:nvSpPr>
          <p:cNvPr id="3" name="Inhaltsplatzhalter 2">
            <a:extLst>
              <a:ext uri="{FF2B5EF4-FFF2-40B4-BE49-F238E27FC236}">
                <a16:creationId xmlns:a16="http://schemas.microsoft.com/office/drawing/2014/main" id="{15F8092A-C492-D9ED-DF5D-DEC655A3B333}"/>
              </a:ext>
            </a:extLst>
          </p:cNvPr>
          <p:cNvSpPr>
            <a:spLocks noGrp="1"/>
          </p:cNvSpPr>
          <p:nvPr>
            <p:ph idx="1"/>
          </p:nvPr>
        </p:nvSpPr>
        <p:spPr/>
        <p:txBody>
          <a:bodyPr>
            <a:normAutofit lnSpcReduction="10000"/>
          </a:bodyPr>
          <a:lstStyle/>
          <a:p>
            <a:r>
              <a:rPr lang="de-DE" dirty="0"/>
              <a:t>Alle Gesellschaftsschichten betroffen</a:t>
            </a:r>
          </a:p>
          <a:p>
            <a:r>
              <a:rPr lang="de-DE" dirty="0"/>
              <a:t>Oft prekäre sozio-ökonomische Lage</a:t>
            </a:r>
          </a:p>
          <a:p>
            <a:r>
              <a:rPr lang="de-DE" dirty="0"/>
              <a:t>Alkohol- und Drogenkonsum</a:t>
            </a:r>
          </a:p>
          <a:p>
            <a:r>
              <a:rPr lang="de-DE" dirty="0"/>
              <a:t>Deutliche Überrepräsentation migrantischer Personen, insbesondere bei den Partnerinnensuiziden/De-Etablierungssuiziden: </a:t>
            </a:r>
          </a:p>
          <a:p>
            <a:pPr lvl="1"/>
            <a:r>
              <a:rPr lang="de-DE" dirty="0"/>
              <a:t>Nur 51,3 % der Täter besaßen eine deutsche Staatsangehörigkeit; 66,7 %  eigene Migrationserfahrung </a:t>
            </a:r>
          </a:p>
          <a:p>
            <a:pPr lvl="1"/>
            <a:r>
              <a:rPr lang="de-DE" dirty="0"/>
              <a:t>59% der Opfer besaß deutsche Staatsangehörigkeit, 55,1 % eigene Migrationserfahrung </a:t>
            </a:r>
          </a:p>
          <a:p>
            <a:pPr marL="0" indent="0">
              <a:buNone/>
            </a:pPr>
            <a:r>
              <a:rPr lang="de-DE" dirty="0"/>
              <a:t>   </a:t>
            </a:r>
            <a:r>
              <a:rPr lang="de-DE" sz="1800" dirty="0"/>
              <a:t>(Tübinger Migrationsstudie, S. 47)</a:t>
            </a:r>
            <a:endParaRPr lang="de-DE" dirty="0"/>
          </a:p>
        </p:txBody>
      </p:sp>
      <p:sp>
        <p:nvSpPr>
          <p:cNvPr id="4" name="Datumsplatzhalter 3">
            <a:extLst>
              <a:ext uri="{FF2B5EF4-FFF2-40B4-BE49-F238E27FC236}">
                <a16:creationId xmlns:a16="http://schemas.microsoft.com/office/drawing/2014/main" id="{60475BEE-6E07-C744-06AB-74BAF9861935}"/>
              </a:ext>
            </a:extLst>
          </p:cNvPr>
          <p:cNvSpPr>
            <a:spLocks noGrp="1"/>
          </p:cNvSpPr>
          <p:nvPr>
            <p:ph type="dt" sz="half" idx="10"/>
          </p:nvPr>
        </p:nvSpPr>
        <p:spPr/>
        <p:txBody>
          <a:bodyPr/>
          <a:lstStyle/>
          <a:p>
            <a:fld id="{5EF4072E-E9CE-47CD-8503-511CD3A8705E}" type="datetime1">
              <a:rPr lang="de-DE" smtClean="0"/>
              <a:t>27.04.2026</a:t>
            </a:fld>
            <a:endParaRPr lang="de-DE"/>
          </a:p>
        </p:txBody>
      </p:sp>
      <p:sp>
        <p:nvSpPr>
          <p:cNvPr id="5" name="Foliennummernplatzhalter 4">
            <a:extLst>
              <a:ext uri="{FF2B5EF4-FFF2-40B4-BE49-F238E27FC236}">
                <a16:creationId xmlns:a16="http://schemas.microsoft.com/office/drawing/2014/main" id="{E358E5E0-4F78-CDCD-028E-39EB65E882FD}"/>
              </a:ext>
            </a:extLst>
          </p:cNvPr>
          <p:cNvSpPr>
            <a:spLocks noGrp="1"/>
          </p:cNvSpPr>
          <p:nvPr>
            <p:ph type="sldNum" sz="quarter" idx="12"/>
          </p:nvPr>
        </p:nvSpPr>
        <p:spPr/>
        <p:txBody>
          <a:bodyPr/>
          <a:lstStyle/>
          <a:p>
            <a:fld id="{46DD21B2-FCBE-449E-9D37-0546F5AD9D01}" type="slidenum">
              <a:rPr lang="de-DE" smtClean="0"/>
              <a:t>12</a:t>
            </a:fld>
            <a:endParaRPr lang="de-DE"/>
          </a:p>
        </p:txBody>
      </p:sp>
    </p:spTree>
    <p:extLst>
      <p:ext uri="{BB962C8B-B14F-4D97-AF65-F5344CB8AC3E}">
        <p14:creationId xmlns:p14="http://schemas.microsoft.com/office/powerpoint/2010/main" val="1093395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FF745D-0797-B5B3-7FBD-1748D9920FA8}"/>
              </a:ext>
            </a:extLst>
          </p:cNvPr>
          <p:cNvSpPr>
            <a:spLocks noGrp="1"/>
          </p:cNvSpPr>
          <p:nvPr>
            <p:ph type="title"/>
          </p:nvPr>
        </p:nvSpPr>
        <p:spPr/>
        <p:txBody>
          <a:bodyPr/>
          <a:lstStyle/>
          <a:p>
            <a:r>
              <a:rPr lang="de-DE" dirty="0">
                <a:solidFill>
                  <a:schemeClr val="tx2">
                    <a:lumMod val="75000"/>
                    <a:lumOff val="25000"/>
                  </a:schemeClr>
                </a:solidFill>
              </a:rPr>
              <a:t>Fallbeispiel</a:t>
            </a:r>
          </a:p>
        </p:txBody>
      </p:sp>
      <p:sp>
        <p:nvSpPr>
          <p:cNvPr id="3" name="Inhaltsplatzhalter 2">
            <a:extLst>
              <a:ext uri="{FF2B5EF4-FFF2-40B4-BE49-F238E27FC236}">
                <a16:creationId xmlns:a16="http://schemas.microsoft.com/office/drawing/2014/main" id="{557A2FE6-ACDB-0C4B-6B84-AC0030E3DE2C}"/>
              </a:ext>
            </a:extLst>
          </p:cNvPr>
          <p:cNvSpPr>
            <a:spLocks noGrp="1"/>
          </p:cNvSpPr>
          <p:nvPr>
            <p:ph idx="1"/>
          </p:nvPr>
        </p:nvSpPr>
        <p:spPr>
          <a:xfrm>
            <a:off x="838200" y="1690688"/>
            <a:ext cx="10515600" cy="4960483"/>
          </a:xfrm>
        </p:spPr>
        <p:txBody>
          <a:bodyPr>
            <a:normAutofit fontScale="77500" lnSpcReduction="20000"/>
          </a:bodyPr>
          <a:lstStyle/>
          <a:p>
            <a:pPr marL="0" indent="0">
              <a:buNone/>
            </a:pPr>
            <a:r>
              <a:rPr lang="de-DE" dirty="0"/>
              <a:t>„Der 39-jährige Täter versuchte, seine im Kindesalter mit ihm zwangsverheiratete, 25-jährige Ehefrau mit mehreren Messerstichen zu töten. Der Mann und die später geschädigte Frau waren wenige Jahre vor der Tat gemeinsam nach Deutschland geflohen.</a:t>
            </a:r>
          </a:p>
          <a:p>
            <a:pPr marL="0" indent="0">
              <a:buNone/>
            </a:pPr>
            <a:r>
              <a:rPr lang="de-DE" dirty="0"/>
              <a:t>Laut Aussage der Überlebenden soll der Mann die Frau während der gesamten Beziehung misshandelt und unterdrückt haben. Als beide wenige Monate vor der Tat in Deutschland ankamen, fasst sie schnell Fuß und begann sich zu emanzipieren, was er, dem das Leben als Analphabet in Deutschland schwerfiel, nicht akzeptieren konnte. Sie trennte sich schließlich und zog mit den Kindern aus. </a:t>
            </a:r>
          </a:p>
          <a:p>
            <a:pPr marL="0" indent="0">
              <a:buNone/>
            </a:pPr>
            <a:r>
              <a:rPr lang="de-DE" dirty="0"/>
              <a:t>Der Mann litt stark unter der Trennung von seiner Frau und den Kindern und der daraus folgenden Einsamkeit; er zeigte depressive Symptome. Bei von dem Mann erwirkten Umgangsterminen mit den Kindern bedrohte er die Frau. Die Herkunftsfamilien der beiden setzten den Mann unter Druck, die Frau zu töten oder zur Wiederaufnahme der Ehe zu bewegen. </a:t>
            </a:r>
          </a:p>
          <a:p>
            <a:pPr marL="0" indent="0">
              <a:buNone/>
            </a:pPr>
            <a:r>
              <a:rPr lang="de-DE" dirty="0"/>
              <a:t>Nach der Tat wurde das überlebende Opfer von Familienmitgliedern weiterhin bedroht. „Du denkst, Deutschland kann dich beschützen. Wir sind zwar sehr weit entfernt, aber egal wo du bist, egal wann, auch in 15-16 Jahren dein Kopf wird rollen“ (Tübinger </a:t>
            </a:r>
            <a:r>
              <a:rPr lang="de-DE" dirty="0" err="1"/>
              <a:t>Femizidstudie</a:t>
            </a:r>
            <a:r>
              <a:rPr lang="de-DE" dirty="0"/>
              <a:t>, S. 48).</a:t>
            </a:r>
          </a:p>
        </p:txBody>
      </p:sp>
      <p:sp>
        <p:nvSpPr>
          <p:cNvPr id="4" name="Datumsplatzhalter 3">
            <a:extLst>
              <a:ext uri="{FF2B5EF4-FFF2-40B4-BE49-F238E27FC236}">
                <a16:creationId xmlns:a16="http://schemas.microsoft.com/office/drawing/2014/main" id="{A33FDD74-953E-FEC3-D59E-B0E92629771A}"/>
              </a:ext>
            </a:extLst>
          </p:cNvPr>
          <p:cNvSpPr>
            <a:spLocks noGrp="1"/>
          </p:cNvSpPr>
          <p:nvPr>
            <p:ph type="dt" sz="half" idx="10"/>
          </p:nvPr>
        </p:nvSpPr>
        <p:spPr/>
        <p:txBody>
          <a:bodyPr/>
          <a:lstStyle/>
          <a:p>
            <a:fld id="{F959BEEA-65CF-4B35-A2B7-E85FB72EEF9F}" type="datetime1">
              <a:rPr lang="de-DE" smtClean="0"/>
              <a:t>27.04.2026</a:t>
            </a:fld>
            <a:endParaRPr lang="de-DE"/>
          </a:p>
        </p:txBody>
      </p:sp>
      <p:sp>
        <p:nvSpPr>
          <p:cNvPr id="5" name="Foliennummernplatzhalter 4">
            <a:extLst>
              <a:ext uri="{FF2B5EF4-FFF2-40B4-BE49-F238E27FC236}">
                <a16:creationId xmlns:a16="http://schemas.microsoft.com/office/drawing/2014/main" id="{E100964E-95C7-7954-7A48-6606C9116FBC}"/>
              </a:ext>
            </a:extLst>
          </p:cNvPr>
          <p:cNvSpPr>
            <a:spLocks noGrp="1"/>
          </p:cNvSpPr>
          <p:nvPr>
            <p:ph type="sldNum" sz="quarter" idx="12"/>
          </p:nvPr>
        </p:nvSpPr>
        <p:spPr/>
        <p:txBody>
          <a:bodyPr/>
          <a:lstStyle/>
          <a:p>
            <a:fld id="{46DD21B2-FCBE-449E-9D37-0546F5AD9D01}" type="slidenum">
              <a:rPr lang="de-DE" smtClean="0"/>
              <a:t>13</a:t>
            </a:fld>
            <a:endParaRPr lang="de-DE"/>
          </a:p>
        </p:txBody>
      </p:sp>
    </p:spTree>
    <p:extLst>
      <p:ext uri="{BB962C8B-B14F-4D97-AF65-F5344CB8AC3E}">
        <p14:creationId xmlns:p14="http://schemas.microsoft.com/office/powerpoint/2010/main" val="2630324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B78350-5C65-ADCB-4F82-25DFBEFFF1BA}"/>
              </a:ext>
            </a:extLst>
          </p:cNvPr>
          <p:cNvSpPr>
            <a:spLocks noGrp="1"/>
          </p:cNvSpPr>
          <p:nvPr>
            <p:ph type="title"/>
          </p:nvPr>
        </p:nvSpPr>
        <p:spPr/>
        <p:txBody>
          <a:bodyPr/>
          <a:lstStyle/>
          <a:p>
            <a:r>
              <a:rPr lang="de-DE" dirty="0">
                <a:solidFill>
                  <a:schemeClr val="tx2">
                    <a:lumMod val="75000"/>
                    <a:lumOff val="25000"/>
                  </a:schemeClr>
                </a:solidFill>
              </a:rPr>
              <a:t>Strafrechtliche Bewertung von Femiziden</a:t>
            </a:r>
          </a:p>
        </p:txBody>
      </p:sp>
      <p:sp>
        <p:nvSpPr>
          <p:cNvPr id="3" name="Inhaltsplatzhalter 2">
            <a:extLst>
              <a:ext uri="{FF2B5EF4-FFF2-40B4-BE49-F238E27FC236}">
                <a16:creationId xmlns:a16="http://schemas.microsoft.com/office/drawing/2014/main" id="{F8C1470D-9B3A-ACDA-BD02-DFD1BDCC10EB}"/>
              </a:ext>
            </a:extLst>
          </p:cNvPr>
          <p:cNvSpPr>
            <a:spLocks noGrp="1"/>
          </p:cNvSpPr>
          <p:nvPr>
            <p:ph idx="1"/>
          </p:nvPr>
        </p:nvSpPr>
        <p:spPr/>
        <p:txBody>
          <a:bodyPr>
            <a:normAutofit fontScale="92500" lnSpcReduction="20000"/>
          </a:bodyPr>
          <a:lstStyle/>
          <a:p>
            <a:r>
              <a:rPr lang="de-DE" dirty="0"/>
              <a:t>Totschlag, § 212 StGB</a:t>
            </a:r>
          </a:p>
          <a:p>
            <a:r>
              <a:rPr lang="de-DE" dirty="0"/>
              <a:t>Mordmerkmale</a:t>
            </a:r>
          </a:p>
          <a:p>
            <a:pPr lvl="1"/>
            <a:r>
              <a:rPr lang="de-DE" dirty="0"/>
              <a:t>Heimtücke: bewusstes Ausnutzen von Arg- und Wehrlosigkeit</a:t>
            </a:r>
          </a:p>
          <a:p>
            <a:pPr lvl="1"/>
            <a:r>
              <a:rPr lang="de-DE" dirty="0"/>
              <a:t>Niedrige Beweggründe: Motive, die „sittlich auf tiefster Stufe stehen“</a:t>
            </a:r>
          </a:p>
          <a:p>
            <a:r>
              <a:rPr lang="de-DE" dirty="0"/>
              <a:t>Nicht jeder Femizid wird als Mord bestraft</a:t>
            </a:r>
          </a:p>
          <a:p>
            <a:r>
              <a:rPr lang="de-DE" dirty="0"/>
              <a:t>Strafe kann dem Täter helfen, zu einem legalen Leben zurückzufinden. Dem Opfer eines Femizids hilft die Bestrafung des Täters aber nicht mehr. Deshalb ist die Debatte über Straferhöhungen unterkomplex. </a:t>
            </a:r>
          </a:p>
          <a:p>
            <a:r>
              <a:rPr lang="de-DE" dirty="0"/>
              <a:t>Argumente: </a:t>
            </a:r>
          </a:p>
          <a:p>
            <a:pPr lvl="1"/>
            <a:r>
              <a:rPr lang="de-DE" dirty="0"/>
              <a:t>Abschreckung anderer potentieller Täter? </a:t>
            </a:r>
          </a:p>
          <a:p>
            <a:pPr lvl="1"/>
            <a:r>
              <a:rPr lang="de-DE" dirty="0"/>
              <a:t>Fokussierung der Aufmerksamkeit in der Strafrechtsanwendung? </a:t>
            </a:r>
          </a:p>
          <a:p>
            <a:pPr lvl="1"/>
            <a:r>
              <a:rPr lang="de-DE" dirty="0"/>
              <a:t>Stärkere empirische Erfassung bei gesetzlicher Regelung?</a:t>
            </a:r>
          </a:p>
          <a:p>
            <a:endParaRPr lang="de-DE" dirty="0"/>
          </a:p>
          <a:p>
            <a:endParaRPr lang="de-DE" dirty="0"/>
          </a:p>
          <a:p>
            <a:endParaRPr lang="de-DE" dirty="0"/>
          </a:p>
        </p:txBody>
      </p:sp>
      <p:sp>
        <p:nvSpPr>
          <p:cNvPr id="4" name="Datumsplatzhalter 3">
            <a:extLst>
              <a:ext uri="{FF2B5EF4-FFF2-40B4-BE49-F238E27FC236}">
                <a16:creationId xmlns:a16="http://schemas.microsoft.com/office/drawing/2014/main" id="{2BA5BD27-6FEA-C7F7-9B36-9CB946604E42}"/>
              </a:ext>
            </a:extLst>
          </p:cNvPr>
          <p:cNvSpPr>
            <a:spLocks noGrp="1"/>
          </p:cNvSpPr>
          <p:nvPr>
            <p:ph type="dt" sz="half" idx="10"/>
          </p:nvPr>
        </p:nvSpPr>
        <p:spPr/>
        <p:txBody>
          <a:bodyPr/>
          <a:lstStyle/>
          <a:p>
            <a:fld id="{D7BCB5FE-2E66-4D5F-9E97-A0875FA569D5}" type="datetime1">
              <a:rPr lang="de-DE" smtClean="0"/>
              <a:t>27.04.2026</a:t>
            </a:fld>
            <a:endParaRPr lang="de-DE"/>
          </a:p>
        </p:txBody>
      </p:sp>
      <p:sp>
        <p:nvSpPr>
          <p:cNvPr id="5" name="Foliennummernplatzhalter 4">
            <a:extLst>
              <a:ext uri="{FF2B5EF4-FFF2-40B4-BE49-F238E27FC236}">
                <a16:creationId xmlns:a16="http://schemas.microsoft.com/office/drawing/2014/main" id="{2870D284-9E00-C7AF-CB72-F6EE3C62C226}"/>
              </a:ext>
            </a:extLst>
          </p:cNvPr>
          <p:cNvSpPr>
            <a:spLocks noGrp="1"/>
          </p:cNvSpPr>
          <p:nvPr>
            <p:ph type="sldNum" sz="quarter" idx="12"/>
          </p:nvPr>
        </p:nvSpPr>
        <p:spPr/>
        <p:txBody>
          <a:bodyPr/>
          <a:lstStyle/>
          <a:p>
            <a:fld id="{46DD21B2-FCBE-449E-9D37-0546F5AD9D01}" type="slidenum">
              <a:rPr lang="de-DE" smtClean="0"/>
              <a:t>14</a:t>
            </a:fld>
            <a:endParaRPr lang="de-DE"/>
          </a:p>
        </p:txBody>
      </p:sp>
    </p:spTree>
    <p:extLst>
      <p:ext uri="{BB962C8B-B14F-4D97-AF65-F5344CB8AC3E}">
        <p14:creationId xmlns:p14="http://schemas.microsoft.com/office/powerpoint/2010/main" val="726132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785AE9-CC6D-8CED-8BAC-38DDEF7E8FBC}"/>
              </a:ext>
            </a:extLst>
          </p:cNvPr>
          <p:cNvSpPr>
            <a:spLocks noGrp="1"/>
          </p:cNvSpPr>
          <p:nvPr>
            <p:ph type="title"/>
          </p:nvPr>
        </p:nvSpPr>
        <p:spPr/>
        <p:txBody>
          <a:bodyPr/>
          <a:lstStyle/>
          <a:p>
            <a:r>
              <a:rPr lang="de-DE" dirty="0">
                <a:solidFill>
                  <a:schemeClr val="tx2">
                    <a:lumMod val="75000"/>
                    <a:lumOff val="25000"/>
                  </a:schemeClr>
                </a:solidFill>
              </a:rPr>
              <a:t>Strafzumessung, § 46 StGB</a:t>
            </a:r>
          </a:p>
        </p:txBody>
      </p:sp>
      <p:sp>
        <p:nvSpPr>
          <p:cNvPr id="3" name="Inhaltsplatzhalter 2">
            <a:extLst>
              <a:ext uri="{FF2B5EF4-FFF2-40B4-BE49-F238E27FC236}">
                <a16:creationId xmlns:a16="http://schemas.microsoft.com/office/drawing/2014/main" id="{5BDF6089-CB81-A55D-8D63-5C02C910AD97}"/>
              </a:ext>
            </a:extLst>
          </p:cNvPr>
          <p:cNvSpPr>
            <a:spLocks noGrp="1"/>
          </p:cNvSpPr>
          <p:nvPr>
            <p:ph idx="1"/>
          </p:nvPr>
        </p:nvSpPr>
        <p:spPr>
          <a:xfrm>
            <a:off x="838200" y="1825624"/>
            <a:ext cx="10515600" cy="4667251"/>
          </a:xfrm>
        </p:spPr>
        <p:txBody>
          <a:bodyPr>
            <a:normAutofit fontScale="85000" lnSpcReduction="20000"/>
          </a:bodyPr>
          <a:lstStyle/>
          <a:p>
            <a:pPr marL="0" indent="0">
              <a:buNone/>
            </a:pPr>
            <a:r>
              <a:rPr lang="de-DE" dirty="0"/>
              <a:t>„Bei der Zumessung wägt das Gericht die Umstände, die für und gegen den Täter sprechen, gegeneinander ab. Dabei kommen namentlich in Betracht:</a:t>
            </a:r>
          </a:p>
          <a:p>
            <a:r>
              <a:rPr lang="de-DE" b="1" dirty="0"/>
              <a:t>die Beweggründe und die Ziele des Täters, besonders auch rassistische, fremdenfeindliche, antisemitische, geschlechtsspezifische, gegen die sexuelle Orientierung gerichtete oder sonstige menschenverachtende,</a:t>
            </a:r>
          </a:p>
          <a:p>
            <a:r>
              <a:rPr lang="de-DE" dirty="0"/>
              <a:t>die Gesinnung, die aus der Tat spricht, und der bei der Tat aufgewendete Wille,</a:t>
            </a:r>
          </a:p>
          <a:p>
            <a:r>
              <a:rPr lang="de-DE" dirty="0"/>
              <a:t>das Maß der Pflichtwidrigkeit,</a:t>
            </a:r>
          </a:p>
          <a:p>
            <a:r>
              <a:rPr lang="de-DE" dirty="0"/>
              <a:t>die Art der Ausführung und die verschuldeten Auswirkungen der Tat,</a:t>
            </a:r>
          </a:p>
          <a:p>
            <a:r>
              <a:rPr lang="de-DE" dirty="0"/>
              <a:t>das Vorleben des Täters, seine persönlichen und wirtschaftlichen Verhältnisse sowie</a:t>
            </a:r>
          </a:p>
          <a:p>
            <a:r>
              <a:rPr lang="de-DE" dirty="0"/>
              <a:t>sein Verhalten nach der Tat, besonders sein Bemühen, den Schaden wiedergutzumachen, sowie das Bemühen des Täters, einen Ausgleich mit dem Verletzten zu erreichen.“</a:t>
            </a:r>
          </a:p>
          <a:p>
            <a:pPr marL="0" indent="0">
              <a:buNone/>
            </a:pPr>
            <a:endParaRPr lang="de-DE" dirty="0"/>
          </a:p>
        </p:txBody>
      </p:sp>
      <p:sp>
        <p:nvSpPr>
          <p:cNvPr id="4" name="Datumsplatzhalter 3">
            <a:extLst>
              <a:ext uri="{FF2B5EF4-FFF2-40B4-BE49-F238E27FC236}">
                <a16:creationId xmlns:a16="http://schemas.microsoft.com/office/drawing/2014/main" id="{956E72DB-BB55-A3C9-E6A7-E642ACB0A19F}"/>
              </a:ext>
            </a:extLst>
          </p:cNvPr>
          <p:cNvSpPr>
            <a:spLocks noGrp="1"/>
          </p:cNvSpPr>
          <p:nvPr>
            <p:ph type="dt" sz="half" idx="10"/>
          </p:nvPr>
        </p:nvSpPr>
        <p:spPr/>
        <p:txBody>
          <a:bodyPr/>
          <a:lstStyle/>
          <a:p>
            <a:fld id="{0A0E6801-D9B1-4BB2-9C36-081937B3B99A}" type="datetime1">
              <a:rPr lang="de-DE" smtClean="0"/>
              <a:t>27.04.2026</a:t>
            </a:fld>
            <a:endParaRPr lang="de-DE"/>
          </a:p>
        </p:txBody>
      </p:sp>
      <p:sp>
        <p:nvSpPr>
          <p:cNvPr id="5" name="Foliennummernplatzhalter 4">
            <a:extLst>
              <a:ext uri="{FF2B5EF4-FFF2-40B4-BE49-F238E27FC236}">
                <a16:creationId xmlns:a16="http://schemas.microsoft.com/office/drawing/2014/main" id="{F767C572-4DE4-07E8-7AAE-64E0D817C7B6}"/>
              </a:ext>
            </a:extLst>
          </p:cNvPr>
          <p:cNvSpPr>
            <a:spLocks noGrp="1"/>
          </p:cNvSpPr>
          <p:nvPr>
            <p:ph type="sldNum" sz="quarter" idx="12"/>
          </p:nvPr>
        </p:nvSpPr>
        <p:spPr/>
        <p:txBody>
          <a:bodyPr/>
          <a:lstStyle/>
          <a:p>
            <a:fld id="{46DD21B2-FCBE-449E-9D37-0546F5AD9D01}" type="slidenum">
              <a:rPr lang="de-DE" smtClean="0"/>
              <a:t>15</a:t>
            </a:fld>
            <a:endParaRPr lang="de-DE"/>
          </a:p>
        </p:txBody>
      </p:sp>
    </p:spTree>
    <p:extLst>
      <p:ext uri="{BB962C8B-B14F-4D97-AF65-F5344CB8AC3E}">
        <p14:creationId xmlns:p14="http://schemas.microsoft.com/office/powerpoint/2010/main" val="503438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83C974-B5BF-81BD-0F42-A7C9BFBBCC15}"/>
              </a:ext>
            </a:extLst>
          </p:cNvPr>
          <p:cNvSpPr>
            <a:spLocks noGrp="1"/>
          </p:cNvSpPr>
          <p:nvPr>
            <p:ph type="title"/>
          </p:nvPr>
        </p:nvSpPr>
        <p:spPr/>
        <p:txBody>
          <a:bodyPr/>
          <a:lstStyle/>
          <a:p>
            <a:r>
              <a:rPr lang="de-DE" dirty="0">
                <a:solidFill>
                  <a:schemeClr val="tx2">
                    <a:lumMod val="75000"/>
                    <a:lumOff val="25000"/>
                  </a:schemeClr>
                </a:solidFill>
              </a:rPr>
              <a:t>Mögliche</a:t>
            </a:r>
            <a:r>
              <a:rPr lang="de-DE" dirty="0"/>
              <a:t> </a:t>
            </a:r>
            <a:r>
              <a:rPr lang="de-DE" dirty="0">
                <a:solidFill>
                  <a:schemeClr val="tx2">
                    <a:lumMod val="75000"/>
                    <a:lumOff val="25000"/>
                  </a:schemeClr>
                </a:solidFill>
              </a:rPr>
              <a:t>Maßnahmen</a:t>
            </a:r>
            <a:r>
              <a:rPr lang="de-DE" dirty="0"/>
              <a:t> </a:t>
            </a:r>
            <a:r>
              <a:rPr lang="de-DE" dirty="0">
                <a:solidFill>
                  <a:schemeClr val="tx2">
                    <a:lumMod val="75000"/>
                    <a:lumOff val="25000"/>
                  </a:schemeClr>
                </a:solidFill>
              </a:rPr>
              <a:t>gegen</a:t>
            </a:r>
            <a:r>
              <a:rPr lang="de-DE" dirty="0"/>
              <a:t> </a:t>
            </a:r>
            <a:r>
              <a:rPr lang="de-DE" dirty="0">
                <a:solidFill>
                  <a:schemeClr val="tx2">
                    <a:lumMod val="75000"/>
                    <a:lumOff val="25000"/>
                  </a:schemeClr>
                </a:solidFill>
              </a:rPr>
              <a:t>Femizide</a:t>
            </a:r>
          </a:p>
        </p:txBody>
      </p:sp>
      <p:sp>
        <p:nvSpPr>
          <p:cNvPr id="3" name="Inhaltsplatzhalter 2">
            <a:extLst>
              <a:ext uri="{FF2B5EF4-FFF2-40B4-BE49-F238E27FC236}">
                <a16:creationId xmlns:a16="http://schemas.microsoft.com/office/drawing/2014/main" id="{F2B748C2-7E44-4E10-0974-9D0D7796A9E2}"/>
              </a:ext>
            </a:extLst>
          </p:cNvPr>
          <p:cNvSpPr>
            <a:spLocks noGrp="1"/>
          </p:cNvSpPr>
          <p:nvPr>
            <p:ph idx="1"/>
          </p:nvPr>
        </p:nvSpPr>
        <p:spPr/>
        <p:txBody>
          <a:bodyPr/>
          <a:lstStyle/>
          <a:p>
            <a:r>
              <a:rPr lang="de-DE" dirty="0"/>
              <a:t>Verschärfung der Strafbarkeit?</a:t>
            </a:r>
          </a:p>
          <a:p>
            <a:pPr lvl="1"/>
            <a:r>
              <a:rPr lang="de-DE" dirty="0"/>
              <a:t>Eigene Lust am Strafen befriedigen?</a:t>
            </a:r>
          </a:p>
          <a:p>
            <a:pPr lvl="1"/>
            <a:r>
              <a:rPr lang="de-DE" dirty="0"/>
              <a:t>Abschreckende Wirkung sehr zweifelhaft</a:t>
            </a:r>
          </a:p>
          <a:p>
            <a:r>
              <a:rPr lang="de-DE" dirty="0"/>
              <a:t>Besser: </a:t>
            </a:r>
            <a:r>
              <a:rPr lang="de-DE" b="1" dirty="0"/>
              <a:t>Präventionsstrategien</a:t>
            </a:r>
            <a:r>
              <a:rPr lang="de-DE" dirty="0"/>
              <a:t> erarbeiten!</a:t>
            </a:r>
          </a:p>
          <a:p>
            <a:r>
              <a:rPr lang="de-DE" dirty="0"/>
              <a:t>Voraussetzung dafür:</a:t>
            </a:r>
          </a:p>
          <a:p>
            <a:pPr lvl="1"/>
            <a:r>
              <a:rPr lang="de-DE" dirty="0"/>
              <a:t>F. nicht als einfache Beziehungstaten verstehen, sondern als Teil eines strukturellen Problems</a:t>
            </a:r>
          </a:p>
          <a:p>
            <a:pPr lvl="1"/>
            <a:r>
              <a:rPr lang="de-DE" dirty="0"/>
              <a:t>Gewalt gegen Frauen hat in den letzten 10 Jahren erheblich zugenommen (sexuelle Belästigung, einfache Gewaltdelikte, Vergewaltigung)</a:t>
            </a:r>
          </a:p>
        </p:txBody>
      </p:sp>
      <p:sp>
        <p:nvSpPr>
          <p:cNvPr id="4" name="Datumsplatzhalter 3">
            <a:extLst>
              <a:ext uri="{FF2B5EF4-FFF2-40B4-BE49-F238E27FC236}">
                <a16:creationId xmlns:a16="http://schemas.microsoft.com/office/drawing/2014/main" id="{03DD97BC-6765-DF63-D79B-F7F1D133FF48}"/>
              </a:ext>
            </a:extLst>
          </p:cNvPr>
          <p:cNvSpPr>
            <a:spLocks noGrp="1"/>
          </p:cNvSpPr>
          <p:nvPr>
            <p:ph type="dt" sz="half" idx="10"/>
          </p:nvPr>
        </p:nvSpPr>
        <p:spPr/>
        <p:txBody>
          <a:bodyPr/>
          <a:lstStyle/>
          <a:p>
            <a:fld id="{BF401301-62A9-4E8B-B904-771ACC48C846}" type="datetime1">
              <a:rPr lang="de-DE" smtClean="0"/>
              <a:t>27.04.2026</a:t>
            </a:fld>
            <a:endParaRPr lang="de-DE"/>
          </a:p>
        </p:txBody>
      </p:sp>
      <p:sp>
        <p:nvSpPr>
          <p:cNvPr id="5" name="Foliennummernplatzhalter 4">
            <a:extLst>
              <a:ext uri="{FF2B5EF4-FFF2-40B4-BE49-F238E27FC236}">
                <a16:creationId xmlns:a16="http://schemas.microsoft.com/office/drawing/2014/main" id="{4DBD7DF3-7F6D-BF4E-7AE0-CC204EE64F5E}"/>
              </a:ext>
            </a:extLst>
          </p:cNvPr>
          <p:cNvSpPr>
            <a:spLocks noGrp="1"/>
          </p:cNvSpPr>
          <p:nvPr>
            <p:ph type="sldNum" sz="quarter" idx="12"/>
          </p:nvPr>
        </p:nvSpPr>
        <p:spPr/>
        <p:txBody>
          <a:bodyPr/>
          <a:lstStyle/>
          <a:p>
            <a:fld id="{46DD21B2-FCBE-449E-9D37-0546F5AD9D01}" type="slidenum">
              <a:rPr lang="de-DE" smtClean="0"/>
              <a:t>16</a:t>
            </a:fld>
            <a:endParaRPr lang="de-DE"/>
          </a:p>
        </p:txBody>
      </p:sp>
    </p:spTree>
    <p:extLst>
      <p:ext uri="{BB962C8B-B14F-4D97-AF65-F5344CB8AC3E}">
        <p14:creationId xmlns:p14="http://schemas.microsoft.com/office/powerpoint/2010/main" val="1378313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F9CF21-293E-EE15-3255-640D2CABC271}"/>
              </a:ext>
            </a:extLst>
          </p:cNvPr>
          <p:cNvSpPr>
            <a:spLocks noGrp="1"/>
          </p:cNvSpPr>
          <p:nvPr>
            <p:ph type="title"/>
          </p:nvPr>
        </p:nvSpPr>
        <p:spPr/>
        <p:txBody>
          <a:bodyPr/>
          <a:lstStyle/>
          <a:p>
            <a:r>
              <a:rPr lang="de-DE" dirty="0">
                <a:solidFill>
                  <a:schemeClr val="tx2">
                    <a:lumMod val="75000"/>
                    <a:lumOff val="25000"/>
                  </a:schemeClr>
                </a:solidFill>
              </a:rPr>
              <a:t>Was wissen wir über die Tatumstände und die Opfer?</a:t>
            </a:r>
          </a:p>
        </p:txBody>
      </p:sp>
      <p:sp>
        <p:nvSpPr>
          <p:cNvPr id="3" name="Inhaltsplatzhalter 2">
            <a:extLst>
              <a:ext uri="{FF2B5EF4-FFF2-40B4-BE49-F238E27FC236}">
                <a16:creationId xmlns:a16="http://schemas.microsoft.com/office/drawing/2014/main" id="{E63A82E7-CCAC-9851-2B97-C7B00278206E}"/>
              </a:ext>
            </a:extLst>
          </p:cNvPr>
          <p:cNvSpPr>
            <a:spLocks noGrp="1"/>
          </p:cNvSpPr>
          <p:nvPr>
            <p:ph idx="1"/>
          </p:nvPr>
        </p:nvSpPr>
        <p:spPr/>
        <p:txBody>
          <a:bodyPr/>
          <a:lstStyle/>
          <a:p>
            <a:r>
              <a:rPr lang="de-DE" dirty="0"/>
              <a:t>Einem Femizid geht meist eine Kette von häuslichen Gewalterfahrungen voraus</a:t>
            </a:r>
          </a:p>
          <a:p>
            <a:r>
              <a:rPr lang="de-DE" dirty="0"/>
              <a:t>Oft werden entsprechende Taten nicht oder erst spät gemeldet – großes Dunkelfeld!</a:t>
            </a:r>
          </a:p>
          <a:p>
            <a:r>
              <a:rPr lang="de-DE" dirty="0"/>
              <a:t>Opfer und Täter mit Migrationshintergrund stark überrepräsentiert</a:t>
            </a:r>
          </a:p>
        </p:txBody>
      </p:sp>
      <p:sp>
        <p:nvSpPr>
          <p:cNvPr id="4" name="Datumsplatzhalter 3">
            <a:extLst>
              <a:ext uri="{FF2B5EF4-FFF2-40B4-BE49-F238E27FC236}">
                <a16:creationId xmlns:a16="http://schemas.microsoft.com/office/drawing/2014/main" id="{6C10338D-2CE3-9F82-1DB0-9ABF9E0B4F9B}"/>
              </a:ext>
            </a:extLst>
          </p:cNvPr>
          <p:cNvSpPr>
            <a:spLocks noGrp="1"/>
          </p:cNvSpPr>
          <p:nvPr>
            <p:ph type="dt" sz="half" idx="10"/>
          </p:nvPr>
        </p:nvSpPr>
        <p:spPr/>
        <p:txBody>
          <a:bodyPr/>
          <a:lstStyle/>
          <a:p>
            <a:fld id="{2EAD326B-8E90-429C-8763-80029A4BF5AE}" type="datetime1">
              <a:rPr lang="de-DE" smtClean="0"/>
              <a:t>27.04.2026</a:t>
            </a:fld>
            <a:endParaRPr lang="de-DE"/>
          </a:p>
        </p:txBody>
      </p:sp>
      <p:sp>
        <p:nvSpPr>
          <p:cNvPr id="5" name="Foliennummernplatzhalter 4">
            <a:extLst>
              <a:ext uri="{FF2B5EF4-FFF2-40B4-BE49-F238E27FC236}">
                <a16:creationId xmlns:a16="http://schemas.microsoft.com/office/drawing/2014/main" id="{FD0D5A58-DB11-68BA-05DC-28F458F5697A}"/>
              </a:ext>
            </a:extLst>
          </p:cNvPr>
          <p:cNvSpPr>
            <a:spLocks noGrp="1"/>
          </p:cNvSpPr>
          <p:nvPr>
            <p:ph type="sldNum" sz="quarter" idx="12"/>
          </p:nvPr>
        </p:nvSpPr>
        <p:spPr/>
        <p:txBody>
          <a:bodyPr/>
          <a:lstStyle/>
          <a:p>
            <a:fld id="{46DD21B2-FCBE-449E-9D37-0546F5AD9D01}" type="slidenum">
              <a:rPr lang="de-DE" smtClean="0"/>
              <a:t>17</a:t>
            </a:fld>
            <a:endParaRPr lang="de-DE"/>
          </a:p>
        </p:txBody>
      </p:sp>
    </p:spTree>
    <p:extLst>
      <p:ext uri="{BB962C8B-B14F-4D97-AF65-F5344CB8AC3E}">
        <p14:creationId xmlns:p14="http://schemas.microsoft.com/office/powerpoint/2010/main" val="680521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16B2B8-911A-AFB8-E3E0-8C4F267F9A88}"/>
              </a:ext>
            </a:extLst>
          </p:cNvPr>
          <p:cNvSpPr>
            <a:spLocks noGrp="1"/>
          </p:cNvSpPr>
          <p:nvPr>
            <p:ph type="title"/>
          </p:nvPr>
        </p:nvSpPr>
        <p:spPr/>
        <p:txBody>
          <a:bodyPr/>
          <a:lstStyle/>
          <a:p>
            <a:r>
              <a:rPr lang="de-DE" dirty="0">
                <a:solidFill>
                  <a:schemeClr val="tx2">
                    <a:lumMod val="75000"/>
                    <a:lumOff val="25000"/>
                  </a:schemeClr>
                </a:solidFill>
              </a:rPr>
              <a:t>Konkrete</a:t>
            </a:r>
            <a:r>
              <a:rPr lang="de-DE" dirty="0"/>
              <a:t> </a:t>
            </a:r>
            <a:r>
              <a:rPr lang="de-DE" dirty="0">
                <a:solidFill>
                  <a:schemeClr val="tx2">
                    <a:lumMod val="75000"/>
                    <a:lumOff val="25000"/>
                  </a:schemeClr>
                </a:solidFill>
              </a:rPr>
              <a:t>Schutzmaßnahmen</a:t>
            </a:r>
            <a:r>
              <a:rPr lang="de-DE" dirty="0"/>
              <a:t> </a:t>
            </a:r>
            <a:r>
              <a:rPr lang="de-DE" dirty="0">
                <a:solidFill>
                  <a:schemeClr val="tx2">
                    <a:lumMod val="75000"/>
                    <a:lumOff val="25000"/>
                  </a:schemeClr>
                </a:solidFill>
              </a:rPr>
              <a:t>für</a:t>
            </a:r>
            <a:r>
              <a:rPr lang="de-DE" dirty="0"/>
              <a:t> </a:t>
            </a:r>
            <a:r>
              <a:rPr lang="de-DE" dirty="0">
                <a:solidFill>
                  <a:schemeClr val="tx2">
                    <a:lumMod val="75000"/>
                    <a:lumOff val="25000"/>
                  </a:schemeClr>
                </a:solidFill>
              </a:rPr>
              <a:t>Opfer</a:t>
            </a:r>
          </a:p>
        </p:txBody>
      </p:sp>
      <p:sp>
        <p:nvSpPr>
          <p:cNvPr id="3" name="Inhaltsplatzhalter 2">
            <a:extLst>
              <a:ext uri="{FF2B5EF4-FFF2-40B4-BE49-F238E27FC236}">
                <a16:creationId xmlns:a16="http://schemas.microsoft.com/office/drawing/2014/main" id="{3F269763-5B07-6856-2384-3552CCAC99B4}"/>
              </a:ext>
            </a:extLst>
          </p:cNvPr>
          <p:cNvSpPr>
            <a:spLocks noGrp="1"/>
          </p:cNvSpPr>
          <p:nvPr>
            <p:ph idx="1"/>
          </p:nvPr>
        </p:nvSpPr>
        <p:spPr/>
        <p:txBody>
          <a:bodyPr>
            <a:normAutofit/>
          </a:bodyPr>
          <a:lstStyle/>
          <a:p>
            <a:r>
              <a:rPr lang="de-DE" dirty="0"/>
              <a:t>„Empowerment“: Aufklärung und Motivierung potentieller Opfer, sich an Meldestellen/Frauenhäuser zu wenden</a:t>
            </a:r>
          </a:p>
          <a:p>
            <a:r>
              <a:rPr lang="de-DE" dirty="0"/>
              <a:t>Aufzeigen rechtlicher Möglichkeiten</a:t>
            </a:r>
          </a:p>
          <a:p>
            <a:r>
              <a:rPr lang="de-DE" dirty="0"/>
              <a:t>Weitere Sensibilisierung und Schulung der Polizei</a:t>
            </a:r>
          </a:p>
          <a:p>
            <a:r>
              <a:rPr lang="de-DE" dirty="0"/>
              <a:t>Überwindung von Sprachhindernissen</a:t>
            </a:r>
          </a:p>
          <a:p>
            <a:r>
              <a:rPr lang="de-DE" dirty="0"/>
              <a:t>Hinreichende Ausstattung von Frauenhäusern, auch mit Betreuerinnen aus den Heimatländern der Opfer</a:t>
            </a:r>
          </a:p>
          <a:p>
            <a:r>
              <a:rPr lang="de-DE" dirty="0"/>
              <a:t>Zügige Verfahren</a:t>
            </a:r>
          </a:p>
          <a:p>
            <a:endParaRPr lang="de-DE" dirty="0"/>
          </a:p>
        </p:txBody>
      </p:sp>
      <p:sp>
        <p:nvSpPr>
          <p:cNvPr id="4" name="Datumsplatzhalter 3">
            <a:extLst>
              <a:ext uri="{FF2B5EF4-FFF2-40B4-BE49-F238E27FC236}">
                <a16:creationId xmlns:a16="http://schemas.microsoft.com/office/drawing/2014/main" id="{B9FB5178-4E73-3EB6-DB6A-21B0295AFDAA}"/>
              </a:ext>
            </a:extLst>
          </p:cNvPr>
          <p:cNvSpPr>
            <a:spLocks noGrp="1"/>
          </p:cNvSpPr>
          <p:nvPr>
            <p:ph type="dt" sz="half" idx="10"/>
          </p:nvPr>
        </p:nvSpPr>
        <p:spPr/>
        <p:txBody>
          <a:bodyPr/>
          <a:lstStyle/>
          <a:p>
            <a:fld id="{5E665548-E3E2-4D9D-8555-8B5EBE891A0C}" type="datetime1">
              <a:rPr lang="de-DE" smtClean="0"/>
              <a:t>27.04.2026</a:t>
            </a:fld>
            <a:endParaRPr lang="de-DE"/>
          </a:p>
        </p:txBody>
      </p:sp>
      <p:sp>
        <p:nvSpPr>
          <p:cNvPr id="5" name="Foliennummernplatzhalter 4">
            <a:extLst>
              <a:ext uri="{FF2B5EF4-FFF2-40B4-BE49-F238E27FC236}">
                <a16:creationId xmlns:a16="http://schemas.microsoft.com/office/drawing/2014/main" id="{3A9834A7-D894-FDC2-B7FD-754B61C7918A}"/>
              </a:ext>
            </a:extLst>
          </p:cNvPr>
          <p:cNvSpPr>
            <a:spLocks noGrp="1"/>
          </p:cNvSpPr>
          <p:nvPr>
            <p:ph type="sldNum" sz="quarter" idx="12"/>
          </p:nvPr>
        </p:nvSpPr>
        <p:spPr/>
        <p:txBody>
          <a:bodyPr/>
          <a:lstStyle/>
          <a:p>
            <a:fld id="{46DD21B2-FCBE-449E-9D37-0546F5AD9D01}" type="slidenum">
              <a:rPr lang="de-DE" smtClean="0"/>
              <a:t>18</a:t>
            </a:fld>
            <a:endParaRPr lang="de-DE"/>
          </a:p>
        </p:txBody>
      </p:sp>
    </p:spTree>
    <p:extLst>
      <p:ext uri="{BB962C8B-B14F-4D97-AF65-F5344CB8AC3E}">
        <p14:creationId xmlns:p14="http://schemas.microsoft.com/office/powerpoint/2010/main" val="3069388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060163-B932-8CFB-FA8A-7700D8AC62BD}"/>
              </a:ext>
            </a:extLst>
          </p:cNvPr>
          <p:cNvSpPr>
            <a:spLocks noGrp="1"/>
          </p:cNvSpPr>
          <p:nvPr>
            <p:ph type="title"/>
          </p:nvPr>
        </p:nvSpPr>
        <p:spPr/>
        <p:txBody>
          <a:bodyPr/>
          <a:lstStyle/>
          <a:p>
            <a:r>
              <a:rPr lang="de-DE" dirty="0">
                <a:solidFill>
                  <a:schemeClr val="tx2">
                    <a:lumMod val="75000"/>
                    <a:lumOff val="25000"/>
                  </a:schemeClr>
                </a:solidFill>
              </a:rPr>
              <a:t>Maßnahmen</a:t>
            </a:r>
            <a:r>
              <a:rPr lang="de-DE" dirty="0"/>
              <a:t> </a:t>
            </a:r>
            <a:r>
              <a:rPr lang="de-DE" dirty="0">
                <a:solidFill>
                  <a:schemeClr val="tx2">
                    <a:lumMod val="75000"/>
                    <a:lumOff val="25000"/>
                  </a:schemeClr>
                </a:solidFill>
              </a:rPr>
              <a:t>mit</a:t>
            </a:r>
            <a:r>
              <a:rPr lang="de-DE" dirty="0"/>
              <a:t> </a:t>
            </a:r>
            <a:r>
              <a:rPr lang="de-DE" dirty="0">
                <a:solidFill>
                  <a:schemeClr val="tx2">
                    <a:lumMod val="75000"/>
                    <a:lumOff val="25000"/>
                  </a:schemeClr>
                </a:solidFill>
              </a:rPr>
              <a:t>Bezug</a:t>
            </a:r>
            <a:r>
              <a:rPr lang="de-DE" dirty="0"/>
              <a:t> </a:t>
            </a:r>
            <a:r>
              <a:rPr lang="de-DE" dirty="0">
                <a:solidFill>
                  <a:schemeClr val="tx2">
                    <a:lumMod val="75000"/>
                    <a:lumOff val="25000"/>
                  </a:schemeClr>
                </a:solidFill>
              </a:rPr>
              <a:t>auf</a:t>
            </a:r>
            <a:r>
              <a:rPr lang="de-DE" dirty="0"/>
              <a:t> </a:t>
            </a:r>
            <a:r>
              <a:rPr lang="de-DE" dirty="0">
                <a:solidFill>
                  <a:schemeClr val="tx2">
                    <a:lumMod val="75000"/>
                    <a:lumOff val="25000"/>
                  </a:schemeClr>
                </a:solidFill>
              </a:rPr>
              <a:t>potentielle</a:t>
            </a:r>
            <a:r>
              <a:rPr lang="de-DE" dirty="0"/>
              <a:t> </a:t>
            </a:r>
            <a:r>
              <a:rPr lang="de-DE" dirty="0">
                <a:solidFill>
                  <a:schemeClr val="tx2">
                    <a:lumMod val="75000"/>
                    <a:lumOff val="25000"/>
                  </a:schemeClr>
                </a:solidFill>
              </a:rPr>
              <a:t>Täter</a:t>
            </a:r>
          </a:p>
        </p:txBody>
      </p:sp>
      <p:sp>
        <p:nvSpPr>
          <p:cNvPr id="3" name="Inhaltsplatzhalter 2">
            <a:extLst>
              <a:ext uri="{FF2B5EF4-FFF2-40B4-BE49-F238E27FC236}">
                <a16:creationId xmlns:a16="http://schemas.microsoft.com/office/drawing/2014/main" id="{9F507990-F6B4-04A9-3FC6-0E02C4C099BA}"/>
              </a:ext>
            </a:extLst>
          </p:cNvPr>
          <p:cNvSpPr>
            <a:spLocks noGrp="1"/>
          </p:cNvSpPr>
          <p:nvPr>
            <p:ph idx="1"/>
          </p:nvPr>
        </p:nvSpPr>
        <p:spPr/>
        <p:txBody>
          <a:bodyPr>
            <a:normAutofit/>
          </a:bodyPr>
          <a:lstStyle/>
          <a:p>
            <a:r>
              <a:rPr lang="de-DE" dirty="0"/>
              <a:t>Frühzeitige Maßnahmen gegen aggressive Partner (Aufklärung, Warnungen, strafrechtliche Maßnahmen wegen vorangehenden gewalttätigen Verhaltens)</a:t>
            </a:r>
          </a:p>
          <a:p>
            <a:r>
              <a:rPr lang="de-DE" dirty="0"/>
              <a:t>In Schulen problematische Rollenbilder gezielt thematisieren</a:t>
            </a:r>
          </a:p>
          <a:p>
            <a:r>
              <a:rPr lang="de-DE" dirty="0"/>
              <a:t>„Täterarbeit“: Aufklärung und Schulung bei Erwachsenen – auch erzwingen?</a:t>
            </a:r>
          </a:p>
          <a:p>
            <a:r>
              <a:rPr lang="de-DE" dirty="0"/>
              <a:t>Parallelkulturen verhindern (?)</a:t>
            </a:r>
          </a:p>
          <a:p>
            <a:r>
              <a:rPr lang="de-DE" dirty="0"/>
              <a:t>Erforschung weiterer Einflussmöglichkeiten</a:t>
            </a:r>
          </a:p>
        </p:txBody>
      </p:sp>
      <p:sp>
        <p:nvSpPr>
          <p:cNvPr id="4" name="Datumsplatzhalter 3">
            <a:extLst>
              <a:ext uri="{FF2B5EF4-FFF2-40B4-BE49-F238E27FC236}">
                <a16:creationId xmlns:a16="http://schemas.microsoft.com/office/drawing/2014/main" id="{7A67E12A-8F65-841D-0BC1-9B8E092FD569}"/>
              </a:ext>
            </a:extLst>
          </p:cNvPr>
          <p:cNvSpPr>
            <a:spLocks noGrp="1"/>
          </p:cNvSpPr>
          <p:nvPr>
            <p:ph type="dt" sz="half" idx="10"/>
          </p:nvPr>
        </p:nvSpPr>
        <p:spPr/>
        <p:txBody>
          <a:bodyPr/>
          <a:lstStyle/>
          <a:p>
            <a:fld id="{0839E07D-6809-47C6-881B-21192D3F65BE}" type="datetime1">
              <a:rPr lang="de-DE" smtClean="0"/>
              <a:t>27.04.2026</a:t>
            </a:fld>
            <a:endParaRPr lang="de-DE"/>
          </a:p>
        </p:txBody>
      </p:sp>
      <p:sp>
        <p:nvSpPr>
          <p:cNvPr id="5" name="Foliennummernplatzhalter 4">
            <a:extLst>
              <a:ext uri="{FF2B5EF4-FFF2-40B4-BE49-F238E27FC236}">
                <a16:creationId xmlns:a16="http://schemas.microsoft.com/office/drawing/2014/main" id="{D25F5704-3A05-21B1-86BE-737CC244DD38}"/>
              </a:ext>
            </a:extLst>
          </p:cNvPr>
          <p:cNvSpPr>
            <a:spLocks noGrp="1"/>
          </p:cNvSpPr>
          <p:nvPr>
            <p:ph type="sldNum" sz="quarter" idx="12"/>
          </p:nvPr>
        </p:nvSpPr>
        <p:spPr/>
        <p:txBody>
          <a:bodyPr/>
          <a:lstStyle/>
          <a:p>
            <a:fld id="{46DD21B2-FCBE-449E-9D37-0546F5AD9D01}" type="slidenum">
              <a:rPr lang="de-DE" smtClean="0"/>
              <a:t>19</a:t>
            </a:fld>
            <a:endParaRPr lang="de-DE"/>
          </a:p>
        </p:txBody>
      </p:sp>
    </p:spTree>
    <p:extLst>
      <p:ext uri="{BB962C8B-B14F-4D97-AF65-F5344CB8AC3E}">
        <p14:creationId xmlns:p14="http://schemas.microsoft.com/office/powerpoint/2010/main" val="32104226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CD2FBB-69D9-75D6-C3AE-520ABC25959C}"/>
              </a:ext>
            </a:extLst>
          </p:cNvPr>
          <p:cNvSpPr>
            <a:spLocks noGrp="1"/>
          </p:cNvSpPr>
          <p:nvPr>
            <p:ph type="title"/>
          </p:nvPr>
        </p:nvSpPr>
        <p:spPr/>
        <p:txBody>
          <a:bodyPr/>
          <a:lstStyle/>
          <a:p>
            <a:r>
              <a:rPr lang="de-DE" dirty="0">
                <a:solidFill>
                  <a:schemeClr val="tx2">
                    <a:lumMod val="75000"/>
                    <a:lumOff val="25000"/>
                  </a:schemeClr>
                </a:solidFill>
              </a:rPr>
              <a:t>Ein Femizid in Würzburg</a:t>
            </a:r>
          </a:p>
        </p:txBody>
      </p:sp>
      <p:sp>
        <p:nvSpPr>
          <p:cNvPr id="3" name="Inhaltsplatzhalter 2">
            <a:extLst>
              <a:ext uri="{FF2B5EF4-FFF2-40B4-BE49-F238E27FC236}">
                <a16:creationId xmlns:a16="http://schemas.microsoft.com/office/drawing/2014/main" id="{EFAACE0E-0349-02CF-4FCE-0CF3C71E707C}"/>
              </a:ext>
            </a:extLst>
          </p:cNvPr>
          <p:cNvSpPr>
            <a:spLocks noGrp="1"/>
          </p:cNvSpPr>
          <p:nvPr>
            <p:ph idx="1"/>
          </p:nvPr>
        </p:nvSpPr>
        <p:spPr/>
        <p:txBody>
          <a:bodyPr/>
          <a:lstStyle/>
          <a:p>
            <a:r>
              <a:rPr lang="de-DE" dirty="0"/>
              <a:t>Im April 2025 wird eine 45jährige Frau von ihrem gleichaltrigen Lebensgefährten, einem Aserbaidschaner, am Würzburger Heuchelhof in ihrer Wohnung mit rund 60 Messerstichen getötet. Danach ruft der Täter die Polizei.</a:t>
            </a:r>
          </a:p>
          <a:p>
            <a:r>
              <a:rPr lang="de-DE" dirty="0"/>
              <a:t>Er wird vom LG Würzburg wegen Mordes zu lebenslanger Freiheitsstrafe verurteilt.</a:t>
            </a:r>
          </a:p>
          <a:p>
            <a:pPr marL="0" indent="0">
              <a:buNone/>
            </a:pPr>
            <a:r>
              <a:rPr lang="de-DE" sz="2000" dirty="0"/>
              <a:t>	(</a:t>
            </a:r>
            <a:r>
              <a:rPr lang="de-DE" sz="2000" dirty="0" err="1"/>
              <a:t>Mainpost</a:t>
            </a:r>
            <a:r>
              <a:rPr lang="de-DE" sz="2000" dirty="0"/>
              <a:t> vom 14.2.2026, S. 9)</a:t>
            </a:r>
          </a:p>
        </p:txBody>
      </p:sp>
      <p:sp>
        <p:nvSpPr>
          <p:cNvPr id="4" name="Datumsplatzhalter 3">
            <a:extLst>
              <a:ext uri="{FF2B5EF4-FFF2-40B4-BE49-F238E27FC236}">
                <a16:creationId xmlns:a16="http://schemas.microsoft.com/office/drawing/2014/main" id="{593195FC-4486-7E4B-E9F4-93AF1ED96848}"/>
              </a:ext>
            </a:extLst>
          </p:cNvPr>
          <p:cNvSpPr>
            <a:spLocks noGrp="1"/>
          </p:cNvSpPr>
          <p:nvPr>
            <p:ph type="dt" sz="half" idx="10"/>
          </p:nvPr>
        </p:nvSpPr>
        <p:spPr/>
        <p:txBody>
          <a:bodyPr/>
          <a:lstStyle/>
          <a:p>
            <a:fld id="{21C5EFDE-5AD8-49E4-9181-22D3E7E4AB24}" type="datetime1">
              <a:rPr lang="de-DE" smtClean="0"/>
              <a:t>27.04.2026</a:t>
            </a:fld>
            <a:endParaRPr lang="de-DE"/>
          </a:p>
        </p:txBody>
      </p:sp>
      <p:sp>
        <p:nvSpPr>
          <p:cNvPr id="5" name="Foliennummernplatzhalter 4">
            <a:extLst>
              <a:ext uri="{FF2B5EF4-FFF2-40B4-BE49-F238E27FC236}">
                <a16:creationId xmlns:a16="http://schemas.microsoft.com/office/drawing/2014/main" id="{EC42566C-2707-9F48-D488-B7CD2E79A5B5}"/>
              </a:ext>
            </a:extLst>
          </p:cNvPr>
          <p:cNvSpPr>
            <a:spLocks noGrp="1"/>
          </p:cNvSpPr>
          <p:nvPr>
            <p:ph type="sldNum" sz="quarter" idx="12"/>
          </p:nvPr>
        </p:nvSpPr>
        <p:spPr/>
        <p:txBody>
          <a:bodyPr/>
          <a:lstStyle/>
          <a:p>
            <a:fld id="{46DD21B2-FCBE-449E-9D37-0546F5AD9D01}" type="slidenum">
              <a:rPr lang="de-DE" smtClean="0"/>
              <a:t>2</a:t>
            </a:fld>
            <a:endParaRPr lang="de-DE"/>
          </a:p>
        </p:txBody>
      </p:sp>
    </p:spTree>
    <p:extLst>
      <p:ext uri="{BB962C8B-B14F-4D97-AF65-F5344CB8AC3E}">
        <p14:creationId xmlns:p14="http://schemas.microsoft.com/office/powerpoint/2010/main" val="3590068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550295-0046-0058-394B-B9B792BF7832}"/>
              </a:ext>
            </a:extLst>
          </p:cNvPr>
          <p:cNvSpPr>
            <a:spLocks noGrp="1"/>
          </p:cNvSpPr>
          <p:nvPr>
            <p:ph type="title"/>
          </p:nvPr>
        </p:nvSpPr>
        <p:spPr/>
        <p:txBody>
          <a:bodyPr/>
          <a:lstStyle/>
          <a:p>
            <a:r>
              <a:rPr lang="de-DE" dirty="0">
                <a:solidFill>
                  <a:schemeClr val="tx2">
                    <a:lumMod val="75000"/>
                    <a:lumOff val="25000"/>
                  </a:schemeClr>
                </a:solidFill>
              </a:rPr>
              <a:t>Allgemeine Maßnahmen</a:t>
            </a:r>
          </a:p>
        </p:txBody>
      </p:sp>
      <p:sp>
        <p:nvSpPr>
          <p:cNvPr id="3" name="Inhaltsplatzhalter 2">
            <a:extLst>
              <a:ext uri="{FF2B5EF4-FFF2-40B4-BE49-F238E27FC236}">
                <a16:creationId xmlns:a16="http://schemas.microsoft.com/office/drawing/2014/main" id="{42BD6F68-2081-1251-B5EB-B0479D4A1B69}"/>
              </a:ext>
            </a:extLst>
          </p:cNvPr>
          <p:cNvSpPr>
            <a:spLocks noGrp="1"/>
          </p:cNvSpPr>
          <p:nvPr>
            <p:ph idx="1"/>
          </p:nvPr>
        </p:nvSpPr>
        <p:spPr>
          <a:xfrm>
            <a:off x="838200" y="1825625"/>
            <a:ext cx="9622971" cy="4351338"/>
          </a:xfrm>
        </p:spPr>
        <p:txBody>
          <a:bodyPr/>
          <a:lstStyle/>
          <a:p>
            <a:r>
              <a:rPr lang="de-DE" dirty="0"/>
              <a:t>Möglichst konkrete Problembeschreibung anstreben</a:t>
            </a:r>
          </a:p>
          <a:p>
            <a:r>
              <a:rPr lang="de-DE" dirty="0"/>
              <a:t>Klare, aussagekräftige Sprache, keine Slogans</a:t>
            </a:r>
          </a:p>
          <a:p>
            <a:r>
              <a:rPr lang="de-DE" dirty="0"/>
              <a:t>Relativierung und Vertuschung entgegenwirken, auch wenn sie gut gemeint sind</a:t>
            </a:r>
          </a:p>
          <a:p>
            <a:r>
              <a:rPr lang="de-DE" dirty="0"/>
              <a:t>Empirisches Wissen sammeln und prüfen, Fakten offenlegen</a:t>
            </a:r>
          </a:p>
          <a:p>
            <a:r>
              <a:rPr lang="de-DE" dirty="0"/>
              <a:t>Stärkere Einbeziehung kriminologischer und soziologischer Denkweisen und Erkenntnisse in die juristische Ausbildung</a:t>
            </a:r>
          </a:p>
          <a:p>
            <a:endParaRPr lang="de-DE" dirty="0"/>
          </a:p>
        </p:txBody>
      </p:sp>
      <p:sp>
        <p:nvSpPr>
          <p:cNvPr id="4" name="Datumsplatzhalter 3">
            <a:extLst>
              <a:ext uri="{FF2B5EF4-FFF2-40B4-BE49-F238E27FC236}">
                <a16:creationId xmlns:a16="http://schemas.microsoft.com/office/drawing/2014/main" id="{4DF757B6-6141-166B-E78F-581A4FB556E5}"/>
              </a:ext>
            </a:extLst>
          </p:cNvPr>
          <p:cNvSpPr>
            <a:spLocks noGrp="1"/>
          </p:cNvSpPr>
          <p:nvPr>
            <p:ph type="dt" sz="half" idx="10"/>
          </p:nvPr>
        </p:nvSpPr>
        <p:spPr/>
        <p:txBody>
          <a:bodyPr/>
          <a:lstStyle/>
          <a:p>
            <a:fld id="{034A8697-C574-4E36-8DF5-89FEC716DAD7}" type="datetime1">
              <a:rPr lang="de-DE" smtClean="0"/>
              <a:t>27.04.2026</a:t>
            </a:fld>
            <a:endParaRPr lang="de-DE"/>
          </a:p>
        </p:txBody>
      </p:sp>
      <p:sp>
        <p:nvSpPr>
          <p:cNvPr id="5" name="Foliennummernplatzhalter 4">
            <a:extLst>
              <a:ext uri="{FF2B5EF4-FFF2-40B4-BE49-F238E27FC236}">
                <a16:creationId xmlns:a16="http://schemas.microsoft.com/office/drawing/2014/main" id="{349EA5C2-D428-D45A-5CE1-8E7938FA98F4}"/>
              </a:ext>
            </a:extLst>
          </p:cNvPr>
          <p:cNvSpPr>
            <a:spLocks noGrp="1"/>
          </p:cNvSpPr>
          <p:nvPr>
            <p:ph type="sldNum" sz="quarter" idx="12"/>
          </p:nvPr>
        </p:nvSpPr>
        <p:spPr/>
        <p:txBody>
          <a:bodyPr/>
          <a:lstStyle/>
          <a:p>
            <a:fld id="{46DD21B2-FCBE-449E-9D37-0546F5AD9D01}" type="slidenum">
              <a:rPr lang="de-DE" smtClean="0"/>
              <a:t>20</a:t>
            </a:fld>
            <a:endParaRPr lang="de-DE"/>
          </a:p>
        </p:txBody>
      </p:sp>
    </p:spTree>
    <p:extLst>
      <p:ext uri="{BB962C8B-B14F-4D97-AF65-F5344CB8AC3E}">
        <p14:creationId xmlns:p14="http://schemas.microsoft.com/office/powerpoint/2010/main" val="1003756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67F9F7-7C47-A151-39DC-B90E6F6B6E6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A6AE193-0CF3-1438-C657-B46C31B62AC5}"/>
              </a:ext>
            </a:extLst>
          </p:cNvPr>
          <p:cNvSpPr>
            <a:spLocks noGrp="1"/>
          </p:cNvSpPr>
          <p:nvPr>
            <p:ph idx="1"/>
          </p:nvPr>
        </p:nvSpPr>
        <p:spPr/>
        <p:txBody>
          <a:bodyPr/>
          <a:lstStyle/>
          <a:p>
            <a:endParaRPr lang="de-DE" dirty="0"/>
          </a:p>
          <a:p>
            <a:endParaRPr lang="de-DE" dirty="0"/>
          </a:p>
          <a:p>
            <a:pPr marL="0" indent="0" algn="ctr">
              <a:buNone/>
            </a:pPr>
            <a:r>
              <a:rPr lang="de-DE" sz="6600" b="1" dirty="0">
                <a:solidFill>
                  <a:schemeClr val="tx2">
                    <a:lumMod val="75000"/>
                    <a:lumOff val="25000"/>
                  </a:schemeClr>
                </a:solidFill>
              </a:rPr>
              <a:t>Danke für die Aufmerksamkeit!</a:t>
            </a:r>
          </a:p>
        </p:txBody>
      </p:sp>
      <p:sp>
        <p:nvSpPr>
          <p:cNvPr id="4" name="Datumsplatzhalter 3">
            <a:extLst>
              <a:ext uri="{FF2B5EF4-FFF2-40B4-BE49-F238E27FC236}">
                <a16:creationId xmlns:a16="http://schemas.microsoft.com/office/drawing/2014/main" id="{8D940898-5119-908F-9C47-97B2BEDA6AFB}"/>
              </a:ext>
            </a:extLst>
          </p:cNvPr>
          <p:cNvSpPr>
            <a:spLocks noGrp="1"/>
          </p:cNvSpPr>
          <p:nvPr>
            <p:ph type="dt" sz="half" idx="10"/>
          </p:nvPr>
        </p:nvSpPr>
        <p:spPr/>
        <p:txBody>
          <a:bodyPr/>
          <a:lstStyle/>
          <a:p>
            <a:fld id="{A0331185-868F-4860-B814-794138BA322B}" type="datetime1">
              <a:rPr lang="de-DE" smtClean="0"/>
              <a:t>27.04.2026</a:t>
            </a:fld>
            <a:endParaRPr lang="de-DE"/>
          </a:p>
        </p:txBody>
      </p:sp>
      <p:sp>
        <p:nvSpPr>
          <p:cNvPr id="5" name="Foliennummernplatzhalter 4">
            <a:extLst>
              <a:ext uri="{FF2B5EF4-FFF2-40B4-BE49-F238E27FC236}">
                <a16:creationId xmlns:a16="http://schemas.microsoft.com/office/drawing/2014/main" id="{4D9140B5-3321-A37B-2E72-9241985DF570}"/>
              </a:ext>
            </a:extLst>
          </p:cNvPr>
          <p:cNvSpPr>
            <a:spLocks noGrp="1"/>
          </p:cNvSpPr>
          <p:nvPr>
            <p:ph type="sldNum" sz="quarter" idx="12"/>
          </p:nvPr>
        </p:nvSpPr>
        <p:spPr/>
        <p:txBody>
          <a:bodyPr/>
          <a:lstStyle/>
          <a:p>
            <a:fld id="{46DD21B2-FCBE-449E-9D37-0546F5AD9D01}" type="slidenum">
              <a:rPr lang="de-DE" smtClean="0"/>
              <a:t>21</a:t>
            </a:fld>
            <a:endParaRPr lang="de-DE"/>
          </a:p>
        </p:txBody>
      </p:sp>
    </p:spTree>
    <p:extLst>
      <p:ext uri="{BB962C8B-B14F-4D97-AF65-F5344CB8AC3E}">
        <p14:creationId xmlns:p14="http://schemas.microsoft.com/office/powerpoint/2010/main" val="1666536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5BD7F4-1492-3C72-C319-0B60AD829291}"/>
              </a:ext>
            </a:extLst>
          </p:cNvPr>
          <p:cNvSpPr>
            <a:spLocks noGrp="1"/>
          </p:cNvSpPr>
          <p:nvPr>
            <p:ph type="title"/>
          </p:nvPr>
        </p:nvSpPr>
        <p:spPr/>
        <p:txBody>
          <a:bodyPr/>
          <a:lstStyle/>
          <a:p>
            <a:r>
              <a:rPr lang="de-DE" dirty="0">
                <a:solidFill>
                  <a:schemeClr val="tx2">
                    <a:lumMod val="75000"/>
                    <a:lumOff val="25000"/>
                  </a:schemeClr>
                </a:solidFill>
              </a:rPr>
              <a:t>Warum musste sie sterben?</a:t>
            </a:r>
          </a:p>
        </p:txBody>
      </p:sp>
      <p:sp>
        <p:nvSpPr>
          <p:cNvPr id="3" name="Inhaltsplatzhalter 2">
            <a:extLst>
              <a:ext uri="{FF2B5EF4-FFF2-40B4-BE49-F238E27FC236}">
                <a16:creationId xmlns:a16="http://schemas.microsoft.com/office/drawing/2014/main" id="{27550809-D844-04C7-98B0-6167622BBDBF}"/>
              </a:ext>
            </a:extLst>
          </p:cNvPr>
          <p:cNvSpPr>
            <a:spLocks noGrp="1"/>
          </p:cNvSpPr>
          <p:nvPr>
            <p:ph idx="1"/>
          </p:nvPr>
        </p:nvSpPr>
        <p:spPr/>
        <p:txBody>
          <a:bodyPr/>
          <a:lstStyle/>
          <a:p>
            <a:r>
              <a:rPr lang="de-DE" dirty="0"/>
              <a:t>Das Gericht spricht von „Platzhirsch-Verhalten“ des Täters, „der in der Beziehung den Pascha gespielt und eifersüchtig darüber gewacht hat, dass kein anderer Mann ihn ersetzt“ </a:t>
            </a:r>
          </a:p>
          <a:p>
            <a:r>
              <a:rPr lang="de-DE" dirty="0"/>
              <a:t>Täter „verhaftet in patriarchalen Vorstellungen“</a:t>
            </a:r>
          </a:p>
          <a:p>
            <a:r>
              <a:rPr lang="de-DE" dirty="0"/>
              <a:t>„Sie musste sterben, weil sie eine moderne Frau war. Selbstbewusst und selbstbestimmt hat sie sich nicht seinem patriarchalen Denken gebeugt“</a:t>
            </a:r>
          </a:p>
          <a:p>
            <a:pPr marL="0" indent="0">
              <a:buNone/>
            </a:pPr>
            <a:r>
              <a:rPr lang="de-DE" sz="2000" dirty="0"/>
              <a:t>	(alle Zitate nach </a:t>
            </a:r>
            <a:r>
              <a:rPr lang="de-DE" sz="2000" dirty="0" err="1"/>
              <a:t>Mainpost</a:t>
            </a:r>
            <a:r>
              <a:rPr lang="de-DE" sz="2000" dirty="0"/>
              <a:t> vom 14.2.2026, S. 9)</a:t>
            </a:r>
          </a:p>
        </p:txBody>
      </p:sp>
      <p:sp>
        <p:nvSpPr>
          <p:cNvPr id="4" name="Datumsplatzhalter 3">
            <a:extLst>
              <a:ext uri="{FF2B5EF4-FFF2-40B4-BE49-F238E27FC236}">
                <a16:creationId xmlns:a16="http://schemas.microsoft.com/office/drawing/2014/main" id="{51B8D72C-9649-787B-33FF-6BC500531D8B}"/>
              </a:ext>
            </a:extLst>
          </p:cNvPr>
          <p:cNvSpPr>
            <a:spLocks noGrp="1"/>
          </p:cNvSpPr>
          <p:nvPr>
            <p:ph type="dt" sz="half" idx="10"/>
          </p:nvPr>
        </p:nvSpPr>
        <p:spPr/>
        <p:txBody>
          <a:bodyPr/>
          <a:lstStyle/>
          <a:p>
            <a:fld id="{7DF24AAD-AED9-4896-861C-9F346C61A992}" type="datetime1">
              <a:rPr lang="de-DE" smtClean="0"/>
              <a:t>27.04.2026</a:t>
            </a:fld>
            <a:endParaRPr lang="de-DE"/>
          </a:p>
        </p:txBody>
      </p:sp>
      <p:sp>
        <p:nvSpPr>
          <p:cNvPr id="5" name="Foliennummernplatzhalter 4">
            <a:extLst>
              <a:ext uri="{FF2B5EF4-FFF2-40B4-BE49-F238E27FC236}">
                <a16:creationId xmlns:a16="http://schemas.microsoft.com/office/drawing/2014/main" id="{56A577FD-396C-0C41-5C75-A15C37EAEA7F}"/>
              </a:ext>
            </a:extLst>
          </p:cNvPr>
          <p:cNvSpPr>
            <a:spLocks noGrp="1"/>
          </p:cNvSpPr>
          <p:nvPr>
            <p:ph type="sldNum" sz="quarter" idx="12"/>
          </p:nvPr>
        </p:nvSpPr>
        <p:spPr/>
        <p:txBody>
          <a:bodyPr/>
          <a:lstStyle/>
          <a:p>
            <a:fld id="{46DD21B2-FCBE-449E-9D37-0546F5AD9D01}" type="slidenum">
              <a:rPr lang="de-DE" smtClean="0"/>
              <a:t>3</a:t>
            </a:fld>
            <a:endParaRPr lang="de-DE"/>
          </a:p>
        </p:txBody>
      </p:sp>
    </p:spTree>
    <p:extLst>
      <p:ext uri="{BB962C8B-B14F-4D97-AF65-F5344CB8AC3E}">
        <p14:creationId xmlns:p14="http://schemas.microsoft.com/office/powerpoint/2010/main" val="2102352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D8-BEA7-8A38-B321-30B92CBE1578}"/>
              </a:ext>
            </a:extLst>
          </p:cNvPr>
          <p:cNvSpPr>
            <a:spLocks noGrp="1"/>
          </p:cNvSpPr>
          <p:nvPr>
            <p:ph type="title"/>
          </p:nvPr>
        </p:nvSpPr>
        <p:spPr/>
        <p:txBody>
          <a:bodyPr/>
          <a:lstStyle/>
          <a:p>
            <a:r>
              <a:rPr lang="de-DE" dirty="0">
                <a:solidFill>
                  <a:schemeClr val="tx2">
                    <a:lumMod val="75000"/>
                    <a:lumOff val="25000"/>
                  </a:schemeClr>
                </a:solidFill>
              </a:rPr>
              <a:t>Femizide</a:t>
            </a:r>
            <a:r>
              <a:rPr lang="de-DE" dirty="0"/>
              <a:t> </a:t>
            </a:r>
            <a:r>
              <a:rPr lang="de-DE" dirty="0">
                <a:solidFill>
                  <a:schemeClr val="tx2">
                    <a:lumMod val="75000"/>
                    <a:lumOff val="25000"/>
                  </a:schemeClr>
                </a:solidFill>
              </a:rPr>
              <a:t>als</a:t>
            </a:r>
            <a:r>
              <a:rPr lang="de-DE" dirty="0"/>
              <a:t> </a:t>
            </a:r>
            <a:r>
              <a:rPr lang="de-DE" dirty="0">
                <a:solidFill>
                  <a:schemeClr val="tx2">
                    <a:lumMod val="75000"/>
                    <a:lumOff val="25000"/>
                  </a:schemeClr>
                </a:solidFill>
              </a:rPr>
              <a:t>gesellschaftliche</a:t>
            </a:r>
            <a:r>
              <a:rPr lang="de-DE" dirty="0"/>
              <a:t> </a:t>
            </a:r>
            <a:r>
              <a:rPr lang="de-DE" dirty="0">
                <a:solidFill>
                  <a:schemeClr val="tx2">
                    <a:lumMod val="75000"/>
                    <a:lumOff val="25000"/>
                  </a:schemeClr>
                </a:solidFill>
              </a:rPr>
              <a:t>Herausforderung</a:t>
            </a:r>
          </a:p>
        </p:txBody>
      </p:sp>
      <p:sp>
        <p:nvSpPr>
          <p:cNvPr id="3" name="Inhaltsplatzhalter 2">
            <a:extLst>
              <a:ext uri="{FF2B5EF4-FFF2-40B4-BE49-F238E27FC236}">
                <a16:creationId xmlns:a16="http://schemas.microsoft.com/office/drawing/2014/main" id="{F2549EB6-FFD6-A669-FA65-C0A994C7A7EF}"/>
              </a:ext>
            </a:extLst>
          </p:cNvPr>
          <p:cNvSpPr>
            <a:spLocks noGrp="1"/>
          </p:cNvSpPr>
          <p:nvPr>
            <p:ph idx="1"/>
          </p:nvPr>
        </p:nvSpPr>
        <p:spPr/>
        <p:txBody>
          <a:bodyPr>
            <a:normAutofit/>
          </a:bodyPr>
          <a:lstStyle/>
          <a:p>
            <a:r>
              <a:rPr lang="de-DE" dirty="0"/>
              <a:t>PKS  2025: 3456 Tötungsdelikte, davon 33,7 % an Frauen</a:t>
            </a:r>
          </a:p>
          <a:p>
            <a:r>
              <a:rPr lang="de-DE" dirty="0"/>
              <a:t>Verständnis als „Beziehungstat“/“Mord aus Eifersucht“ bleibt unterkomplex</a:t>
            </a:r>
          </a:p>
          <a:p>
            <a:r>
              <a:rPr lang="de-DE" dirty="0"/>
              <a:t>Femizide sollten als Teil des Gesamtkomplexes „zunehmende Gewalt gegen Frauen“ verstanden werden</a:t>
            </a:r>
          </a:p>
          <a:p>
            <a:r>
              <a:rPr lang="de-DE" dirty="0"/>
              <a:t>Anstieg der Vergewaltigungen um 53,3 % seit 2019 (PKS 2025, S. 10)</a:t>
            </a:r>
          </a:p>
          <a:p>
            <a:r>
              <a:rPr lang="de-DE" dirty="0"/>
              <a:t>Enger Zusammenhang mit häuslicher Gewalt</a:t>
            </a:r>
          </a:p>
        </p:txBody>
      </p:sp>
      <p:sp>
        <p:nvSpPr>
          <p:cNvPr id="4" name="Datumsplatzhalter 3">
            <a:extLst>
              <a:ext uri="{FF2B5EF4-FFF2-40B4-BE49-F238E27FC236}">
                <a16:creationId xmlns:a16="http://schemas.microsoft.com/office/drawing/2014/main" id="{62CB8463-4F8E-490A-64F6-BCDEAE0638AE}"/>
              </a:ext>
            </a:extLst>
          </p:cNvPr>
          <p:cNvSpPr>
            <a:spLocks noGrp="1"/>
          </p:cNvSpPr>
          <p:nvPr>
            <p:ph type="dt" sz="half" idx="10"/>
          </p:nvPr>
        </p:nvSpPr>
        <p:spPr/>
        <p:txBody>
          <a:bodyPr/>
          <a:lstStyle/>
          <a:p>
            <a:fld id="{063EB477-3846-40F3-83EA-085FF8B56236}" type="datetime1">
              <a:rPr lang="de-DE" smtClean="0"/>
              <a:t>27.04.2026</a:t>
            </a:fld>
            <a:endParaRPr lang="de-DE"/>
          </a:p>
        </p:txBody>
      </p:sp>
      <p:sp>
        <p:nvSpPr>
          <p:cNvPr id="5" name="Foliennummernplatzhalter 4">
            <a:extLst>
              <a:ext uri="{FF2B5EF4-FFF2-40B4-BE49-F238E27FC236}">
                <a16:creationId xmlns:a16="http://schemas.microsoft.com/office/drawing/2014/main" id="{4E649079-BD7D-2969-EF43-B582EE7CF710}"/>
              </a:ext>
            </a:extLst>
          </p:cNvPr>
          <p:cNvSpPr>
            <a:spLocks noGrp="1"/>
          </p:cNvSpPr>
          <p:nvPr>
            <p:ph type="sldNum" sz="quarter" idx="12"/>
          </p:nvPr>
        </p:nvSpPr>
        <p:spPr/>
        <p:txBody>
          <a:bodyPr/>
          <a:lstStyle/>
          <a:p>
            <a:fld id="{46DD21B2-FCBE-449E-9D37-0546F5AD9D01}" type="slidenum">
              <a:rPr lang="de-DE" smtClean="0"/>
              <a:t>4</a:t>
            </a:fld>
            <a:endParaRPr lang="de-DE"/>
          </a:p>
        </p:txBody>
      </p:sp>
    </p:spTree>
    <p:extLst>
      <p:ext uri="{BB962C8B-B14F-4D97-AF65-F5344CB8AC3E}">
        <p14:creationId xmlns:p14="http://schemas.microsoft.com/office/powerpoint/2010/main" val="90237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1FE576-3EC2-7AFD-ADEA-8891D74BEB39}"/>
              </a:ext>
            </a:extLst>
          </p:cNvPr>
          <p:cNvSpPr>
            <a:spLocks noGrp="1"/>
          </p:cNvSpPr>
          <p:nvPr>
            <p:ph type="title"/>
          </p:nvPr>
        </p:nvSpPr>
        <p:spPr/>
        <p:txBody>
          <a:bodyPr/>
          <a:lstStyle/>
          <a:p>
            <a:r>
              <a:rPr lang="de-DE" dirty="0">
                <a:solidFill>
                  <a:schemeClr val="tx2">
                    <a:lumMod val="75000"/>
                    <a:lumOff val="25000"/>
                  </a:schemeClr>
                </a:solidFill>
              </a:rPr>
              <a:t>Grundsätze</a:t>
            </a:r>
            <a:r>
              <a:rPr lang="de-DE" dirty="0"/>
              <a:t> </a:t>
            </a:r>
            <a:r>
              <a:rPr lang="de-DE" dirty="0">
                <a:solidFill>
                  <a:schemeClr val="tx2">
                    <a:lumMod val="75000"/>
                    <a:lumOff val="25000"/>
                  </a:schemeClr>
                </a:solidFill>
              </a:rPr>
              <a:t>einer</a:t>
            </a:r>
            <a:r>
              <a:rPr lang="de-DE" dirty="0"/>
              <a:t> </a:t>
            </a:r>
            <a:r>
              <a:rPr lang="de-DE" dirty="0">
                <a:solidFill>
                  <a:schemeClr val="tx2">
                    <a:lumMod val="75000"/>
                    <a:lumOff val="25000"/>
                  </a:schemeClr>
                </a:solidFill>
              </a:rPr>
              <a:t>rationalen</a:t>
            </a:r>
            <a:r>
              <a:rPr lang="de-DE" dirty="0"/>
              <a:t> </a:t>
            </a:r>
            <a:r>
              <a:rPr lang="de-DE" dirty="0">
                <a:solidFill>
                  <a:schemeClr val="tx2">
                    <a:lumMod val="75000"/>
                    <a:lumOff val="25000"/>
                  </a:schemeClr>
                </a:solidFill>
              </a:rPr>
              <a:t>Kriminalpolitik</a:t>
            </a:r>
            <a:r>
              <a:rPr lang="de-DE" dirty="0"/>
              <a:t> </a:t>
            </a:r>
          </a:p>
        </p:txBody>
      </p:sp>
      <p:sp>
        <p:nvSpPr>
          <p:cNvPr id="3" name="Inhaltsplatzhalter 2">
            <a:extLst>
              <a:ext uri="{FF2B5EF4-FFF2-40B4-BE49-F238E27FC236}">
                <a16:creationId xmlns:a16="http://schemas.microsoft.com/office/drawing/2014/main" id="{DBA05A2E-C330-E573-6D8B-6E5ADBAF2F78}"/>
              </a:ext>
            </a:extLst>
          </p:cNvPr>
          <p:cNvSpPr>
            <a:spLocks noGrp="1"/>
          </p:cNvSpPr>
          <p:nvPr>
            <p:ph idx="1"/>
          </p:nvPr>
        </p:nvSpPr>
        <p:spPr/>
        <p:txBody>
          <a:bodyPr/>
          <a:lstStyle/>
          <a:p>
            <a:r>
              <a:rPr lang="de-DE" dirty="0"/>
              <a:t>Es reicht nicht aus, Strafrecht anzuwenden. Vielmehr muss über die gesellschaftlichen Ursachen nachgedacht und es müssen Daten erhoben werden, um möglichst wirksame Präventionsmaßnahmen treffen zu können.</a:t>
            </a:r>
          </a:p>
          <a:p>
            <a:r>
              <a:rPr lang="de-DE" b="1" dirty="0"/>
              <a:t>Eine Straftat zu verhindern ist wichtiger, als sie zu bestrafen (</a:t>
            </a:r>
            <a:r>
              <a:rPr lang="de-DE" b="1" dirty="0" err="1"/>
              <a:t>Beccaria</a:t>
            </a:r>
            <a:r>
              <a:rPr lang="de-DE" b="1" dirty="0"/>
              <a:t>)</a:t>
            </a:r>
          </a:p>
          <a:p>
            <a:endParaRPr lang="de-DE" dirty="0"/>
          </a:p>
        </p:txBody>
      </p:sp>
      <p:sp>
        <p:nvSpPr>
          <p:cNvPr id="4" name="Datumsplatzhalter 3">
            <a:extLst>
              <a:ext uri="{FF2B5EF4-FFF2-40B4-BE49-F238E27FC236}">
                <a16:creationId xmlns:a16="http://schemas.microsoft.com/office/drawing/2014/main" id="{9C6E5928-7B43-DB4F-E171-868CC9297463}"/>
              </a:ext>
            </a:extLst>
          </p:cNvPr>
          <p:cNvSpPr>
            <a:spLocks noGrp="1"/>
          </p:cNvSpPr>
          <p:nvPr>
            <p:ph type="dt" sz="half" idx="10"/>
          </p:nvPr>
        </p:nvSpPr>
        <p:spPr/>
        <p:txBody>
          <a:bodyPr/>
          <a:lstStyle/>
          <a:p>
            <a:fld id="{CE2747D9-CC15-4A06-8A96-47443377E2F4}" type="datetime1">
              <a:rPr lang="de-DE" smtClean="0"/>
              <a:t>27.04.2026</a:t>
            </a:fld>
            <a:endParaRPr lang="de-DE"/>
          </a:p>
        </p:txBody>
      </p:sp>
      <p:sp>
        <p:nvSpPr>
          <p:cNvPr id="5" name="Foliennummernplatzhalter 4">
            <a:extLst>
              <a:ext uri="{FF2B5EF4-FFF2-40B4-BE49-F238E27FC236}">
                <a16:creationId xmlns:a16="http://schemas.microsoft.com/office/drawing/2014/main" id="{9C761E6E-CCF3-6CCB-CDC2-B2DA8877FCFE}"/>
              </a:ext>
            </a:extLst>
          </p:cNvPr>
          <p:cNvSpPr>
            <a:spLocks noGrp="1"/>
          </p:cNvSpPr>
          <p:nvPr>
            <p:ph type="sldNum" sz="quarter" idx="12"/>
          </p:nvPr>
        </p:nvSpPr>
        <p:spPr/>
        <p:txBody>
          <a:bodyPr/>
          <a:lstStyle/>
          <a:p>
            <a:fld id="{46DD21B2-FCBE-449E-9D37-0546F5AD9D01}" type="slidenum">
              <a:rPr lang="de-DE" smtClean="0"/>
              <a:t>5</a:t>
            </a:fld>
            <a:endParaRPr lang="de-DE"/>
          </a:p>
        </p:txBody>
      </p:sp>
    </p:spTree>
    <p:extLst>
      <p:ext uri="{BB962C8B-B14F-4D97-AF65-F5344CB8AC3E}">
        <p14:creationId xmlns:p14="http://schemas.microsoft.com/office/powerpoint/2010/main" val="2465695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7CD7A9-474A-137F-DB45-5AACD9C95D85}"/>
              </a:ext>
            </a:extLst>
          </p:cNvPr>
          <p:cNvSpPr>
            <a:spLocks noGrp="1"/>
          </p:cNvSpPr>
          <p:nvPr>
            <p:ph type="title"/>
          </p:nvPr>
        </p:nvSpPr>
        <p:spPr/>
        <p:txBody>
          <a:bodyPr/>
          <a:lstStyle/>
          <a:p>
            <a:r>
              <a:rPr lang="de-DE" dirty="0">
                <a:solidFill>
                  <a:schemeClr val="tx2">
                    <a:lumMod val="75000"/>
                    <a:lumOff val="25000"/>
                  </a:schemeClr>
                </a:solidFill>
              </a:rPr>
              <a:t>Aufgaben</a:t>
            </a:r>
            <a:r>
              <a:rPr lang="de-DE" dirty="0"/>
              <a:t> </a:t>
            </a:r>
            <a:r>
              <a:rPr lang="de-DE" dirty="0">
                <a:solidFill>
                  <a:schemeClr val="tx2">
                    <a:lumMod val="75000"/>
                    <a:lumOff val="25000"/>
                  </a:schemeClr>
                </a:solidFill>
              </a:rPr>
              <a:t>einer</a:t>
            </a:r>
            <a:r>
              <a:rPr lang="de-DE" dirty="0"/>
              <a:t> </a:t>
            </a:r>
            <a:r>
              <a:rPr lang="de-DE" dirty="0">
                <a:solidFill>
                  <a:schemeClr val="tx2">
                    <a:lumMod val="75000"/>
                    <a:lumOff val="25000"/>
                  </a:schemeClr>
                </a:solidFill>
              </a:rPr>
              <a:t>rationalen</a:t>
            </a:r>
            <a:r>
              <a:rPr lang="de-DE" dirty="0"/>
              <a:t> </a:t>
            </a:r>
            <a:r>
              <a:rPr lang="de-DE" dirty="0">
                <a:solidFill>
                  <a:schemeClr val="tx2">
                    <a:lumMod val="75000"/>
                    <a:lumOff val="25000"/>
                  </a:schemeClr>
                </a:solidFill>
              </a:rPr>
              <a:t>Kriminalpolitik</a:t>
            </a:r>
          </a:p>
        </p:txBody>
      </p:sp>
      <p:sp>
        <p:nvSpPr>
          <p:cNvPr id="3" name="Inhaltsplatzhalter 2">
            <a:extLst>
              <a:ext uri="{FF2B5EF4-FFF2-40B4-BE49-F238E27FC236}">
                <a16:creationId xmlns:a16="http://schemas.microsoft.com/office/drawing/2014/main" id="{D745236B-A2C2-AA22-ECA1-24E452D28332}"/>
              </a:ext>
            </a:extLst>
          </p:cNvPr>
          <p:cNvSpPr>
            <a:spLocks noGrp="1"/>
          </p:cNvSpPr>
          <p:nvPr>
            <p:ph idx="1"/>
          </p:nvPr>
        </p:nvSpPr>
        <p:spPr>
          <a:xfrm>
            <a:off x="1121229" y="1978025"/>
            <a:ext cx="10515600" cy="4351338"/>
          </a:xfrm>
        </p:spPr>
        <p:txBody>
          <a:bodyPr>
            <a:normAutofit lnSpcReduction="10000"/>
          </a:bodyPr>
          <a:lstStyle/>
          <a:p>
            <a:r>
              <a:rPr lang="de-DE" dirty="0"/>
              <a:t>Genaue Erfassung der Tatumstände erforderlich (empirisches Wissen)</a:t>
            </a:r>
          </a:p>
          <a:p>
            <a:r>
              <a:rPr lang="de-DE" dirty="0"/>
              <a:t>Muster und Regelmäßigkeiten von bestimmten Straftaten herausarbeiten</a:t>
            </a:r>
          </a:p>
          <a:p>
            <a:r>
              <a:rPr lang="de-DE" dirty="0"/>
              <a:t>Profile der Opfer und Täter herstellen</a:t>
            </a:r>
          </a:p>
          <a:p>
            <a:r>
              <a:rPr lang="de-DE" dirty="0"/>
              <a:t>Zusammenfassend: Straftaten nicht als Einzeltaten deuten, sondern ihre Strukturen und die zugrunde liegenden Gesetzmäßigkeiten zu erfassen suchen. </a:t>
            </a:r>
          </a:p>
          <a:p>
            <a:r>
              <a:rPr lang="de-DE" dirty="0"/>
              <a:t>Tübinger </a:t>
            </a:r>
            <a:r>
              <a:rPr lang="de-DE" dirty="0" err="1"/>
              <a:t>Femizidstudie</a:t>
            </a:r>
            <a:r>
              <a:rPr lang="de-DE" dirty="0"/>
              <a:t> 2025 ist ein Meilenstein für die empirische Erfassung des Phänomens „Femizid“</a:t>
            </a:r>
          </a:p>
        </p:txBody>
      </p:sp>
      <p:sp>
        <p:nvSpPr>
          <p:cNvPr id="4" name="Datumsplatzhalter 3">
            <a:extLst>
              <a:ext uri="{FF2B5EF4-FFF2-40B4-BE49-F238E27FC236}">
                <a16:creationId xmlns:a16="http://schemas.microsoft.com/office/drawing/2014/main" id="{FB0A2A3D-4FEC-A07E-7F27-60EF1A259311}"/>
              </a:ext>
            </a:extLst>
          </p:cNvPr>
          <p:cNvSpPr>
            <a:spLocks noGrp="1"/>
          </p:cNvSpPr>
          <p:nvPr>
            <p:ph type="dt" sz="half" idx="10"/>
          </p:nvPr>
        </p:nvSpPr>
        <p:spPr/>
        <p:txBody>
          <a:bodyPr/>
          <a:lstStyle/>
          <a:p>
            <a:fld id="{C0098BA2-B298-494E-B8EB-916BEA7E1DBA}" type="datetime1">
              <a:rPr lang="de-DE" smtClean="0"/>
              <a:t>27.04.2026</a:t>
            </a:fld>
            <a:endParaRPr lang="de-DE"/>
          </a:p>
        </p:txBody>
      </p:sp>
      <p:sp>
        <p:nvSpPr>
          <p:cNvPr id="5" name="Foliennummernplatzhalter 4">
            <a:extLst>
              <a:ext uri="{FF2B5EF4-FFF2-40B4-BE49-F238E27FC236}">
                <a16:creationId xmlns:a16="http://schemas.microsoft.com/office/drawing/2014/main" id="{F610081C-B512-8245-8315-C2F38E29CF49}"/>
              </a:ext>
            </a:extLst>
          </p:cNvPr>
          <p:cNvSpPr>
            <a:spLocks noGrp="1"/>
          </p:cNvSpPr>
          <p:nvPr>
            <p:ph type="sldNum" sz="quarter" idx="12"/>
          </p:nvPr>
        </p:nvSpPr>
        <p:spPr/>
        <p:txBody>
          <a:bodyPr/>
          <a:lstStyle/>
          <a:p>
            <a:fld id="{46DD21B2-FCBE-449E-9D37-0546F5AD9D01}" type="slidenum">
              <a:rPr lang="de-DE" smtClean="0"/>
              <a:t>6</a:t>
            </a:fld>
            <a:endParaRPr lang="de-DE"/>
          </a:p>
        </p:txBody>
      </p:sp>
    </p:spTree>
    <p:extLst>
      <p:ext uri="{BB962C8B-B14F-4D97-AF65-F5344CB8AC3E}">
        <p14:creationId xmlns:p14="http://schemas.microsoft.com/office/powerpoint/2010/main" val="1546596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9797F2-88EF-42A2-4066-2C3D3D87883B}"/>
              </a:ext>
            </a:extLst>
          </p:cNvPr>
          <p:cNvSpPr>
            <a:spLocks noGrp="1"/>
          </p:cNvSpPr>
          <p:nvPr>
            <p:ph type="title"/>
          </p:nvPr>
        </p:nvSpPr>
        <p:spPr/>
        <p:txBody>
          <a:bodyPr/>
          <a:lstStyle/>
          <a:p>
            <a:r>
              <a:rPr lang="de-DE" dirty="0">
                <a:solidFill>
                  <a:schemeClr val="tx2">
                    <a:lumMod val="75000"/>
                    <a:lumOff val="25000"/>
                  </a:schemeClr>
                </a:solidFill>
              </a:rPr>
              <a:t>Gliederung</a:t>
            </a:r>
            <a:r>
              <a:rPr lang="de-DE" dirty="0"/>
              <a:t> </a:t>
            </a:r>
            <a:r>
              <a:rPr lang="de-DE" dirty="0">
                <a:solidFill>
                  <a:schemeClr val="tx2">
                    <a:lumMod val="75000"/>
                    <a:lumOff val="25000"/>
                  </a:schemeClr>
                </a:solidFill>
              </a:rPr>
              <a:t>des</a:t>
            </a:r>
            <a:r>
              <a:rPr lang="de-DE" dirty="0"/>
              <a:t> </a:t>
            </a:r>
            <a:r>
              <a:rPr lang="de-DE" dirty="0">
                <a:solidFill>
                  <a:schemeClr val="tx2">
                    <a:lumMod val="75000"/>
                    <a:lumOff val="25000"/>
                  </a:schemeClr>
                </a:solidFill>
              </a:rPr>
              <a:t>Vortrags</a:t>
            </a:r>
          </a:p>
        </p:txBody>
      </p:sp>
      <p:sp>
        <p:nvSpPr>
          <p:cNvPr id="3" name="Inhaltsplatzhalter 2">
            <a:extLst>
              <a:ext uri="{FF2B5EF4-FFF2-40B4-BE49-F238E27FC236}">
                <a16:creationId xmlns:a16="http://schemas.microsoft.com/office/drawing/2014/main" id="{63B23E00-F4DE-9724-9C76-6ADC81A84EA2}"/>
              </a:ext>
            </a:extLst>
          </p:cNvPr>
          <p:cNvSpPr>
            <a:spLocks noGrp="1"/>
          </p:cNvSpPr>
          <p:nvPr>
            <p:ph idx="1"/>
          </p:nvPr>
        </p:nvSpPr>
        <p:spPr/>
        <p:txBody>
          <a:bodyPr/>
          <a:lstStyle/>
          <a:p>
            <a:r>
              <a:rPr lang="de-DE" dirty="0"/>
              <a:t>Definition: Was ist ein „Femizid“?</a:t>
            </a:r>
          </a:p>
          <a:p>
            <a:r>
              <a:rPr lang="de-DE" dirty="0"/>
              <a:t>Verwandte Phänomene</a:t>
            </a:r>
          </a:p>
          <a:p>
            <a:r>
              <a:rPr lang="de-DE" dirty="0"/>
              <a:t>Was wissen wir über Opfer und Täter ?</a:t>
            </a:r>
          </a:p>
          <a:p>
            <a:r>
              <a:rPr lang="de-DE" dirty="0"/>
              <a:t>Strafrechtliche Sanktionen</a:t>
            </a:r>
          </a:p>
          <a:p>
            <a:r>
              <a:rPr lang="de-DE" dirty="0"/>
              <a:t>Gegenmaßnahmen</a:t>
            </a:r>
          </a:p>
        </p:txBody>
      </p:sp>
      <p:sp>
        <p:nvSpPr>
          <p:cNvPr id="4" name="Datumsplatzhalter 3">
            <a:extLst>
              <a:ext uri="{FF2B5EF4-FFF2-40B4-BE49-F238E27FC236}">
                <a16:creationId xmlns:a16="http://schemas.microsoft.com/office/drawing/2014/main" id="{22F28E58-B78D-BC30-57D2-093D2C83ADD9}"/>
              </a:ext>
            </a:extLst>
          </p:cNvPr>
          <p:cNvSpPr>
            <a:spLocks noGrp="1"/>
          </p:cNvSpPr>
          <p:nvPr>
            <p:ph type="dt" sz="half" idx="10"/>
          </p:nvPr>
        </p:nvSpPr>
        <p:spPr/>
        <p:txBody>
          <a:bodyPr/>
          <a:lstStyle/>
          <a:p>
            <a:fld id="{AD46EB19-C328-431D-B7BD-29B46094D748}" type="datetime1">
              <a:rPr lang="de-DE" smtClean="0"/>
              <a:t>27.04.2026</a:t>
            </a:fld>
            <a:endParaRPr lang="de-DE"/>
          </a:p>
        </p:txBody>
      </p:sp>
      <p:sp>
        <p:nvSpPr>
          <p:cNvPr id="5" name="Foliennummernplatzhalter 4">
            <a:extLst>
              <a:ext uri="{FF2B5EF4-FFF2-40B4-BE49-F238E27FC236}">
                <a16:creationId xmlns:a16="http://schemas.microsoft.com/office/drawing/2014/main" id="{A3F7DF79-61F9-6EEF-4DA2-4937F034CA50}"/>
              </a:ext>
            </a:extLst>
          </p:cNvPr>
          <p:cNvSpPr>
            <a:spLocks noGrp="1"/>
          </p:cNvSpPr>
          <p:nvPr>
            <p:ph type="sldNum" sz="quarter" idx="12"/>
          </p:nvPr>
        </p:nvSpPr>
        <p:spPr/>
        <p:txBody>
          <a:bodyPr/>
          <a:lstStyle/>
          <a:p>
            <a:fld id="{46DD21B2-FCBE-449E-9D37-0546F5AD9D01}" type="slidenum">
              <a:rPr lang="de-DE" smtClean="0"/>
              <a:t>7</a:t>
            </a:fld>
            <a:endParaRPr lang="de-DE"/>
          </a:p>
        </p:txBody>
      </p:sp>
    </p:spTree>
    <p:extLst>
      <p:ext uri="{BB962C8B-B14F-4D97-AF65-F5344CB8AC3E}">
        <p14:creationId xmlns:p14="http://schemas.microsoft.com/office/powerpoint/2010/main" val="100109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E9436D-693D-DAC4-A80D-7B658375AC79}"/>
              </a:ext>
            </a:extLst>
          </p:cNvPr>
          <p:cNvSpPr>
            <a:spLocks noGrp="1"/>
          </p:cNvSpPr>
          <p:nvPr>
            <p:ph type="title"/>
          </p:nvPr>
        </p:nvSpPr>
        <p:spPr/>
        <p:txBody>
          <a:bodyPr/>
          <a:lstStyle/>
          <a:p>
            <a:r>
              <a:rPr lang="de-DE" dirty="0">
                <a:solidFill>
                  <a:schemeClr val="tx2">
                    <a:lumMod val="75000"/>
                    <a:lumOff val="25000"/>
                  </a:schemeClr>
                </a:solidFill>
              </a:rPr>
              <a:t>Zum Begriff: Was ist ein „Femizid“?</a:t>
            </a:r>
          </a:p>
        </p:txBody>
      </p:sp>
      <p:sp>
        <p:nvSpPr>
          <p:cNvPr id="3" name="Inhaltsplatzhalter 2">
            <a:extLst>
              <a:ext uri="{FF2B5EF4-FFF2-40B4-BE49-F238E27FC236}">
                <a16:creationId xmlns:a16="http://schemas.microsoft.com/office/drawing/2014/main" id="{F0A23750-1618-B198-BDBA-375AE6149286}"/>
              </a:ext>
            </a:extLst>
          </p:cNvPr>
          <p:cNvSpPr>
            <a:spLocks noGrp="1"/>
          </p:cNvSpPr>
          <p:nvPr>
            <p:ph idx="1"/>
          </p:nvPr>
        </p:nvSpPr>
        <p:spPr/>
        <p:txBody>
          <a:bodyPr>
            <a:normAutofit lnSpcReduction="10000"/>
          </a:bodyPr>
          <a:lstStyle/>
          <a:p>
            <a:r>
              <a:rPr lang="de-DE" dirty="0"/>
              <a:t>„Tötung einer Frau“ - nichtssagend </a:t>
            </a:r>
          </a:p>
          <a:p>
            <a:r>
              <a:rPr lang="de-DE" dirty="0"/>
              <a:t>„Tötung aus Frauenhass“ – zu eng, unnötig pathologisierend</a:t>
            </a:r>
          </a:p>
          <a:p>
            <a:r>
              <a:rPr lang="de-DE" dirty="0"/>
              <a:t>„Tötung, weil sie eine Frau ist“ – zumindest ungenau </a:t>
            </a:r>
          </a:p>
          <a:p>
            <a:r>
              <a:rPr lang="de-DE" dirty="0"/>
              <a:t>„Ein Femizid ist die Tötung einer weiblichen Person aufgrund ihres Geschlechts. Das bedeutet, dass eine Frau oder ein Mädchen aufgrund von Vorstellungen geschlechtsbezogener Ungleichwertigkeit getötet wird, insbesondere weil sie sexistischen Rollen- und Verhaltenserwartungen nicht entspricht.“</a:t>
            </a:r>
          </a:p>
          <a:p>
            <a:pPr marL="0" indent="0">
              <a:buNone/>
            </a:pPr>
            <a:r>
              <a:rPr lang="de-DE" sz="1700" dirty="0"/>
              <a:t>	L. </a:t>
            </a:r>
            <a:r>
              <a:rPr lang="de-DE" sz="1700" dirty="0" err="1"/>
              <a:t>Steinl</a:t>
            </a:r>
            <a:r>
              <a:rPr lang="de-DE" sz="1700" dirty="0"/>
              <a:t>/J. Streuer, </a:t>
            </a:r>
            <a:r>
              <a:rPr lang="de-DE" sz="1700" dirty="0">
                <a:hlinkClick r:id="rId2"/>
              </a:rPr>
              <a:t>https://www.bpb.de/themen/gender-diversitaet/femizide-und-gewalt-gegen-	</a:t>
            </a:r>
            <a:r>
              <a:rPr lang="de-DE" sz="1700" dirty="0" err="1">
                <a:hlinkClick r:id="rId2"/>
              </a:rPr>
              <a:t>frauen</a:t>
            </a:r>
            <a:r>
              <a:rPr lang="de-DE" sz="1700" dirty="0">
                <a:hlinkClick r:id="rId2"/>
              </a:rPr>
              <a:t>/517633/femizide-rechtlicher-rahmen-und-strafverfolgung</a:t>
            </a:r>
            <a:r>
              <a:rPr lang="de-DE" dirty="0">
                <a:hlinkClick r:id="rId2"/>
              </a:rPr>
              <a:t>/</a:t>
            </a:r>
            <a:endParaRPr lang="de-DE" dirty="0"/>
          </a:p>
        </p:txBody>
      </p:sp>
      <p:sp>
        <p:nvSpPr>
          <p:cNvPr id="4" name="Datumsplatzhalter 3">
            <a:extLst>
              <a:ext uri="{FF2B5EF4-FFF2-40B4-BE49-F238E27FC236}">
                <a16:creationId xmlns:a16="http://schemas.microsoft.com/office/drawing/2014/main" id="{5B6FDEA2-14CA-4313-313D-B8C06D2B3175}"/>
              </a:ext>
            </a:extLst>
          </p:cNvPr>
          <p:cNvSpPr>
            <a:spLocks noGrp="1"/>
          </p:cNvSpPr>
          <p:nvPr>
            <p:ph type="dt" sz="half" idx="10"/>
          </p:nvPr>
        </p:nvSpPr>
        <p:spPr/>
        <p:txBody>
          <a:bodyPr/>
          <a:lstStyle/>
          <a:p>
            <a:fld id="{C56CE195-D6B7-45B8-9B74-4CFFF54DE8C5}" type="datetime1">
              <a:rPr lang="de-DE" smtClean="0"/>
              <a:t>27.04.2026</a:t>
            </a:fld>
            <a:endParaRPr lang="de-DE"/>
          </a:p>
        </p:txBody>
      </p:sp>
      <p:sp>
        <p:nvSpPr>
          <p:cNvPr id="5" name="Foliennummernplatzhalter 4">
            <a:extLst>
              <a:ext uri="{FF2B5EF4-FFF2-40B4-BE49-F238E27FC236}">
                <a16:creationId xmlns:a16="http://schemas.microsoft.com/office/drawing/2014/main" id="{4A503D45-699F-A056-FD96-4FE6055CA186}"/>
              </a:ext>
            </a:extLst>
          </p:cNvPr>
          <p:cNvSpPr>
            <a:spLocks noGrp="1"/>
          </p:cNvSpPr>
          <p:nvPr>
            <p:ph type="sldNum" sz="quarter" idx="12"/>
          </p:nvPr>
        </p:nvSpPr>
        <p:spPr/>
        <p:txBody>
          <a:bodyPr/>
          <a:lstStyle/>
          <a:p>
            <a:fld id="{46DD21B2-FCBE-449E-9D37-0546F5AD9D01}" type="slidenum">
              <a:rPr lang="de-DE" smtClean="0"/>
              <a:t>8</a:t>
            </a:fld>
            <a:endParaRPr lang="de-DE"/>
          </a:p>
        </p:txBody>
      </p:sp>
    </p:spTree>
    <p:extLst>
      <p:ext uri="{BB962C8B-B14F-4D97-AF65-F5344CB8AC3E}">
        <p14:creationId xmlns:p14="http://schemas.microsoft.com/office/powerpoint/2010/main" val="2717378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D355EB-4967-FB63-3432-C59E40C2D8C2}"/>
              </a:ext>
            </a:extLst>
          </p:cNvPr>
          <p:cNvSpPr>
            <a:spLocks noGrp="1"/>
          </p:cNvSpPr>
          <p:nvPr>
            <p:ph type="title"/>
          </p:nvPr>
        </p:nvSpPr>
        <p:spPr/>
        <p:txBody>
          <a:bodyPr/>
          <a:lstStyle/>
          <a:p>
            <a:r>
              <a:rPr lang="de-DE" dirty="0">
                <a:solidFill>
                  <a:schemeClr val="tx2">
                    <a:lumMod val="75000"/>
                    <a:lumOff val="25000"/>
                  </a:schemeClr>
                </a:solidFill>
              </a:rPr>
              <a:t>Sonderfall „Ehrenmord“</a:t>
            </a:r>
          </a:p>
        </p:txBody>
      </p:sp>
      <p:sp>
        <p:nvSpPr>
          <p:cNvPr id="3" name="Inhaltsplatzhalter 2">
            <a:extLst>
              <a:ext uri="{FF2B5EF4-FFF2-40B4-BE49-F238E27FC236}">
                <a16:creationId xmlns:a16="http://schemas.microsoft.com/office/drawing/2014/main" id="{427C3099-5CEB-D354-3E01-C528ACCC083A}"/>
              </a:ext>
            </a:extLst>
          </p:cNvPr>
          <p:cNvSpPr>
            <a:spLocks noGrp="1"/>
          </p:cNvSpPr>
          <p:nvPr>
            <p:ph idx="1"/>
          </p:nvPr>
        </p:nvSpPr>
        <p:spPr/>
        <p:txBody>
          <a:bodyPr/>
          <a:lstStyle/>
          <a:p>
            <a:r>
              <a:rPr lang="de-DE" dirty="0"/>
              <a:t>Tötung eines anderen Menschen, um die „Ehre“ der Familie wiederherzustellen</a:t>
            </a:r>
          </a:p>
          <a:p>
            <a:r>
              <a:rPr lang="de-DE" dirty="0"/>
              <a:t>Bekanntester Fall: Hatun Sürücü (Berlin 2005)</a:t>
            </a:r>
          </a:p>
          <a:p>
            <a:r>
              <a:rPr lang="de-DE" dirty="0"/>
              <a:t>Beachte: Verständnis von „Ehre“ kann stark divergieren; das deutsche/westeuropäische Verständnis ist nicht per se das einzig legitime.</a:t>
            </a:r>
          </a:p>
          <a:p>
            <a:r>
              <a:rPr lang="de-DE" dirty="0"/>
              <a:t>Opfer sind nicht bloß Frauen, sondern auch Männer</a:t>
            </a:r>
          </a:p>
        </p:txBody>
      </p:sp>
      <p:sp>
        <p:nvSpPr>
          <p:cNvPr id="4" name="Datumsplatzhalter 3">
            <a:extLst>
              <a:ext uri="{FF2B5EF4-FFF2-40B4-BE49-F238E27FC236}">
                <a16:creationId xmlns:a16="http://schemas.microsoft.com/office/drawing/2014/main" id="{A2134413-2C28-A08C-BACA-96DCAA98E5E3}"/>
              </a:ext>
            </a:extLst>
          </p:cNvPr>
          <p:cNvSpPr>
            <a:spLocks noGrp="1"/>
          </p:cNvSpPr>
          <p:nvPr>
            <p:ph type="dt" sz="half" idx="10"/>
          </p:nvPr>
        </p:nvSpPr>
        <p:spPr/>
        <p:txBody>
          <a:bodyPr/>
          <a:lstStyle/>
          <a:p>
            <a:fld id="{2DBB4891-AC20-4A5B-97A1-63741B3A6A4B}" type="datetime1">
              <a:rPr lang="de-DE" smtClean="0"/>
              <a:t>27.04.2026</a:t>
            </a:fld>
            <a:endParaRPr lang="de-DE"/>
          </a:p>
        </p:txBody>
      </p:sp>
      <p:sp>
        <p:nvSpPr>
          <p:cNvPr id="5" name="Foliennummernplatzhalter 4">
            <a:extLst>
              <a:ext uri="{FF2B5EF4-FFF2-40B4-BE49-F238E27FC236}">
                <a16:creationId xmlns:a16="http://schemas.microsoft.com/office/drawing/2014/main" id="{84BE6B23-BF96-959A-D584-897CCB679667}"/>
              </a:ext>
            </a:extLst>
          </p:cNvPr>
          <p:cNvSpPr>
            <a:spLocks noGrp="1"/>
          </p:cNvSpPr>
          <p:nvPr>
            <p:ph type="sldNum" sz="quarter" idx="12"/>
          </p:nvPr>
        </p:nvSpPr>
        <p:spPr/>
        <p:txBody>
          <a:bodyPr/>
          <a:lstStyle/>
          <a:p>
            <a:fld id="{46DD21B2-FCBE-449E-9D37-0546F5AD9D01}" type="slidenum">
              <a:rPr lang="de-DE" smtClean="0"/>
              <a:t>9</a:t>
            </a:fld>
            <a:endParaRPr lang="de-DE"/>
          </a:p>
        </p:txBody>
      </p:sp>
    </p:spTree>
    <p:extLst>
      <p:ext uri="{BB962C8B-B14F-4D97-AF65-F5344CB8AC3E}">
        <p14:creationId xmlns:p14="http://schemas.microsoft.com/office/powerpoint/2010/main" val="255713880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1408</Words>
  <Application>Microsoft Office PowerPoint</Application>
  <PresentationFormat>Breitbild</PresentationFormat>
  <Paragraphs>166</Paragraphs>
  <Slides>21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21</vt:i4>
      </vt:variant>
    </vt:vector>
  </HeadingPairs>
  <TitlesOfParts>
    <vt:vector size="25" baseType="lpstr">
      <vt:lpstr>Aptos</vt:lpstr>
      <vt:lpstr>Aptos Display</vt:lpstr>
      <vt:lpstr>Arial</vt:lpstr>
      <vt:lpstr>Office</vt:lpstr>
      <vt:lpstr>Femizide Einführung und Orientierung</vt:lpstr>
      <vt:lpstr>Ein Femizid in Würzburg</vt:lpstr>
      <vt:lpstr>Warum musste sie sterben?</vt:lpstr>
      <vt:lpstr>Femizide als gesellschaftliche Herausforderung</vt:lpstr>
      <vt:lpstr>Grundsätze einer rationalen Kriminalpolitik </vt:lpstr>
      <vt:lpstr>Aufgaben einer rationalen Kriminalpolitik</vt:lpstr>
      <vt:lpstr>Gliederung des Vortrags</vt:lpstr>
      <vt:lpstr>Zum Begriff: Was ist ein „Femizid“?</vt:lpstr>
      <vt:lpstr>Sonderfall „Ehrenmord“</vt:lpstr>
      <vt:lpstr>Besonderheiten beim Femizid</vt:lpstr>
      <vt:lpstr>Tübinger Studie (2022-2025)</vt:lpstr>
      <vt:lpstr>Risikofaktoren</vt:lpstr>
      <vt:lpstr>Fallbeispiel</vt:lpstr>
      <vt:lpstr>Strafrechtliche Bewertung von Femiziden</vt:lpstr>
      <vt:lpstr>Strafzumessung, § 46 StGB</vt:lpstr>
      <vt:lpstr>Mögliche Maßnahmen gegen Femizide</vt:lpstr>
      <vt:lpstr>Was wissen wir über die Tatumstände und die Opfer?</vt:lpstr>
      <vt:lpstr>Konkrete Schutzmaßnahmen für Opfer</vt:lpstr>
      <vt:lpstr>Maßnahmen mit Bezug auf potentielle Täter</vt:lpstr>
      <vt:lpstr>Allgemeine Maßnahmen</vt:lpstr>
      <vt:lpstr>PowerPoint-Präsentation</vt:lpstr>
    </vt:vector>
  </TitlesOfParts>
  <Company>Universitaet Wuerzburg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Eric Hilgendorf</dc:creator>
  <cp:lastModifiedBy>Eric Hilgendorf</cp:lastModifiedBy>
  <cp:revision>30</cp:revision>
  <cp:lastPrinted>2026-04-27T13:56:31Z</cp:lastPrinted>
  <dcterms:created xsi:type="dcterms:W3CDTF">2026-04-21T14:01:34Z</dcterms:created>
  <dcterms:modified xsi:type="dcterms:W3CDTF">2026-04-27T14:03:44Z</dcterms:modified>
</cp:coreProperties>
</file>